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0"/>
  </p:notesMasterIdLst>
  <p:handoutMasterIdLst>
    <p:handoutMasterId r:id="rId321"/>
  </p:handoutMasterIdLst>
  <p:sldIdLst>
    <p:sldId id="338" r:id="rId2"/>
    <p:sldId id="396" r:id="rId3"/>
    <p:sldId id="688" r:id="rId4"/>
    <p:sldId id="692" r:id="rId5"/>
    <p:sldId id="693" r:id="rId6"/>
    <p:sldId id="694" r:id="rId7"/>
    <p:sldId id="695" r:id="rId8"/>
    <p:sldId id="282" r:id="rId9"/>
    <p:sldId id="698" r:id="rId10"/>
    <p:sldId id="701" r:id="rId11"/>
    <p:sldId id="781" r:id="rId12"/>
    <p:sldId id="702" r:id="rId13"/>
    <p:sldId id="704" r:id="rId14"/>
    <p:sldId id="705" r:id="rId15"/>
    <p:sldId id="706" r:id="rId16"/>
    <p:sldId id="707" r:id="rId17"/>
    <p:sldId id="708" r:id="rId18"/>
    <p:sldId id="709" r:id="rId19"/>
    <p:sldId id="711" r:id="rId20"/>
    <p:sldId id="982" r:id="rId21"/>
    <p:sldId id="710" r:id="rId22"/>
    <p:sldId id="714" r:id="rId23"/>
    <p:sldId id="712" r:id="rId24"/>
    <p:sldId id="713" r:id="rId25"/>
    <p:sldId id="715" r:id="rId26"/>
    <p:sldId id="716" r:id="rId27"/>
    <p:sldId id="717" r:id="rId28"/>
    <p:sldId id="718" r:id="rId29"/>
    <p:sldId id="719" r:id="rId30"/>
    <p:sldId id="720" r:id="rId31"/>
    <p:sldId id="978" r:id="rId32"/>
    <p:sldId id="721" r:id="rId33"/>
    <p:sldId id="722" r:id="rId34"/>
    <p:sldId id="723" r:id="rId35"/>
    <p:sldId id="724" r:id="rId36"/>
    <p:sldId id="725" r:id="rId37"/>
    <p:sldId id="726" r:id="rId38"/>
    <p:sldId id="727" r:id="rId39"/>
    <p:sldId id="728" r:id="rId40"/>
    <p:sldId id="729" r:id="rId41"/>
    <p:sldId id="730" r:id="rId42"/>
    <p:sldId id="731" r:id="rId43"/>
    <p:sldId id="732" r:id="rId44"/>
    <p:sldId id="733" r:id="rId45"/>
    <p:sldId id="979" r:id="rId46"/>
    <p:sldId id="980" r:id="rId47"/>
    <p:sldId id="734" r:id="rId48"/>
    <p:sldId id="735" r:id="rId49"/>
    <p:sldId id="981" r:id="rId50"/>
    <p:sldId id="736" r:id="rId51"/>
    <p:sldId id="737" r:id="rId52"/>
    <p:sldId id="738" r:id="rId53"/>
    <p:sldId id="739" r:id="rId54"/>
    <p:sldId id="740" r:id="rId55"/>
    <p:sldId id="741" r:id="rId56"/>
    <p:sldId id="742" r:id="rId57"/>
    <p:sldId id="743" r:id="rId58"/>
    <p:sldId id="744" r:id="rId59"/>
    <p:sldId id="745" r:id="rId60"/>
    <p:sldId id="746" r:id="rId61"/>
    <p:sldId id="747" r:id="rId62"/>
    <p:sldId id="748" r:id="rId63"/>
    <p:sldId id="749" r:id="rId64"/>
    <p:sldId id="750" r:id="rId65"/>
    <p:sldId id="751" r:id="rId66"/>
    <p:sldId id="752" r:id="rId67"/>
    <p:sldId id="753" r:id="rId68"/>
    <p:sldId id="754" r:id="rId69"/>
    <p:sldId id="755" r:id="rId70"/>
    <p:sldId id="756" r:id="rId71"/>
    <p:sldId id="760" r:id="rId72"/>
    <p:sldId id="761" r:id="rId73"/>
    <p:sldId id="762" r:id="rId74"/>
    <p:sldId id="763" r:id="rId75"/>
    <p:sldId id="764" r:id="rId76"/>
    <p:sldId id="765" r:id="rId77"/>
    <p:sldId id="766" r:id="rId78"/>
    <p:sldId id="767" r:id="rId79"/>
    <p:sldId id="768" r:id="rId80"/>
    <p:sldId id="769" r:id="rId81"/>
    <p:sldId id="770" r:id="rId82"/>
    <p:sldId id="771" r:id="rId83"/>
    <p:sldId id="772" r:id="rId84"/>
    <p:sldId id="773" r:id="rId85"/>
    <p:sldId id="774" r:id="rId86"/>
    <p:sldId id="775" r:id="rId87"/>
    <p:sldId id="776" r:id="rId88"/>
    <p:sldId id="777" r:id="rId89"/>
    <p:sldId id="778" r:id="rId90"/>
    <p:sldId id="779" r:id="rId91"/>
    <p:sldId id="782" r:id="rId92"/>
    <p:sldId id="783" r:id="rId93"/>
    <p:sldId id="784" r:id="rId94"/>
    <p:sldId id="785" r:id="rId95"/>
    <p:sldId id="786" r:id="rId96"/>
    <p:sldId id="787" r:id="rId97"/>
    <p:sldId id="983" r:id="rId98"/>
    <p:sldId id="985" r:id="rId99"/>
    <p:sldId id="994" r:id="rId100"/>
    <p:sldId id="995" r:id="rId101"/>
    <p:sldId id="996" r:id="rId102"/>
    <p:sldId id="997" r:id="rId103"/>
    <p:sldId id="998" r:id="rId104"/>
    <p:sldId id="999" r:id="rId105"/>
    <p:sldId id="1000" r:id="rId106"/>
    <p:sldId id="1001" r:id="rId107"/>
    <p:sldId id="1002" r:id="rId108"/>
    <p:sldId id="788" r:id="rId109"/>
    <p:sldId id="790" r:id="rId110"/>
    <p:sldId id="791" r:id="rId111"/>
    <p:sldId id="792" r:id="rId112"/>
    <p:sldId id="793" r:id="rId113"/>
    <p:sldId id="794" r:id="rId114"/>
    <p:sldId id="795" r:id="rId115"/>
    <p:sldId id="796" r:id="rId116"/>
    <p:sldId id="797" r:id="rId117"/>
    <p:sldId id="1003" r:id="rId118"/>
    <p:sldId id="1004" r:id="rId119"/>
    <p:sldId id="799" r:id="rId120"/>
    <p:sldId id="1008" r:id="rId121"/>
    <p:sldId id="1007" r:id="rId122"/>
    <p:sldId id="1005" r:id="rId123"/>
    <p:sldId id="801" r:id="rId124"/>
    <p:sldId id="800" r:id="rId125"/>
    <p:sldId id="1009" r:id="rId126"/>
    <p:sldId id="802" r:id="rId127"/>
    <p:sldId id="803" r:id="rId128"/>
    <p:sldId id="804" r:id="rId129"/>
    <p:sldId id="805" r:id="rId130"/>
    <p:sldId id="806" r:id="rId131"/>
    <p:sldId id="807" r:id="rId132"/>
    <p:sldId id="808" r:id="rId133"/>
    <p:sldId id="809" r:id="rId134"/>
    <p:sldId id="810" r:id="rId135"/>
    <p:sldId id="811" r:id="rId136"/>
    <p:sldId id="812" r:id="rId137"/>
    <p:sldId id="813" r:id="rId138"/>
    <p:sldId id="814" r:id="rId139"/>
    <p:sldId id="815" r:id="rId140"/>
    <p:sldId id="816" r:id="rId141"/>
    <p:sldId id="817" r:id="rId142"/>
    <p:sldId id="818" r:id="rId143"/>
    <p:sldId id="1011" r:id="rId144"/>
    <p:sldId id="820" r:id="rId145"/>
    <p:sldId id="821" r:id="rId146"/>
    <p:sldId id="1010" r:id="rId147"/>
    <p:sldId id="822" r:id="rId148"/>
    <p:sldId id="823" r:id="rId149"/>
    <p:sldId id="824" r:id="rId150"/>
    <p:sldId id="825" r:id="rId151"/>
    <p:sldId id="826" r:id="rId152"/>
    <p:sldId id="827" r:id="rId153"/>
    <p:sldId id="828" r:id="rId154"/>
    <p:sldId id="829" r:id="rId155"/>
    <p:sldId id="830" r:id="rId156"/>
    <p:sldId id="831" r:id="rId157"/>
    <p:sldId id="1012" r:id="rId158"/>
    <p:sldId id="832" r:id="rId159"/>
    <p:sldId id="833" r:id="rId160"/>
    <p:sldId id="834" r:id="rId161"/>
    <p:sldId id="835" r:id="rId162"/>
    <p:sldId id="1014" r:id="rId163"/>
    <p:sldId id="1013" r:id="rId164"/>
    <p:sldId id="837" r:id="rId165"/>
    <p:sldId id="838" r:id="rId166"/>
    <p:sldId id="839" r:id="rId167"/>
    <p:sldId id="840" r:id="rId168"/>
    <p:sldId id="841" r:id="rId169"/>
    <p:sldId id="842" r:id="rId170"/>
    <p:sldId id="843" r:id="rId171"/>
    <p:sldId id="844" r:id="rId172"/>
    <p:sldId id="845" r:id="rId173"/>
    <p:sldId id="846" r:id="rId174"/>
    <p:sldId id="847" r:id="rId175"/>
    <p:sldId id="848" r:id="rId176"/>
    <p:sldId id="849" r:id="rId177"/>
    <p:sldId id="850" r:id="rId178"/>
    <p:sldId id="851" r:id="rId179"/>
    <p:sldId id="852" r:id="rId180"/>
    <p:sldId id="853" r:id="rId181"/>
    <p:sldId id="854" r:id="rId182"/>
    <p:sldId id="855" r:id="rId183"/>
    <p:sldId id="1015" r:id="rId184"/>
    <p:sldId id="856" r:id="rId185"/>
    <p:sldId id="857" r:id="rId186"/>
    <p:sldId id="858" r:id="rId187"/>
    <p:sldId id="859" r:id="rId188"/>
    <p:sldId id="860" r:id="rId189"/>
    <p:sldId id="861" r:id="rId190"/>
    <p:sldId id="260" r:id="rId191"/>
    <p:sldId id="261" r:id="rId192"/>
    <p:sldId id="862" r:id="rId193"/>
    <p:sldId id="863" r:id="rId194"/>
    <p:sldId id="864" r:id="rId195"/>
    <p:sldId id="865" r:id="rId196"/>
    <p:sldId id="866" r:id="rId197"/>
    <p:sldId id="867" r:id="rId198"/>
    <p:sldId id="868" r:id="rId199"/>
    <p:sldId id="869" r:id="rId200"/>
    <p:sldId id="870" r:id="rId201"/>
    <p:sldId id="871" r:id="rId202"/>
    <p:sldId id="872" r:id="rId203"/>
    <p:sldId id="873" r:id="rId204"/>
    <p:sldId id="874" r:id="rId205"/>
    <p:sldId id="875" r:id="rId206"/>
    <p:sldId id="876" r:id="rId207"/>
    <p:sldId id="877" r:id="rId208"/>
    <p:sldId id="878" r:id="rId209"/>
    <p:sldId id="879" r:id="rId210"/>
    <p:sldId id="880" r:id="rId211"/>
    <p:sldId id="881" r:id="rId212"/>
    <p:sldId id="882" r:id="rId213"/>
    <p:sldId id="883" r:id="rId214"/>
    <p:sldId id="884" r:id="rId215"/>
    <p:sldId id="885" r:id="rId216"/>
    <p:sldId id="886" r:id="rId217"/>
    <p:sldId id="887" r:id="rId218"/>
    <p:sldId id="888" r:id="rId219"/>
    <p:sldId id="889" r:id="rId220"/>
    <p:sldId id="890" r:id="rId221"/>
    <p:sldId id="891" r:id="rId222"/>
    <p:sldId id="892" r:id="rId223"/>
    <p:sldId id="893" r:id="rId224"/>
    <p:sldId id="894" r:id="rId225"/>
    <p:sldId id="895" r:id="rId226"/>
    <p:sldId id="1016" r:id="rId227"/>
    <p:sldId id="1017" r:id="rId228"/>
    <p:sldId id="896" r:id="rId229"/>
    <p:sldId id="897" r:id="rId230"/>
    <p:sldId id="898" r:id="rId231"/>
    <p:sldId id="899" r:id="rId232"/>
    <p:sldId id="900" r:id="rId233"/>
    <p:sldId id="901" r:id="rId234"/>
    <p:sldId id="902" r:id="rId235"/>
    <p:sldId id="903" r:id="rId236"/>
    <p:sldId id="904" r:id="rId237"/>
    <p:sldId id="905" r:id="rId238"/>
    <p:sldId id="906" r:id="rId239"/>
    <p:sldId id="907" r:id="rId240"/>
    <p:sldId id="908" r:id="rId241"/>
    <p:sldId id="909" r:id="rId242"/>
    <p:sldId id="1018" r:id="rId243"/>
    <p:sldId id="1019" r:id="rId244"/>
    <p:sldId id="1023" r:id="rId245"/>
    <p:sldId id="1024" r:id="rId246"/>
    <p:sldId id="1025" r:id="rId247"/>
    <p:sldId id="1026" r:id="rId248"/>
    <p:sldId id="1021" r:id="rId249"/>
    <p:sldId id="1027" r:id="rId250"/>
    <p:sldId id="910" r:id="rId251"/>
    <p:sldId id="911" r:id="rId252"/>
    <p:sldId id="912" r:id="rId253"/>
    <p:sldId id="913" r:id="rId254"/>
    <p:sldId id="914" r:id="rId255"/>
    <p:sldId id="1022" r:id="rId256"/>
    <p:sldId id="915" r:id="rId257"/>
    <p:sldId id="916" r:id="rId258"/>
    <p:sldId id="917" r:id="rId259"/>
    <p:sldId id="918" r:id="rId260"/>
    <p:sldId id="919" r:id="rId261"/>
    <p:sldId id="920" r:id="rId262"/>
    <p:sldId id="921" r:id="rId263"/>
    <p:sldId id="922" r:id="rId264"/>
    <p:sldId id="924" r:id="rId265"/>
    <p:sldId id="925" r:id="rId266"/>
    <p:sldId id="926" r:id="rId267"/>
    <p:sldId id="927" r:id="rId268"/>
    <p:sldId id="928" r:id="rId269"/>
    <p:sldId id="929" r:id="rId270"/>
    <p:sldId id="930" r:id="rId271"/>
    <p:sldId id="931" r:id="rId272"/>
    <p:sldId id="932" r:id="rId273"/>
    <p:sldId id="933" r:id="rId274"/>
    <p:sldId id="934" r:id="rId275"/>
    <p:sldId id="935" r:id="rId276"/>
    <p:sldId id="936" r:id="rId277"/>
    <p:sldId id="937" r:id="rId278"/>
    <p:sldId id="938" r:id="rId279"/>
    <p:sldId id="939" r:id="rId280"/>
    <p:sldId id="940" r:id="rId281"/>
    <p:sldId id="923" r:id="rId282"/>
    <p:sldId id="941" r:id="rId283"/>
    <p:sldId id="942" r:id="rId284"/>
    <p:sldId id="943" r:id="rId285"/>
    <p:sldId id="944" r:id="rId286"/>
    <p:sldId id="945" r:id="rId287"/>
    <p:sldId id="946" r:id="rId288"/>
    <p:sldId id="947" r:id="rId289"/>
    <p:sldId id="948" r:id="rId290"/>
    <p:sldId id="949" r:id="rId291"/>
    <p:sldId id="950" r:id="rId292"/>
    <p:sldId id="951" r:id="rId293"/>
    <p:sldId id="952" r:id="rId294"/>
    <p:sldId id="953" r:id="rId295"/>
    <p:sldId id="954" r:id="rId296"/>
    <p:sldId id="955" r:id="rId297"/>
    <p:sldId id="956" r:id="rId298"/>
    <p:sldId id="957" r:id="rId299"/>
    <p:sldId id="958" r:id="rId300"/>
    <p:sldId id="959" r:id="rId301"/>
    <p:sldId id="960" r:id="rId302"/>
    <p:sldId id="961" r:id="rId303"/>
    <p:sldId id="962" r:id="rId304"/>
    <p:sldId id="963" r:id="rId305"/>
    <p:sldId id="964" r:id="rId306"/>
    <p:sldId id="965" r:id="rId307"/>
    <p:sldId id="966" r:id="rId308"/>
    <p:sldId id="967" r:id="rId309"/>
    <p:sldId id="968" r:id="rId310"/>
    <p:sldId id="969" r:id="rId311"/>
    <p:sldId id="970" r:id="rId312"/>
    <p:sldId id="971" r:id="rId313"/>
    <p:sldId id="972" r:id="rId314"/>
    <p:sldId id="973" r:id="rId315"/>
    <p:sldId id="974" r:id="rId316"/>
    <p:sldId id="975" r:id="rId317"/>
    <p:sldId id="976" r:id="rId318"/>
    <p:sldId id="271" r:id="rId319"/>
  </p:sldIdLst>
  <p:sldSz cx="12192000" cy="6858000"/>
  <p:notesSz cx="6797675" cy="9926638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84">
          <p15:clr>
            <a:srgbClr val="A4A3A4"/>
          </p15:clr>
        </p15:guide>
        <p15:guide id="4" orient="horz" pos="1162">
          <p15:clr>
            <a:srgbClr val="A4A3A4"/>
          </p15:clr>
        </p15:guide>
        <p15:guide id="5" orient="horz" pos="3067">
          <p15:clr>
            <a:srgbClr val="A4A3A4"/>
          </p15:clr>
        </p15:guide>
        <p15:guide id="6" orient="horz" pos="1842">
          <p15:clr>
            <a:srgbClr val="A4A3A4"/>
          </p15:clr>
        </p15:guide>
        <p15:guide id="7" pos="347">
          <p15:clr>
            <a:srgbClr val="A4A3A4"/>
          </p15:clr>
        </p15:guide>
        <p15:guide id="8" pos="7333">
          <p15:clr>
            <a:srgbClr val="A4A3A4"/>
          </p15:clr>
        </p15:guide>
        <p15:guide id="9" pos="51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ref Saraci" initials="PS" lastIdx="6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 autoAdjust="0"/>
    <p:restoredTop sz="95135"/>
  </p:normalViewPr>
  <p:slideViewPr>
    <p:cSldViewPr showGuides="1">
      <p:cViewPr varScale="1">
        <p:scale>
          <a:sx n="90" d="100"/>
          <a:sy n="90" d="100"/>
        </p:scale>
        <p:origin x="328" y="192"/>
      </p:cViewPr>
      <p:guideLst>
        <p:guide orient="horz" pos="2160"/>
        <p:guide pos="3840"/>
        <p:guide orient="horz" pos="3884"/>
        <p:guide orient="horz" pos="1162"/>
        <p:guide orient="horz" pos="3067"/>
        <p:guide orient="horz" pos="1842"/>
        <p:guide pos="347"/>
        <p:guide pos="7333"/>
        <p:guide pos="51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08"/>
    </p:cViewPr>
  </p:sorterViewPr>
  <p:notesViewPr>
    <p:cSldViewPr showGuides="1">
      <p:cViewPr varScale="1">
        <p:scale>
          <a:sx n="80" d="100"/>
          <a:sy n="80" d="100"/>
        </p:scale>
        <p:origin x="-3960" y="-7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handoutMaster" Target="handoutMasters/handoutMaster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>
              <a:solidFill>
                <a:schemeClr val="accent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E260A-B6D0-49E6-806B-E0CC43CEE356}" type="datetimeFigureOut">
              <a:rPr lang="en-GB" sz="800" smtClean="0">
                <a:solidFill>
                  <a:schemeClr val="accent2"/>
                </a:solidFill>
              </a:rPr>
              <a:t>29/04/2018</a:t>
            </a:fld>
            <a:endParaRPr lang="en-GB" sz="80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171EF-D8DF-401C-A1A4-6311CE19AD51}" type="slidenum">
              <a:rPr lang="en-GB" sz="800" smtClean="0">
                <a:solidFill>
                  <a:schemeClr val="accent2"/>
                </a:solidFill>
              </a:rPr>
              <a:t>‹#›</a:t>
            </a:fld>
            <a:endParaRPr lang="en-GB" sz="8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87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8F2B8A8A-A21E-41B1-B6A8-00B8C329DF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2535" y="1066382"/>
            <a:ext cx="5472606" cy="307899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110CFD31-5913-44C3-926E-B25B244597E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67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13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75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86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30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 logging categories</a:t>
            </a:r>
          </a:p>
          <a:p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qt.scenegraph.time.texture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the time spent doing texture uploads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qt.scenegraph.time.compilation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the time spent doing shader compilation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qt.scenegraph.time.renderer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the time spent in the various steps of the renderer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qt.scenegraph.time.renderloop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the time spent in the various steps of the render loop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qt.scenegraph.time.glyph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the time spent preparing distance field glyphs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qt.scenegraph.info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general information about various parts of the scene graph and the graphics stack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qt.scenegraph.renderloop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creates a detailed log of the various stages involved in rendering. This log mode is primarily useful for developers working on Qt.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38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9E21E6-49A3-0C40-892E-CE21559E3D49}" type="slidenum">
              <a:rPr lang="en-US" smtClean="0"/>
              <a:pPr>
                <a:defRPr/>
              </a:pPr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6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1988" y="1066800"/>
            <a:ext cx="5473700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42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792113"/>
          </a:xfrm>
        </p:spPr>
        <p:txBody>
          <a:bodyPr anchor="t" anchorCtr="0"/>
          <a:lstStyle>
            <a:lvl1pPr algn="l">
              <a:defRPr sz="6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2492896"/>
            <a:ext cx="11090275" cy="936104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D4BD-93D2-4D70-9FA7-9E49CD318B61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6"/>
          <p:cNvSpPr>
            <a:spLocks noChangeAspect="1" noEditPoints="1"/>
          </p:cNvSpPr>
          <p:nvPr userDrawn="1"/>
        </p:nvSpPr>
        <p:spPr bwMode="auto">
          <a:xfrm>
            <a:off x="550863" y="549275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11090275" cy="360586"/>
          </a:xfrm>
        </p:spPr>
        <p:txBody>
          <a:bodyPr anchor="b" anchorCtr="0"/>
          <a:lstStyle>
            <a:lvl1pPr marL="0" indent="0">
              <a:buFontTx/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98047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EA1DA-540C-484D-886B-2BDF2DBFC2C8}" type="datetime3">
              <a:rPr lang="en-US" smtClean="0"/>
              <a:t>29 April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2671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681E1-CAF7-4E78-98B6-6D7D891F2F94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84031" y="1844675"/>
            <a:ext cx="5257105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724477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8281441" cy="4321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DEFA1-DF88-483E-AD63-9BD7B548026C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20336" y="1844675"/>
            <a:ext cx="2520800" cy="4321175"/>
          </a:xfrm>
          <a:prstGeom prst="snip2DiagRect">
            <a:avLst>
              <a:gd name="adj1" fmla="val 3911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504751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F1B3-E33B-42C2-B846-C118DD0A5D3A}" type="datetime3">
              <a:rPr lang="en-US" smtClean="0"/>
              <a:t>29 April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0862" y="1844675"/>
            <a:ext cx="11090275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925237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/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AA679A0-E564-4DAE-895B-E59A47E1C753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7208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24138D5-6076-49D3-AB88-6F62DC1B18B0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83338" y="692149"/>
            <a:ext cx="5257799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15387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DA588855-382C-4F71-8316-8B7EC2510B05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1557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799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20455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079875" cy="6858000"/>
          </a:xfrm>
          <a:prstGeom prst="snip2DiagRect">
            <a:avLst>
              <a:gd name="adj1" fmla="val 11708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GB" dirty="0"/>
              <a:t>Click icon to add picture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7DC2B25-200B-4D88-9FD5-3A280A06864C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367808" y="1844675"/>
            <a:ext cx="7273330" cy="4321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367808" y="692149"/>
            <a:ext cx="7273329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9391982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3 Pictur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112125" y="0"/>
            <a:ext cx="4079875" cy="6858000"/>
          </a:xfrm>
          <a:prstGeom prst="snip2DiagRect">
            <a:avLst>
              <a:gd name="adj1" fmla="val 11708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GB" dirty="0"/>
              <a:t>Click icon to add picture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D9CD37-F468-4227-9097-769DC49FCBDF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50863" y="1844675"/>
            <a:ext cx="7273329" cy="4321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50864" y="692149"/>
            <a:ext cx="7273328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49179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2"/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8" y="6858000"/>
                </a:lnTo>
                <a:lnTo>
                  <a:pt x="12191998" y="6378574"/>
                </a:lnTo>
                <a:lnTo>
                  <a:pt x="11712573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 sz="1200"/>
            </a:lvl1pPr>
          </a:lstStyle>
          <a:p>
            <a:r>
              <a:rPr lang="en-US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81075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E631333-4EBC-44D2-B511-0374BB425A5A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792113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2492896"/>
            <a:ext cx="11090275" cy="93610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11090275" cy="360586"/>
          </a:xfrm>
        </p:spPr>
        <p:txBody>
          <a:bodyPr anchor="b" anchorCtr="0"/>
          <a:lstStyle>
            <a:lvl1pPr marL="0" indent="0">
              <a:buFontTx/>
              <a:buNone/>
              <a:defRPr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sp>
        <p:nvSpPr>
          <p:cNvPr id="16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4600983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Client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1F371-D008-4EC6-B346-B49964DD31D2}" type="datetime3">
              <a:rPr lang="en-US" smtClean="0"/>
              <a:t>29 April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550863" y="1844675"/>
            <a:ext cx="2665412" cy="1368295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7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550863" y="3356990"/>
            <a:ext cx="2665412" cy="1368190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8" name="Picture Placeholder 18"/>
          <p:cNvSpPr>
            <a:spLocks noGrp="1"/>
          </p:cNvSpPr>
          <p:nvPr>
            <p:ph type="pic" sz="quarter" idx="15" hasCustomPrompt="1"/>
          </p:nvPr>
        </p:nvSpPr>
        <p:spPr>
          <a:xfrm>
            <a:off x="550863" y="4869200"/>
            <a:ext cx="2665412" cy="1296650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3359620" y="1844675"/>
            <a:ext cx="2664370" cy="1368295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0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3359620" y="3356990"/>
            <a:ext cx="2664370" cy="1368190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 hasCustomPrompt="1"/>
          </p:nvPr>
        </p:nvSpPr>
        <p:spPr>
          <a:xfrm>
            <a:off x="3359620" y="4869200"/>
            <a:ext cx="2664370" cy="1296650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168010" y="1844675"/>
            <a:ext cx="2664370" cy="1368295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20" hasCustomPrompt="1"/>
          </p:nvPr>
        </p:nvSpPr>
        <p:spPr>
          <a:xfrm>
            <a:off x="6168010" y="3356990"/>
            <a:ext cx="2664370" cy="1368190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4" name="Picture Placeholder 18"/>
          <p:cNvSpPr>
            <a:spLocks noGrp="1"/>
          </p:cNvSpPr>
          <p:nvPr>
            <p:ph type="pic" sz="quarter" idx="21" hasCustomPrompt="1"/>
          </p:nvPr>
        </p:nvSpPr>
        <p:spPr>
          <a:xfrm>
            <a:off x="6168010" y="4869200"/>
            <a:ext cx="2664370" cy="1296650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22" hasCustomPrompt="1"/>
          </p:nvPr>
        </p:nvSpPr>
        <p:spPr>
          <a:xfrm>
            <a:off x="8975725" y="1844675"/>
            <a:ext cx="2665413" cy="1368295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3" hasCustomPrompt="1"/>
          </p:nvPr>
        </p:nvSpPr>
        <p:spPr>
          <a:xfrm>
            <a:off x="8975725" y="3356990"/>
            <a:ext cx="2665413" cy="1368190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  <p:sp>
        <p:nvSpPr>
          <p:cNvPr id="17" name="Picture Placeholder 18"/>
          <p:cNvSpPr>
            <a:spLocks noGrp="1"/>
          </p:cNvSpPr>
          <p:nvPr>
            <p:ph type="pic" sz="quarter" idx="24" hasCustomPrompt="1"/>
          </p:nvPr>
        </p:nvSpPr>
        <p:spPr>
          <a:xfrm>
            <a:off x="8975725" y="4869200"/>
            <a:ext cx="2665413" cy="1296650"/>
          </a:xfrm>
          <a:prstGeom prst="snip2DiagRect">
            <a:avLst>
              <a:gd name="adj1" fmla="val 9112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fi-FI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269205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5257106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BDBF45A-B8BF-42D0-B35A-7DA14F8E03DF}" type="datetime3">
              <a:rPr lang="en-US" smtClean="0"/>
              <a:pPr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410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s 2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032" y="692149"/>
            <a:ext cx="5257106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257105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844675"/>
            <a:ext cx="5257106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4E6DB8B-E3C7-4ABA-B08C-B680A441CA12}" type="datetime3">
              <a:rPr lang="en-US" smtClean="0"/>
              <a:pPr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4876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9840-3329-4DF9-B484-3B5FD1A4636E}" type="datetime3">
              <a:rPr lang="en-US" smtClean="0"/>
              <a:t>29 April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1424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11424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575497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39793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904089" y="2348682"/>
            <a:ext cx="2376487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3575720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240016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904312" y="4221088"/>
            <a:ext cx="2376487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983432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7D0C-2975-41DA-A3E1-8D0300FB3B43}" type="datetime3">
              <a:rPr lang="en-US" smtClean="0"/>
              <a:t>29 April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8312856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accent2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1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744905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Click icon to add symbol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550863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accent1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182563" indent="-182563"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18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82912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Click icon to add symbol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439815" y="1844828"/>
            <a:ext cx="3312369" cy="3240356"/>
          </a:xfrm>
          <a:prstGeom prst="snip2DiagRect">
            <a:avLst>
              <a:gd name="adj1" fmla="val 14366"/>
              <a:gd name="adj2" fmla="val 0"/>
            </a:avLst>
          </a:prstGeom>
          <a:solidFill>
            <a:schemeClr val="tx2"/>
          </a:solidFill>
        </p:spPr>
        <p:txBody>
          <a:bodyPr lIns="180000" tIns="1152000" rIns="180000" bIns="180000"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82563" indent="-182563"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18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871864" y="2132856"/>
            <a:ext cx="936104" cy="9361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Click icon to add symbol</a:t>
            </a:r>
          </a:p>
        </p:txBody>
      </p:sp>
    </p:spTree>
    <p:extLst>
      <p:ext uri="{BB962C8B-B14F-4D97-AF65-F5344CB8AC3E}">
        <p14:creationId xmlns:p14="http://schemas.microsoft.com/office/powerpoint/2010/main" val="68885318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FC752D7-89BD-42D1-84AB-B8D2B94C1891}" type="datetime3">
              <a:rPr lang="en-US" smtClean="0"/>
              <a:pPr/>
              <a:t>29 April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2495601" y="1844828"/>
            <a:ext cx="7200798" cy="3168348"/>
          </a:xfrm>
        </p:spPr>
        <p:txBody>
          <a:bodyPr/>
          <a:lstStyle>
            <a:lvl1pPr marL="0" indent="0">
              <a:buFontTx/>
              <a:buNone/>
              <a:defRPr sz="3400"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reeform 6"/>
          <p:cNvSpPr>
            <a:spLocks noChangeAspect="1"/>
          </p:cNvSpPr>
          <p:nvPr userDrawn="1"/>
        </p:nvSpPr>
        <p:spPr bwMode="auto">
          <a:xfrm>
            <a:off x="2063552" y="170080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5426589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Bac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3" y="6378574"/>
            <a:ext cx="479425" cy="47942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711436B-D345-44A9-AD2A-BDF8C4069546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1072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EEC5-10BE-4243-B829-DE0B3EA94C77}" type="datetime3">
              <a:rPr lang="en-US" smtClean="0"/>
              <a:t>29 April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3841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Bac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3" y="6378574"/>
            <a:ext cx="479425" cy="47942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21257F67-8C4C-460B-A8A7-048E10F33F8A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550862" y="1844675"/>
            <a:ext cx="11090275" cy="4321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3pPr>
            <a:lvl4pPr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4pPr>
            <a:lvl5pPr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6pPr>
            <a:lvl7pPr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7pPr>
            <a:lvl8pPr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8pPr>
            <a:lvl9pPr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59677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Neg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3" y="6378574"/>
            <a:ext cx="479425" cy="47942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7C30B5-6738-4D7C-92E4-9A8E0AD1F95E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50863" y="1844675"/>
            <a:ext cx="11090274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1857042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844824"/>
            <a:ext cx="11090275" cy="4321025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447113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GB" dirty="0"/>
              <a:t> Click icon to change picture or select picture shape and insert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r>
              <a:rPr lang="en-GB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2" y="3032943"/>
            <a:ext cx="11090275" cy="792113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AD74118-15DF-457D-B942-F5A12F29903F}" type="datetime3">
              <a:rPr lang="en-US" smtClean="0"/>
              <a:pPr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85557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3429000"/>
            <a:ext cx="6481241" cy="2736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16D1-82B8-40D5-9DA1-8A5FE7653D53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Freeform 7"/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431" y="1988840"/>
            <a:ext cx="6049193" cy="115212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reeform 6"/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07733726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E830-816F-4B18-B786-447D7D54D5F3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Freeform 7"/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431" y="1988840"/>
            <a:ext cx="6049193" cy="417701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reeform 6"/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20866630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2280-963B-49E9-8371-8CB25B2DD5BC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6"/>
            <a:ext cx="4320000" cy="2160588"/>
          </a:xfrm>
          <a:prstGeom prst="snip2DiagRect">
            <a:avLst>
              <a:gd name="adj1" fmla="val 4616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Freeform 7"/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4321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7752230" y="4401108"/>
            <a:ext cx="3888908" cy="176474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reeform 6"/>
          <p:cNvSpPr>
            <a:spLocks noChangeAspect="1"/>
          </p:cNvSpPr>
          <p:nvPr userDrawn="1"/>
        </p:nvSpPr>
        <p:spPr bwMode="auto">
          <a:xfrm>
            <a:off x="7320170" y="422111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4652426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D1E0-3B29-4C19-9CFF-7C0C3C6ABB0D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Freeform 7"/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983291" y="1988840"/>
            <a:ext cx="6049334" cy="187220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83431" y="4221088"/>
            <a:ext cx="6049193" cy="194476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reeform 6"/>
          <p:cNvSpPr>
            <a:spLocks noChangeAspect="1"/>
          </p:cNvSpPr>
          <p:nvPr userDrawn="1"/>
        </p:nvSpPr>
        <p:spPr bwMode="auto">
          <a:xfrm>
            <a:off x="550863" y="1838018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Freeform 6"/>
          <p:cNvSpPr>
            <a:spLocks noChangeAspect="1"/>
          </p:cNvSpPr>
          <p:nvPr userDrawn="1"/>
        </p:nvSpPr>
        <p:spPr bwMode="auto">
          <a:xfrm>
            <a:off x="550863" y="407709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0828784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4321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2C5-8676-49DE-9531-BCC89FCA50A7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Freeform 7"/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5540347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692149"/>
            <a:ext cx="10297666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481241" cy="7202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F13A-843C-4A19-9F1F-458E9E00F381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1138" y="1844675"/>
            <a:ext cx="4320000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Freeform 7"/>
          <p:cNvSpPr>
            <a:spLocks noChangeAspect="1" noEditPoints="1"/>
          </p:cNvSpPr>
          <p:nvPr userDrawn="1"/>
        </p:nvSpPr>
        <p:spPr bwMode="auto">
          <a:xfrm>
            <a:off x="10987730" y="692150"/>
            <a:ext cx="648000" cy="648000"/>
          </a:xfrm>
          <a:custGeom>
            <a:avLst/>
            <a:gdLst>
              <a:gd name="T0" fmla="*/ 1730 w 2950"/>
              <a:gd name="T1" fmla="*/ 1159 h 2950"/>
              <a:gd name="T2" fmla="*/ 1685 w 2950"/>
              <a:gd name="T3" fmla="*/ 1188 h 2950"/>
              <a:gd name="T4" fmla="*/ 1676 w 2950"/>
              <a:gd name="T5" fmla="*/ 1246 h 2950"/>
              <a:gd name="T6" fmla="*/ 1703 w 2950"/>
              <a:gd name="T7" fmla="*/ 1283 h 2950"/>
              <a:gd name="T8" fmla="*/ 1866 w 2950"/>
              <a:gd name="T9" fmla="*/ 1345 h 2950"/>
              <a:gd name="T10" fmla="*/ 1966 w 2950"/>
              <a:gd name="T11" fmla="*/ 1393 h 2950"/>
              <a:gd name="T12" fmla="*/ 2010 w 2950"/>
              <a:gd name="T13" fmla="*/ 1439 h 2950"/>
              <a:gd name="T14" fmla="*/ 2032 w 2950"/>
              <a:gd name="T15" fmla="*/ 1507 h 2950"/>
              <a:gd name="T16" fmla="*/ 2032 w 2950"/>
              <a:gd name="T17" fmla="*/ 1591 h 2950"/>
              <a:gd name="T18" fmla="*/ 2007 w 2950"/>
              <a:gd name="T19" fmla="*/ 1672 h 2950"/>
              <a:gd name="T20" fmla="*/ 1955 w 2950"/>
              <a:gd name="T21" fmla="*/ 1732 h 2950"/>
              <a:gd name="T22" fmla="*/ 1883 w 2950"/>
              <a:gd name="T23" fmla="*/ 1770 h 2950"/>
              <a:gd name="T24" fmla="*/ 1794 w 2950"/>
              <a:gd name="T25" fmla="*/ 1784 h 2950"/>
              <a:gd name="T26" fmla="*/ 1632 w 2950"/>
              <a:gd name="T27" fmla="*/ 1770 h 2950"/>
              <a:gd name="T28" fmla="*/ 1677 w 2950"/>
              <a:gd name="T29" fmla="*/ 1650 h 2950"/>
              <a:gd name="T30" fmla="*/ 1810 w 2950"/>
              <a:gd name="T31" fmla="*/ 1651 h 2950"/>
              <a:gd name="T32" fmla="*/ 1864 w 2950"/>
              <a:gd name="T33" fmla="*/ 1624 h 2950"/>
              <a:gd name="T34" fmla="*/ 1886 w 2950"/>
              <a:gd name="T35" fmla="*/ 1571 h 2950"/>
              <a:gd name="T36" fmla="*/ 1878 w 2950"/>
              <a:gd name="T37" fmla="*/ 1525 h 2950"/>
              <a:gd name="T38" fmla="*/ 1832 w 2950"/>
              <a:gd name="T39" fmla="*/ 1490 h 2950"/>
              <a:gd name="T40" fmla="*/ 1710 w 2950"/>
              <a:gd name="T41" fmla="*/ 1449 h 2950"/>
              <a:gd name="T42" fmla="*/ 1599 w 2950"/>
              <a:gd name="T43" fmla="*/ 1396 h 2950"/>
              <a:gd name="T44" fmla="*/ 1550 w 2950"/>
              <a:gd name="T45" fmla="*/ 1343 h 2950"/>
              <a:gd name="T46" fmla="*/ 1529 w 2950"/>
              <a:gd name="T47" fmla="*/ 1282 h 2950"/>
              <a:gd name="T48" fmla="*/ 1528 w 2950"/>
              <a:gd name="T49" fmla="*/ 1201 h 2950"/>
              <a:gd name="T50" fmla="*/ 1552 w 2950"/>
              <a:gd name="T51" fmla="*/ 1124 h 2950"/>
              <a:gd name="T52" fmla="*/ 1593 w 2950"/>
              <a:gd name="T53" fmla="*/ 1076 h 2950"/>
              <a:gd name="T54" fmla="*/ 1661 w 2950"/>
              <a:gd name="T55" fmla="*/ 1039 h 2950"/>
              <a:gd name="T56" fmla="*/ 1748 w 2950"/>
              <a:gd name="T57" fmla="*/ 1022 h 2950"/>
              <a:gd name="T58" fmla="*/ 1894 w 2950"/>
              <a:gd name="T59" fmla="*/ 1030 h 2950"/>
              <a:gd name="T60" fmla="*/ 1937 w 2950"/>
              <a:gd name="T61" fmla="*/ 1161 h 2950"/>
              <a:gd name="T62" fmla="*/ 1083 w 2950"/>
              <a:gd name="T63" fmla="*/ 1508 h 2950"/>
              <a:gd name="T64" fmla="*/ 1491 w 2950"/>
              <a:gd name="T65" fmla="*/ 1771 h 2950"/>
              <a:gd name="T66" fmla="*/ 809 w 2950"/>
              <a:gd name="T67" fmla="*/ 1765 h 2950"/>
              <a:gd name="T68" fmla="*/ 631 w 2950"/>
              <a:gd name="T69" fmla="*/ 1784 h 2950"/>
              <a:gd name="T70" fmla="*/ 498 w 2950"/>
              <a:gd name="T71" fmla="*/ 1767 h 2950"/>
              <a:gd name="T72" fmla="*/ 414 w 2950"/>
              <a:gd name="T73" fmla="*/ 1712 h 2950"/>
              <a:gd name="T74" fmla="*/ 365 w 2950"/>
              <a:gd name="T75" fmla="*/ 1620 h 2950"/>
              <a:gd name="T76" fmla="*/ 344 w 2950"/>
              <a:gd name="T77" fmla="*/ 1496 h 2950"/>
              <a:gd name="T78" fmla="*/ 344 w 2950"/>
              <a:gd name="T79" fmla="*/ 1328 h 2950"/>
              <a:gd name="T80" fmla="*/ 365 w 2950"/>
              <a:gd name="T81" fmla="*/ 1187 h 2950"/>
              <a:gd name="T82" fmla="*/ 410 w 2950"/>
              <a:gd name="T83" fmla="*/ 1095 h 2950"/>
              <a:gd name="T84" fmla="*/ 487 w 2950"/>
              <a:gd name="T85" fmla="*/ 1043 h 2950"/>
              <a:gd name="T86" fmla="*/ 584 w 2950"/>
              <a:gd name="T87" fmla="*/ 1023 h 2950"/>
              <a:gd name="T88" fmla="*/ 751 w 2950"/>
              <a:gd name="T89" fmla="*/ 1033 h 2950"/>
              <a:gd name="T90" fmla="*/ 759 w 2950"/>
              <a:gd name="T91" fmla="*/ 1160 h 2950"/>
              <a:gd name="T92" fmla="*/ 609 w 2950"/>
              <a:gd name="T93" fmla="*/ 1156 h 2950"/>
              <a:gd name="T94" fmla="*/ 551 w 2950"/>
              <a:gd name="T95" fmla="*/ 1175 h 2950"/>
              <a:gd name="T96" fmla="*/ 523 w 2950"/>
              <a:gd name="T97" fmla="*/ 1210 h 2950"/>
              <a:gd name="T98" fmla="*/ 499 w 2950"/>
              <a:gd name="T99" fmla="*/ 1317 h 2950"/>
              <a:gd name="T100" fmla="*/ 496 w 2950"/>
              <a:gd name="T101" fmla="*/ 1471 h 2950"/>
              <a:gd name="T102" fmla="*/ 515 w 2950"/>
              <a:gd name="T103" fmla="*/ 1582 h 2950"/>
              <a:gd name="T104" fmla="*/ 544 w 2950"/>
              <a:gd name="T105" fmla="*/ 1625 h 2950"/>
              <a:gd name="T106" fmla="*/ 603 w 2950"/>
              <a:gd name="T107" fmla="*/ 1649 h 2950"/>
              <a:gd name="T108" fmla="*/ 713 w 2950"/>
              <a:gd name="T109" fmla="*/ 1650 h 2950"/>
              <a:gd name="T110" fmla="*/ 2133 w 2950"/>
              <a:gd name="T111" fmla="*/ 1771 h 2950"/>
              <a:gd name="T112" fmla="*/ 2545 w 2950"/>
              <a:gd name="T113" fmla="*/ 1465 h 2950"/>
              <a:gd name="T114" fmla="*/ 2564 w 2950"/>
              <a:gd name="T115" fmla="*/ 0 h 2950"/>
              <a:gd name="T116" fmla="*/ 0 w 2950"/>
              <a:gd name="T117" fmla="*/ 1482 h 2950"/>
              <a:gd name="T118" fmla="*/ 925 w 2950"/>
              <a:gd name="T119" fmla="*/ 2950 h 2950"/>
              <a:gd name="T120" fmla="*/ 2950 w 2950"/>
              <a:gd name="T121" fmla="*/ 932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50" h="2950">
                <a:moveTo>
                  <a:pt x="1792" y="1152"/>
                </a:moveTo>
                <a:lnTo>
                  <a:pt x="1778" y="1152"/>
                </a:lnTo>
                <a:lnTo>
                  <a:pt x="1764" y="1153"/>
                </a:lnTo>
                <a:lnTo>
                  <a:pt x="1752" y="1154"/>
                </a:lnTo>
                <a:lnTo>
                  <a:pt x="1746" y="1155"/>
                </a:lnTo>
                <a:lnTo>
                  <a:pt x="1740" y="1156"/>
                </a:lnTo>
                <a:lnTo>
                  <a:pt x="1730" y="1159"/>
                </a:lnTo>
                <a:lnTo>
                  <a:pt x="1720" y="1163"/>
                </a:lnTo>
                <a:lnTo>
                  <a:pt x="1711" y="1167"/>
                </a:lnTo>
                <a:lnTo>
                  <a:pt x="1703" y="1171"/>
                </a:lnTo>
                <a:lnTo>
                  <a:pt x="1696" y="1176"/>
                </a:lnTo>
                <a:lnTo>
                  <a:pt x="1693" y="1179"/>
                </a:lnTo>
                <a:lnTo>
                  <a:pt x="1690" y="1182"/>
                </a:lnTo>
                <a:lnTo>
                  <a:pt x="1685" y="1188"/>
                </a:lnTo>
                <a:lnTo>
                  <a:pt x="1681" y="1195"/>
                </a:lnTo>
                <a:lnTo>
                  <a:pt x="1678" y="1203"/>
                </a:lnTo>
                <a:lnTo>
                  <a:pt x="1676" y="1211"/>
                </a:lnTo>
                <a:lnTo>
                  <a:pt x="1674" y="1220"/>
                </a:lnTo>
                <a:lnTo>
                  <a:pt x="1674" y="1230"/>
                </a:lnTo>
                <a:lnTo>
                  <a:pt x="1674" y="1238"/>
                </a:lnTo>
                <a:lnTo>
                  <a:pt x="1676" y="1246"/>
                </a:lnTo>
                <a:lnTo>
                  <a:pt x="1678" y="1253"/>
                </a:lnTo>
                <a:lnTo>
                  <a:pt x="1681" y="1260"/>
                </a:lnTo>
                <a:lnTo>
                  <a:pt x="1685" y="1267"/>
                </a:lnTo>
                <a:lnTo>
                  <a:pt x="1690" y="1273"/>
                </a:lnTo>
                <a:lnTo>
                  <a:pt x="1693" y="1275"/>
                </a:lnTo>
                <a:lnTo>
                  <a:pt x="1696" y="1278"/>
                </a:lnTo>
                <a:lnTo>
                  <a:pt x="1703" y="1283"/>
                </a:lnTo>
                <a:lnTo>
                  <a:pt x="1712" y="1288"/>
                </a:lnTo>
                <a:lnTo>
                  <a:pt x="1723" y="1293"/>
                </a:lnTo>
                <a:lnTo>
                  <a:pt x="1752" y="1305"/>
                </a:lnTo>
                <a:lnTo>
                  <a:pt x="1770" y="1312"/>
                </a:lnTo>
                <a:lnTo>
                  <a:pt x="1791" y="1320"/>
                </a:lnTo>
                <a:lnTo>
                  <a:pt x="1840" y="1336"/>
                </a:lnTo>
                <a:lnTo>
                  <a:pt x="1866" y="1345"/>
                </a:lnTo>
                <a:lnTo>
                  <a:pt x="1890" y="1354"/>
                </a:lnTo>
                <a:lnTo>
                  <a:pt x="1901" y="1358"/>
                </a:lnTo>
                <a:lnTo>
                  <a:pt x="1912" y="1363"/>
                </a:lnTo>
                <a:lnTo>
                  <a:pt x="1932" y="1373"/>
                </a:lnTo>
                <a:lnTo>
                  <a:pt x="1950" y="1383"/>
                </a:lnTo>
                <a:lnTo>
                  <a:pt x="1958" y="1388"/>
                </a:lnTo>
                <a:lnTo>
                  <a:pt x="1966" y="1393"/>
                </a:lnTo>
                <a:lnTo>
                  <a:pt x="1980" y="1404"/>
                </a:lnTo>
                <a:lnTo>
                  <a:pt x="1986" y="1409"/>
                </a:lnTo>
                <a:lnTo>
                  <a:pt x="1991" y="1414"/>
                </a:lnTo>
                <a:lnTo>
                  <a:pt x="1997" y="1420"/>
                </a:lnTo>
                <a:lnTo>
                  <a:pt x="2002" y="1426"/>
                </a:lnTo>
                <a:lnTo>
                  <a:pt x="2006" y="1433"/>
                </a:lnTo>
                <a:lnTo>
                  <a:pt x="2010" y="1439"/>
                </a:lnTo>
                <a:lnTo>
                  <a:pt x="2014" y="1446"/>
                </a:lnTo>
                <a:lnTo>
                  <a:pt x="2018" y="1454"/>
                </a:lnTo>
                <a:lnTo>
                  <a:pt x="2021" y="1462"/>
                </a:lnTo>
                <a:lnTo>
                  <a:pt x="2024" y="1470"/>
                </a:lnTo>
                <a:lnTo>
                  <a:pt x="2026" y="1479"/>
                </a:lnTo>
                <a:lnTo>
                  <a:pt x="2029" y="1488"/>
                </a:lnTo>
                <a:lnTo>
                  <a:pt x="2032" y="1507"/>
                </a:lnTo>
                <a:lnTo>
                  <a:pt x="2033" y="1517"/>
                </a:lnTo>
                <a:lnTo>
                  <a:pt x="2034" y="1527"/>
                </a:lnTo>
                <a:lnTo>
                  <a:pt x="2035" y="1538"/>
                </a:lnTo>
                <a:lnTo>
                  <a:pt x="2035" y="1549"/>
                </a:lnTo>
                <a:lnTo>
                  <a:pt x="2035" y="1564"/>
                </a:lnTo>
                <a:lnTo>
                  <a:pt x="2034" y="1577"/>
                </a:lnTo>
                <a:lnTo>
                  <a:pt x="2032" y="1591"/>
                </a:lnTo>
                <a:lnTo>
                  <a:pt x="2030" y="1604"/>
                </a:lnTo>
                <a:lnTo>
                  <a:pt x="2028" y="1616"/>
                </a:lnTo>
                <a:lnTo>
                  <a:pt x="2025" y="1628"/>
                </a:lnTo>
                <a:lnTo>
                  <a:pt x="2021" y="1640"/>
                </a:lnTo>
                <a:lnTo>
                  <a:pt x="2017" y="1651"/>
                </a:lnTo>
                <a:lnTo>
                  <a:pt x="2012" y="1662"/>
                </a:lnTo>
                <a:lnTo>
                  <a:pt x="2007" y="1672"/>
                </a:lnTo>
                <a:lnTo>
                  <a:pt x="2001" y="1682"/>
                </a:lnTo>
                <a:lnTo>
                  <a:pt x="1995" y="1692"/>
                </a:lnTo>
                <a:lnTo>
                  <a:pt x="1988" y="1701"/>
                </a:lnTo>
                <a:lnTo>
                  <a:pt x="1981" y="1709"/>
                </a:lnTo>
                <a:lnTo>
                  <a:pt x="1973" y="1717"/>
                </a:lnTo>
                <a:lnTo>
                  <a:pt x="1964" y="1725"/>
                </a:lnTo>
                <a:lnTo>
                  <a:pt x="1955" y="1732"/>
                </a:lnTo>
                <a:lnTo>
                  <a:pt x="1946" y="1739"/>
                </a:lnTo>
                <a:lnTo>
                  <a:pt x="1936" y="1745"/>
                </a:lnTo>
                <a:lnTo>
                  <a:pt x="1926" y="1751"/>
                </a:lnTo>
                <a:lnTo>
                  <a:pt x="1916" y="1756"/>
                </a:lnTo>
                <a:lnTo>
                  <a:pt x="1905" y="1761"/>
                </a:lnTo>
                <a:lnTo>
                  <a:pt x="1894" y="1766"/>
                </a:lnTo>
                <a:lnTo>
                  <a:pt x="1883" y="1770"/>
                </a:lnTo>
                <a:lnTo>
                  <a:pt x="1871" y="1773"/>
                </a:lnTo>
                <a:lnTo>
                  <a:pt x="1859" y="1776"/>
                </a:lnTo>
                <a:lnTo>
                  <a:pt x="1847" y="1779"/>
                </a:lnTo>
                <a:lnTo>
                  <a:pt x="1834" y="1781"/>
                </a:lnTo>
                <a:lnTo>
                  <a:pt x="1821" y="1782"/>
                </a:lnTo>
                <a:lnTo>
                  <a:pt x="1808" y="1784"/>
                </a:lnTo>
                <a:lnTo>
                  <a:pt x="1794" y="1784"/>
                </a:lnTo>
                <a:lnTo>
                  <a:pt x="1780" y="1784"/>
                </a:lnTo>
                <a:lnTo>
                  <a:pt x="1758" y="1784"/>
                </a:lnTo>
                <a:lnTo>
                  <a:pt x="1735" y="1783"/>
                </a:lnTo>
                <a:lnTo>
                  <a:pt x="1711" y="1781"/>
                </a:lnTo>
                <a:lnTo>
                  <a:pt x="1686" y="1778"/>
                </a:lnTo>
                <a:lnTo>
                  <a:pt x="1660" y="1774"/>
                </a:lnTo>
                <a:lnTo>
                  <a:pt x="1632" y="1770"/>
                </a:lnTo>
                <a:lnTo>
                  <a:pt x="1603" y="1765"/>
                </a:lnTo>
                <a:lnTo>
                  <a:pt x="1573" y="1758"/>
                </a:lnTo>
                <a:lnTo>
                  <a:pt x="1534" y="1751"/>
                </a:lnTo>
                <a:lnTo>
                  <a:pt x="1549" y="1635"/>
                </a:lnTo>
                <a:lnTo>
                  <a:pt x="1618" y="1643"/>
                </a:lnTo>
                <a:lnTo>
                  <a:pt x="1649" y="1647"/>
                </a:lnTo>
                <a:lnTo>
                  <a:pt x="1677" y="1650"/>
                </a:lnTo>
                <a:lnTo>
                  <a:pt x="1704" y="1652"/>
                </a:lnTo>
                <a:lnTo>
                  <a:pt x="1729" y="1653"/>
                </a:lnTo>
                <a:lnTo>
                  <a:pt x="1751" y="1654"/>
                </a:lnTo>
                <a:lnTo>
                  <a:pt x="1771" y="1654"/>
                </a:lnTo>
                <a:lnTo>
                  <a:pt x="1785" y="1654"/>
                </a:lnTo>
                <a:lnTo>
                  <a:pt x="1798" y="1653"/>
                </a:lnTo>
                <a:lnTo>
                  <a:pt x="1810" y="1651"/>
                </a:lnTo>
                <a:lnTo>
                  <a:pt x="1822" y="1648"/>
                </a:lnTo>
                <a:lnTo>
                  <a:pt x="1832" y="1645"/>
                </a:lnTo>
                <a:lnTo>
                  <a:pt x="1841" y="1641"/>
                </a:lnTo>
                <a:lnTo>
                  <a:pt x="1850" y="1636"/>
                </a:lnTo>
                <a:lnTo>
                  <a:pt x="1858" y="1631"/>
                </a:lnTo>
                <a:lnTo>
                  <a:pt x="1861" y="1628"/>
                </a:lnTo>
                <a:lnTo>
                  <a:pt x="1864" y="1624"/>
                </a:lnTo>
                <a:lnTo>
                  <a:pt x="1870" y="1617"/>
                </a:lnTo>
                <a:lnTo>
                  <a:pt x="1875" y="1609"/>
                </a:lnTo>
                <a:lnTo>
                  <a:pt x="1879" y="1601"/>
                </a:lnTo>
                <a:lnTo>
                  <a:pt x="1882" y="1591"/>
                </a:lnTo>
                <a:lnTo>
                  <a:pt x="1883" y="1587"/>
                </a:lnTo>
                <a:lnTo>
                  <a:pt x="1885" y="1581"/>
                </a:lnTo>
                <a:lnTo>
                  <a:pt x="1886" y="1571"/>
                </a:lnTo>
                <a:lnTo>
                  <a:pt x="1886" y="1559"/>
                </a:lnTo>
                <a:lnTo>
                  <a:pt x="1886" y="1551"/>
                </a:lnTo>
                <a:lnTo>
                  <a:pt x="1885" y="1543"/>
                </a:lnTo>
                <a:lnTo>
                  <a:pt x="1883" y="1535"/>
                </a:lnTo>
                <a:lnTo>
                  <a:pt x="1881" y="1532"/>
                </a:lnTo>
                <a:lnTo>
                  <a:pt x="1880" y="1528"/>
                </a:lnTo>
                <a:lnTo>
                  <a:pt x="1878" y="1525"/>
                </a:lnTo>
                <a:lnTo>
                  <a:pt x="1876" y="1522"/>
                </a:lnTo>
                <a:lnTo>
                  <a:pt x="1871" y="1516"/>
                </a:lnTo>
                <a:lnTo>
                  <a:pt x="1866" y="1510"/>
                </a:lnTo>
                <a:lnTo>
                  <a:pt x="1860" y="1505"/>
                </a:lnTo>
                <a:lnTo>
                  <a:pt x="1852" y="1500"/>
                </a:lnTo>
                <a:lnTo>
                  <a:pt x="1843" y="1495"/>
                </a:lnTo>
                <a:lnTo>
                  <a:pt x="1832" y="1490"/>
                </a:lnTo>
                <a:lnTo>
                  <a:pt x="1820" y="1485"/>
                </a:lnTo>
                <a:lnTo>
                  <a:pt x="1806" y="1479"/>
                </a:lnTo>
                <a:lnTo>
                  <a:pt x="1790" y="1474"/>
                </a:lnTo>
                <a:lnTo>
                  <a:pt x="1773" y="1468"/>
                </a:lnTo>
                <a:lnTo>
                  <a:pt x="1754" y="1463"/>
                </a:lnTo>
                <a:lnTo>
                  <a:pt x="1724" y="1453"/>
                </a:lnTo>
                <a:lnTo>
                  <a:pt x="1710" y="1449"/>
                </a:lnTo>
                <a:lnTo>
                  <a:pt x="1696" y="1444"/>
                </a:lnTo>
                <a:lnTo>
                  <a:pt x="1670" y="1434"/>
                </a:lnTo>
                <a:lnTo>
                  <a:pt x="1647" y="1423"/>
                </a:lnTo>
                <a:lnTo>
                  <a:pt x="1636" y="1418"/>
                </a:lnTo>
                <a:lnTo>
                  <a:pt x="1626" y="1413"/>
                </a:lnTo>
                <a:lnTo>
                  <a:pt x="1607" y="1401"/>
                </a:lnTo>
                <a:lnTo>
                  <a:pt x="1599" y="1396"/>
                </a:lnTo>
                <a:lnTo>
                  <a:pt x="1591" y="1390"/>
                </a:lnTo>
                <a:lnTo>
                  <a:pt x="1577" y="1378"/>
                </a:lnTo>
                <a:lnTo>
                  <a:pt x="1571" y="1371"/>
                </a:lnTo>
                <a:lnTo>
                  <a:pt x="1565" y="1365"/>
                </a:lnTo>
                <a:lnTo>
                  <a:pt x="1559" y="1358"/>
                </a:lnTo>
                <a:lnTo>
                  <a:pt x="1554" y="1350"/>
                </a:lnTo>
                <a:lnTo>
                  <a:pt x="1550" y="1343"/>
                </a:lnTo>
                <a:lnTo>
                  <a:pt x="1546" y="1335"/>
                </a:lnTo>
                <a:lnTo>
                  <a:pt x="1542" y="1327"/>
                </a:lnTo>
                <a:lnTo>
                  <a:pt x="1538" y="1319"/>
                </a:lnTo>
                <a:lnTo>
                  <a:pt x="1535" y="1310"/>
                </a:lnTo>
                <a:lnTo>
                  <a:pt x="1533" y="1301"/>
                </a:lnTo>
                <a:lnTo>
                  <a:pt x="1530" y="1292"/>
                </a:lnTo>
                <a:lnTo>
                  <a:pt x="1529" y="1282"/>
                </a:lnTo>
                <a:lnTo>
                  <a:pt x="1527" y="1272"/>
                </a:lnTo>
                <a:lnTo>
                  <a:pt x="1526" y="1262"/>
                </a:lnTo>
                <a:lnTo>
                  <a:pt x="1526" y="1251"/>
                </a:lnTo>
                <a:lnTo>
                  <a:pt x="1525" y="1240"/>
                </a:lnTo>
                <a:lnTo>
                  <a:pt x="1526" y="1227"/>
                </a:lnTo>
                <a:lnTo>
                  <a:pt x="1526" y="1214"/>
                </a:lnTo>
                <a:lnTo>
                  <a:pt x="1528" y="1201"/>
                </a:lnTo>
                <a:lnTo>
                  <a:pt x="1530" y="1189"/>
                </a:lnTo>
                <a:lnTo>
                  <a:pt x="1532" y="1177"/>
                </a:lnTo>
                <a:lnTo>
                  <a:pt x="1535" y="1165"/>
                </a:lnTo>
                <a:lnTo>
                  <a:pt x="1538" y="1155"/>
                </a:lnTo>
                <a:lnTo>
                  <a:pt x="1542" y="1144"/>
                </a:lnTo>
                <a:lnTo>
                  <a:pt x="1547" y="1134"/>
                </a:lnTo>
                <a:lnTo>
                  <a:pt x="1552" y="1124"/>
                </a:lnTo>
                <a:lnTo>
                  <a:pt x="1557" y="1115"/>
                </a:lnTo>
                <a:lnTo>
                  <a:pt x="1563" y="1106"/>
                </a:lnTo>
                <a:lnTo>
                  <a:pt x="1570" y="1098"/>
                </a:lnTo>
                <a:lnTo>
                  <a:pt x="1577" y="1090"/>
                </a:lnTo>
                <a:lnTo>
                  <a:pt x="1584" y="1083"/>
                </a:lnTo>
                <a:lnTo>
                  <a:pt x="1588" y="1079"/>
                </a:lnTo>
                <a:lnTo>
                  <a:pt x="1593" y="1076"/>
                </a:lnTo>
                <a:lnTo>
                  <a:pt x="1601" y="1069"/>
                </a:lnTo>
                <a:lnTo>
                  <a:pt x="1610" y="1063"/>
                </a:lnTo>
                <a:lnTo>
                  <a:pt x="1620" y="1057"/>
                </a:lnTo>
                <a:lnTo>
                  <a:pt x="1629" y="1052"/>
                </a:lnTo>
                <a:lnTo>
                  <a:pt x="1639" y="1047"/>
                </a:lnTo>
                <a:lnTo>
                  <a:pt x="1650" y="1043"/>
                </a:lnTo>
                <a:lnTo>
                  <a:pt x="1661" y="1039"/>
                </a:lnTo>
                <a:lnTo>
                  <a:pt x="1672" y="1035"/>
                </a:lnTo>
                <a:lnTo>
                  <a:pt x="1684" y="1032"/>
                </a:lnTo>
                <a:lnTo>
                  <a:pt x="1696" y="1029"/>
                </a:lnTo>
                <a:lnTo>
                  <a:pt x="1709" y="1027"/>
                </a:lnTo>
                <a:lnTo>
                  <a:pt x="1721" y="1025"/>
                </a:lnTo>
                <a:lnTo>
                  <a:pt x="1735" y="1023"/>
                </a:lnTo>
                <a:lnTo>
                  <a:pt x="1748" y="1022"/>
                </a:lnTo>
                <a:lnTo>
                  <a:pt x="1762" y="1022"/>
                </a:lnTo>
                <a:lnTo>
                  <a:pt x="1777" y="1022"/>
                </a:lnTo>
                <a:lnTo>
                  <a:pt x="1798" y="1022"/>
                </a:lnTo>
                <a:lnTo>
                  <a:pt x="1820" y="1023"/>
                </a:lnTo>
                <a:lnTo>
                  <a:pt x="1843" y="1025"/>
                </a:lnTo>
                <a:lnTo>
                  <a:pt x="1868" y="1027"/>
                </a:lnTo>
                <a:lnTo>
                  <a:pt x="1894" y="1030"/>
                </a:lnTo>
                <a:lnTo>
                  <a:pt x="1922" y="1034"/>
                </a:lnTo>
                <a:lnTo>
                  <a:pt x="1950" y="1038"/>
                </a:lnTo>
                <a:lnTo>
                  <a:pt x="1981" y="1043"/>
                </a:lnTo>
                <a:lnTo>
                  <a:pt x="2020" y="1051"/>
                </a:lnTo>
                <a:lnTo>
                  <a:pt x="2008" y="1169"/>
                </a:lnTo>
                <a:lnTo>
                  <a:pt x="1971" y="1165"/>
                </a:lnTo>
                <a:lnTo>
                  <a:pt x="1937" y="1161"/>
                </a:lnTo>
                <a:lnTo>
                  <a:pt x="1877" y="1156"/>
                </a:lnTo>
                <a:lnTo>
                  <a:pt x="1852" y="1154"/>
                </a:lnTo>
                <a:lnTo>
                  <a:pt x="1829" y="1153"/>
                </a:lnTo>
                <a:lnTo>
                  <a:pt x="1809" y="1152"/>
                </a:lnTo>
                <a:lnTo>
                  <a:pt x="1792" y="1152"/>
                </a:lnTo>
                <a:close/>
                <a:moveTo>
                  <a:pt x="1158" y="1158"/>
                </a:moveTo>
                <a:lnTo>
                  <a:pt x="1083" y="1508"/>
                </a:lnTo>
                <a:lnTo>
                  <a:pt x="1284" y="1508"/>
                </a:lnTo>
                <a:lnTo>
                  <a:pt x="1210" y="1158"/>
                </a:lnTo>
                <a:lnTo>
                  <a:pt x="1158" y="1158"/>
                </a:lnTo>
                <a:close/>
                <a:moveTo>
                  <a:pt x="876" y="1771"/>
                </a:moveTo>
                <a:lnTo>
                  <a:pt x="1042" y="1035"/>
                </a:lnTo>
                <a:lnTo>
                  <a:pt x="1326" y="1035"/>
                </a:lnTo>
                <a:lnTo>
                  <a:pt x="1491" y="1771"/>
                </a:lnTo>
                <a:lnTo>
                  <a:pt x="1342" y="1771"/>
                </a:lnTo>
                <a:lnTo>
                  <a:pt x="1313" y="1638"/>
                </a:lnTo>
                <a:lnTo>
                  <a:pt x="1055" y="1638"/>
                </a:lnTo>
                <a:lnTo>
                  <a:pt x="1025" y="1771"/>
                </a:lnTo>
                <a:lnTo>
                  <a:pt x="876" y="1771"/>
                </a:lnTo>
                <a:close/>
                <a:moveTo>
                  <a:pt x="838" y="1760"/>
                </a:moveTo>
                <a:lnTo>
                  <a:pt x="809" y="1765"/>
                </a:lnTo>
                <a:lnTo>
                  <a:pt x="782" y="1770"/>
                </a:lnTo>
                <a:lnTo>
                  <a:pt x="755" y="1775"/>
                </a:lnTo>
                <a:lnTo>
                  <a:pt x="729" y="1778"/>
                </a:lnTo>
                <a:lnTo>
                  <a:pt x="703" y="1781"/>
                </a:lnTo>
                <a:lnTo>
                  <a:pt x="678" y="1783"/>
                </a:lnTo>
                <a:lnTo>
                  <a:pt x="654" y="1784"/>
                </a:lnTo>
                <a:lnTo>
                  <a:pt x="631" y="1784"/>
                </a:lnTo>
                <a:lnTo>
                  <a:pt x="608" y="1784"/>
                </a:lnTo>
                <a:lnTo>
                  <a:pt x="587" y="1783"/>
                </a:lnTo>
                <a:lnTo>
                  <a:pt x="567" y="1781"/>
                </a:lnTo>
                <a:lnTo>
                  <a:pt x="548" y="1779"/>
                </a:lnTo>
                <a:lnTo>
                  <a:pt x="530" y="1776"/>
                </a:lnTo>
                <a:lnTo>
                  <a:pt x="513" y="1772"/>
                </a:lnTo>
                <a:lnTo>
                  <a:pt x="498" y="1767"/>
                </a:lnTo>
                <a:lnTo>
                  <a:pt x="483" y="1762"/>
                </a:lnTo>
                <a:lnTo>
                  <a:pt x="470" y="1756"/>
                </a:lnTo>
                <a:lnTo>
                  <a:pt x="457" y="1749"/>
                </a:lnTo>
                <a:lnTo>
                  <a:pt x="445" y="1741"/>
                </a:lnTo>
                <a:lnTo>
                  <a:pt x="434" y="1732"/>
                </a:lnTo>
                <a:lnTo>
                  <a:pt x="424" y="1723"/>
                </a:lnTo>
                <a:lnTo>
                  <a:pt x="414" y="1712"/>
                </a:lnTo>
                <a:lnTo>
                  <a:pt x="405" y="1701"/>
                </a:lnTo>
                <a:lnTo>
                  <a:pt x="397" y="1689"/>
                </a:lnTo>
                <a:lnTo>
                  <a:pt x="389" y="1676"/>
                </a:lnTo>
                <a:lnTo>
                  <a:pt x="382" y="1663"/>
                </a:lnTo>
                <a:lnTo>
                  <a:pt x="376" y="1649"/>
                </a:lnTo>
                <a:lnTo>
                  <a:pt x="370" y="1635"/>
                </a:lnTo>
                <a:lnTo>
                  <a:pt x="365" y="1620"/>
                </a:lnTo>
                <a:lnTo>
                  <a:pt x="361" y="1605"/>
                </a:lnTo>
                <a:lnTo>
                  <a:pt x="357" y="1589"/>
                </a:lnTo>
                <a:lnTo>
                  <a:pt x="353" y="1572"/>
                </a:lnTo>
                <a:lnTo>
                  <a:pt x="351" y="1555"/>
                </a:lnTo>
                <a:lnTo>
                  <a:pt x="348" y="1536"/>
                </a:lnTo>
                <a:lnTo>
                  <a:pt x="346" y="1517"/>
                </a:lnTo>
                <a:lnTo>
                  <a:pt x="344" y="1496"/>
                </a:lnTo>
                <a:lnTo>
                  <a:pt x="343" y="1475"/>
                </a:lnTo>
                <a:lnTo>
                  <a:pt x="341" y="1452"/>
                </a:lnTo>
                <a:lnTo>
                  <a:pt x="341" y="1428"/>
                </a:lnTo>
                <a:lnTo>
                  <a:pt x="340" y="1403"/>
                </a:lnTo>
                <a:lnTo>
                  <a:pt x="341" y="1377"/>
                </a:lnTo>
                <a:lnTo>
                  <a:pt x="341" y="1352"/>
                </a:lnTo>
                <a:lnTo>
                  <a:pt x="344" y="1328"/>
                </a:lnTo>
                <a:lnTo>
                  <a:pt x="345" y="1304"/>
                </a:lnTo>
                <a:lnTo>
                  <a:pt x="347" y="1282"/>
                </a:lnTo>
                <a:lnTo>
                  <a:pt x="350" y="1261"/>
                </a:lnTo>
                <a:lnTo>
                  <a:pt x="353" y="1241"/>
                </a:lnTo>
                <a:lnTo>
                  <a:pt x="357" y="1222"/>
                </a:lnTo>
                <a:lnTo>
                  <a:pt x="361" y="1204"/>
                </a:lnTo>
                <a:lnTo>
                  <a:pt x="365" y="1187"/>
                </a:lnTo>
                <a:lnTo>
                  <a:pt x="370" y="1171"/>
                </a:lnTo>
                <a:lnTo>
                  <a:pt x="375" y="1156"/>
                </a:lnTo>
                <a:lnTo>
                  <a:pt x="381" y="1142"/>
                </a:lnTo>
                <a:lnTo>
                  <a:pt x="388" y="1129"/>
                </a:lnTo>
                <a:lnTo>
                  <a:pt x="394" y="1117"/>
                </a:lnTo>
                <a:lnTo>
                  <a:pt x="402" y="1106"/>
                </a:lnTo>
                <a:lnTo>
                  <a:pt x="410" y="1095"/>
                </a:lnTo>
                <a:lnTo>
                  <a:pt x="418" y="1086"/>
                </a:lnTo>
                <a:lnTo>
                  <a:pt x="428" y="1077"/>
                </a:lnTo>
                <a:lnTo>
                  <a:pt x="438" y="1069"/>
                </a:lnTo>
                <a:lnTo>
                  <a:pt x="449" y="1061"/>
                </a:lnTo>
                <a:lnTo>
                  <a:pt x="461" y="1054"/>
                </a:lnTo>
                <a:lnTo>
                  <a:pt x="474" y="1048"/>
                </a:lnTo>
                <a:lnTo>
                  <a:pt x="487" y="1043"/>
                </a:lnTo>
                <a:lnTo>
                  <a:pt x="501" y="1038"/>
                </a:lnTo>
                <a:lnTo>
                  <a:pt x="516" y="1033"/>
                </a:lnTo>
                <a:lnTo>
                  <a:pt x="532" y="1030"/>
                </a:lnTo>
                <a:lnTo>
                  <a:pt x="549" y="1027"/>
                </a:lnTo>
                <a:lnTo>
                  <a:pt x="557" y="1026"/>
                </a:lnTo>
                <a:lnTo>
                  <a:pt x="566" y="1025"/>
                </a:lnTo>
                <a:lnTo>
                  <a:pt x="584" y="1023"/>
                </a:lnTo>
                <a:lnTo>
                  <a:pt x="603" y="1022"/>
                </a:lnTo>
                <a:lnTo>
                  <a:pt x="623" y="1022"/>
                </a:lnTo>
                <a:lnTo>
                  <a:pt x="647" y="1022"/>
                </a:lnTo>
                <a:lnTo>
                  <a:pt x="672" y="1023"/>
                </a:lnTo>
                <a:lnTo>
                  <a:pt x="697" y="1026"/>
                </a:lnTo>
                <a:lnTo>
                  <a:pt x="724" y="1029"/>
                </a:lnTo>
                <a:lnTo>
                  <a:pt x="751" y="1033"/>
                </a:lnTo>
                <a:lnTo>
                  <a:pt x="780" y="1038"/>
                </a:lnTo>
                <a:lnTo>
                  <a:pt x="809" y="1044"/>
                </a:lnTo>
                <a:lnTo>
                  <a:pt x="839" y="1051"/>
                </a:lnTo>
                <a:lnTo>
                  <a:pt x="835" y="1170"/>
                </a:lnTo>
                <a:lnTo>
                  <a:pt x="808" y="1166"/>
                </a:lnTo>
                <a:lnTo>
                  <a:pt x="783" y="1163"/>
                </a:lnTo>
                <a:lnTo>
                  <a:pt x="759" y="1160"/>
                </a:lnTo>
                <a:lnTo>
                  <a:pt x="736" y="1158"/>
                </a:lnTo>
                <a:lnTo>
                  <a:pt x="694" y="1155"/>
                </a:lnTo>
                <a:lnTo>
                  <a:pt x="675" y="1154"/>
                </a:lnTo>
                <a:lnTo>
                  <a:pt x="656" y="1154"/>
                </a:lnTo>
                <a:lnTo>
                  <a:pt x="639" y="1154"/>
                </a:lnTo>
                <a:lnTo>
                  <a:pt x="623" y="1155"/>
                </a:lnTo>
                <a:lnTo>
                  <a:pt x="609" y="1156"/>
                </a:lnTo>
                <a:lnTo>
                  <a:pt x="595" y="1159"/>
                </a:lnTo>
                <a:lnTo>
                  <a:pt x="583" y="1161"/>
                </a:lnTo>
                <a:lnTo>
                  <a:pt x="573" y="1164"/>
                </a:lnTo>
                <a:lnTo>
                  <a:pt x="563" y="1168"/>
                </a:lnTo>
                <a:lnTo>
                  <a:pt x="559" y="1170"/>
                </a:lnTo>
                <a:lnTo>
                  <a:pt x="555" y="1173"/>
                </a:lnTo>
                <a:lnTo>
                  <a:pt x="551" y="1175"/>
                </a:lnTo>
                <a:lnTo>
                  <a:pt x="548" y="1178"/>
                </a:lnTo>
                <a:lnTo>
                  <a:pt x="544" y="1181"/>
                </a:lnTo>
                <a:lnTo>
                  <a:pt x="541" y="1184"/>
                </a:lnTo>
                <a:lnTo>
                  <a:pt x="538" y="1188"/>
                </a:lnTo>
                <a:lnTo>
                  <a:pt x="534" y="1192"/>
                </a:lnTo>
                <a:lnTo>
                  <a:pt x="529" y="1200"/>
                </a:lnTo>
                <a:lnTo>
                  <a:pt x="523" y="1210"/>
                </a:lnTo>
                <a:lnTo>
                  <a:pt x="518" y="1220"/>
                </a:lnTo>
                <a:lnTo>
                  <a:pt x="514" y="1232"/>
                </a:lnTo>
                <a:lnTo>
                  <a:pt x="510" y="1245"/>
                </a:lnTo>
                <a:lnTo>
                  <a:pt x="507" y="1259"/>
                </a:lnTo>
                <a:lnTo>
                  <a:pt x="504" y="1276"/>
                </a:lnTo>
                <a:lnTo>
                  <a:pt x="501" y="1295"/>
                </a:lnTo>
                <a:lnTo>
                  <a:pt x="499" y="1317"/>
                </a:lnTo>
                <a:lnTo>
                  <a:pt x="498" y="1328"/>
                </a:lnTo>
                <a:lnTo>
                  <a:pt x="497" y="1340"/>
                </a:lnTo>
                <a:lnTo>
                  <a:pt x="496" y="1367"/>
                </a:lnTo>
                <a:lnTo>
                  <a:pt x="496" y="1395"/>
                </a:lnTo>
                <a:lnTo>
                  <a:pt x="495" y="1426"/>
                </a:lnTo>
                <a:lnTo>
                  <a:pt x="496" y="1457"/>
                </a:lnTo>
                <a:lnTo>
                  <a:pt x="496" y="1471"/>
                </a:lnTo>
                <a:lnTo>
                  <a:pt x="497" y="1485"/>
                </a:lnTo>
                <a:lnTo>
                  <a:pt x="498" y="1498"/>
                </a:lnTo>
                <a:lnTo>
                  <a:pt x="500" y="1511"/>
                </a:lnTo>
                <a:lnTo>
                  <a:pt x="503" y="1534"/>
                </a:lnTo>
                <a:lnTo>
                  <a:pt x="507" y="1555"/>
                </a:lnTo>
                <a:lnTo>
                  <a:pt x="512" y="1573"/>
                </a:lnTo>
                <a:lnTo>
                  <a:pt x="515" y="1582"/>
                </a:lnTo>
                <a:lnTo>
                  <a:pt x="518" y="1589"/>
                </a:lnTo>
                <a:lnTo>
                  <a:pt x="522" y="1596"/>
                </a:lnTo>
                <a:lnTo>
                  <a:pt x="525" y="1603"/>
                </a:lnTo>
                <a:lnTo>
                  <a:pt x="529" y="1609"/>
                </a:lnTo>
                <a:lnTo>
                  <a:pt x="534" y="1615"/>
                </a:lnTo>
                <a:lnTo>
                  <a:pt x="538" y="1620"/>
                </a:lnTo>
                <a:lnTo>
                  <a:pt x="544" y="1625"/>
                </a:lnTo>
                <a:lnTo>
                  <a:pt x="550" y="1629"/>
                </a:lnTo>
                <a:lnTo>
                  <a:pt x="556" y="1633"/>
                </a:lnTo>
                <a:lnTo>
                  <a:pt x="563" y="1637"/>
                </a:lnTo>
                <a:lnTo>
                  <a:pt x="570" y="1640"/>
                </a:lnTo>
                <a:lnTo>
                  <a:pt x="586" y="1645"/>
                </a:lnTo>
                <a:lnTo>
                  <a:pt x="594" y="1647"/>
                </a:lnTo>
                <a:lnTo>
                  <a:pt x="603" y="1649"/>
                </a:lnTo>
                <a:lnTo>
                  <a:pt x="613" y="1651"/>
                </a:lnTo>
                <a:lnTo>
                  <a:pt x="623" y="1651"/>
                </a:lnTo>
                <a:lnTo>
                  <a:pt x="633" y="1652"/>
                </a:lnTo>
                <a:lnTo>
                  <a:pt x="644" y="1652"/>
                </a:lnTo>
                <a:lnTo>
                  <a:pt x="667" y="1652"/>
                </a:lnTo>
                <a:lnTo>
                  <a:pt x="690" y="1651"/>
                </a:lnTo>
                <a:lnTo>
                  <a:pt x="713" y="1650"/>
                </a:lnTo>
                <a:lnTo>
                  <a:pt x="737" y="1648"/>
                </a:lnTo>
                <a:lnTo>
                  <a:pt x="761" y="1646"/>
                </a:lnTo>
                <a:lnTo>
                  <a:pt x="785" y="1644"/>
                </a:lnTo>
                <a:lnTo>
                  <a:pt x="810" y="1641"/>
                </a:lnTo>
                <a:lnTo>
                  <a:pt x="835" y="1637"/>
                </a:lnTo>
                <a:lnTo>
                  <a:pt x="838" y="1760"/>
                </a:lnTo>
                <a:close/>
                <a:moveTo>
                  <a:pt x="2133" y="1771"/>
                </a:moveTo>
                <a:lnTo>
                  <a:pt x="2133" y="1035"/>
                </a:lnTo>
                <a:lnTo>
                  <a:pt x="2610" y="1035"/>
                </a:lnTo>
                <a:lnTo>
                  <a:pt x="2610" y="1165"/>
                </a:lnTo>
                <a:lnTo>
                  <a:pt x="2283" y="1165"/>
                </a:lnTo>
                <a:lnTo>
                  <a:pt x="2283" y="1337"/>
                </a:lnTo>
                <a:lnTo>
                  <a:pt x="2545" y="1337"/>
                </a:lnTo>
                <a:lnTo>
                  <a:pt x="2545" y="1465"/>
                </a:lnTo>
                <a:lnTo>
                  <a:pt x="2283" y="1465"/>
                </a:lnTo>
                <a:lnTo>
                  <a:pt x="2283" y="1641"/>
                </a:lnTo>
                <a:lnTo>
                  <a:pt x="2610" y="1641"/>
                </a:lnTo>
                <a:lnTo>
                  <a:pt x="2610" y="1771"/>
                </a:lnTo>
                <a:lnTo>
                  <a:pt x="2133" y="1771"/>
                </a:lnTo>
                <a:close/>
                <a:moveTo>
                  <a:pt x="2667" y="0"/>
                </a:moveTo>
                <a:lnTo>
                  <a:pt x="2564" y="0"/>
                </a:lnTo>
                <a:lnTo>
                  <a:pt x="2024" y="0"/>
                </a:lnTo>
                <a:lnTo>
                  <a:pt x="1486" y="0"/>
                </a:lnTo>
                <a:lnTo>
                  <a:pt x="948" y="0"/>
                </a:lnTo>
                <a:lnTo>
                  <a:pt x="410" y="0"/>
                </a:lnTo>
                <a:lnTo>
                  <a:pt x="0" y="409"/>
                </a:lnTo>
                <a:lnTo>
                  <a:pt x="0" y="946"/>
                </a:lnTo>
                <a:lnTo>
                  <a:pt x="0" y="1482"/>
                </a:lnTo>
                <a:lnTo>
                  <a:pt x="0" y="2018"/>
                </a:lnTo>
                <a:lnTo>
                  <a:pt x="0" y="2555"/>
                </a:lnTo>
                <a:lnTo>
                  <a:pt x="0" y="2667"/>
                </a:lnTo>
                <a:lnTo>
                  <a:pt x="0" y="2950"/>
                </a:lnTo>
                <a:lnTo>
                  <a:pt x="284" y="2950"/>
                </a:lnTo>
                <a:lnTo>
                  <a:pt x="387" y="2950"/>
                </a:lnTo>
                <a:lnTo>
                  <a:pt x="925" y="2950"/>
                </a:lnTo>
                <a:lnTo>
                  <a:pt x="1464" y="2950"/>
                </a:lnTo>
                <a:lnTo>
                  <a:pt x="2002" y="2950"/>
                </a:lnTo>
                <a:lnTo>
                  <a:pt x="2542" y="2950"/>
                </a:lnTo>
                <a:lnTo>
                  <a:pt x="2950" y="2541"/>
                </a:lnTo>
                <a:lnTo>
                  <a:pt x="2950" y="2004"/>
                </a:lnTo>
                <a:lnTo>
                  <a:pt x="2950" y="1468"/>
                </a:lnTo>
                <a:lnTo>
                  <a:pt x="2950" y="932"/>
                </a:lnTo>
                <a:lnTo>
                  <a:pt x="2950" y="395"/>
                </a:lnTo>
                <a:lnTo>
                  <a:pt x="2950" y="283"/>
                </a:lnTo>
                <a:lnTo>
                  <a:pt x="2950" y="0"/>
                </a:lnTo>
                <a:lnTo>
                  <a:pt x="2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83431" y="2852920"/>
            <a:ext cx="6049193" cy="33129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400"/>
            </a:lvl2pPr>
            <a:lvl3pPr marL="182563" indent="-182563"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reeform 6"/>
          <p:cNvSpPr>
            <a:spLocks noChangeAspect="1"/>
          </p:cNvSpPr>
          <p:nvPr userDrawn="1"/>
        </p:nvSpPr>
        <p:spPr bwMode="auto">
          <a:xfrm>
            <a:off x="550863" y="2708900"/>
            <a:ext cx="288000" cy="418108"/>
          </a:xfrm>
          <a:custGeom>
            <a:avLst/>
            <a:gdLst>
              <a:gd name="T0" fmla="*/ 749 w 1139"/>
              <a:gd name="T1" fmla="*/ 872 h 1654"/>
              <a:gd name="T2" fmla="*/ 0 w 1139"/>
              <a:gd name="T3" fmla="*/ 872 h 1654"/>
              <a:gd name="T4" fmla="*/ 0 w 1139"/>
              <a:gd name="T5" fmla="*/ 192 h 1654"/>
              <a:gd name="T6" fmla="*/ 191 w 1139"/>
              <a:gd name="T7" fmla="*/ 0 h 1654"/>
              <a:gd name="T8" fmla="*/ 1139 w 1139"/>
              <a:gd name="T9" fmla="*/ 0 h 1654"/>
              <a:gd name="T10" fmla="*/ 1139 w 1139"/>
              <a:gd name="T11" fmla="*/ 638 h 1654"/>
              <a:gd name="T12" fmla="*/ 1139 w 1139"/>
              <a:gd name="T13" fmla="*/ 681 h 1654"/>
              <a:gd name="T14" fmla="*/ 1139 w 1139"/>
              <a:gd name="T15" fmla="*/ 1463 h 1654"/>
              <a:gd name="T16" fmla="*/ 947 w 1139"/>
              <a:gd name="T17" fmla="*/ 1654 h 1654"/>
              <a:gd name="T18" fmla="*/ 749 w 1139"/>
              <a:gd name="T19" fmla="*/ 1654 h 1654"/>
              <a:gd name="T20" fmla="*/ 749 w 1139"/>
              <a:gd name="T21" fmla="*/ 872 h 1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9" h="1654">
                <a:moveTo>
                  <a:pt x="749" y="872"/>
                </a:moveTo>
                <a:lnTo>
                  <a:pt x="0" y="872"/>
                </a:lnTo>
                <a:lnTo>
                  <a:pt x="0" y="192"/>
                </a:lnTo>
                <a:lnTo>
                  <a:pt x="191" y="0"/>
                </a:lnTo>
                <a:lnTo>
                  <a:pt x="1139" y="0"/>
                </a:lnTo>
                <a:lnTo>
                  <a:pt x="1139" y="638"/>
                </a:lnTo>
                <a:lnTo>
                  <a:pt x="1139" y="681"/>
                </a:lnTo>
                <a:lnTo>
                  <a:pt x="1139" y="1463"/>
                </a:lnTo>
                <a:lnTo>
                  <a:pt x="947" y="1654"/>
                </a:lnTo>
                <a:lnTo>
                  <a:pt x="749" y="1654"/>
                </a:lnTo>
                <a:lnTo>
                  <a:pt x="749" y="8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02415198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792113"/>
          </a:xfrm>
        </p:spPr>
        <p:txBody>
          <a:bodyPr anchor="t" anchorCtr="0"/>
          <a:lstStyle>
            <a:lvl1pPr algn="l">
              <a:defRPr sz="6000" baseline="0"/>
            </a:lvl1pPr>
          </a:lstStyle>
          <a:p>
            <a:r>
              <a:rPr lang="en-US" dirty="0"/>
              <a:t>Add Thank you text.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0863" y="2492896"/>
            <a:ext cx="11090275" cy="936104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4534C0C-6FAE-4597-AB21-8EB90037E199}" type="datetime3">
              <a:rPr lang="en-US" smtClean="0"/>
              <a:pPr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6"/>
          <p:cNvSpPr>
            <a:spLocks noChangeAspect="1" noEditPoints="1"/>
          </p:cNvSpPr>
          <p:nvPr userDrawn="1"/>
        </p:nvSpPr>
        <p:spPr bwMode="auto">
          <a:xfrm>
            <a:off x="550863" y="549275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11090275" cy="360586"/>
          </a:xfrm>
        </p:spPr>
        <p:txBody>
          <a:bodyPr anchor="b" anchorCtr="0"/>
          <a:lstStyle>
            <a:lvl1pPr marL="0" indent="0">
              <a:buFontTx/>
              <a:buNone/>
              <a:defRPr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your contact details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746102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ontacts [pi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GB" dirty="0"/>
              <a:t>Click icon to add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2" y="1628775"/>
            <a:ext cx="11090275" cy="792113"/>
          </a:xfrm>
        </p:spPr>
        <p:txBody>
          <a:bodyPr anchor="t" anchorCtr="0"/>
          <a:lstStyle>
            <a:lvl1pPr algn="l">
              <a:defRPr sz="6000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Add Thank you text.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0863" y="2492896"/>
            <a:ext cx="11090275" cy="93610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B0A221A-9FC6-47F3-824B-BC1232BC7E2C}" type="datetime3">
              <a:rPr lang="en-US" smtClean="0"/>
              <a:pPr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5805264"/>
            <a:ext cx="11090275" cy="360586"/>
          </a:xfrm>
        </p:spPr>
        <p:txBody>
          <a:bodyPr anchor="b" anchorCtr="0"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Insert your contact details</a:t>
            </a:r>
            <a:endParaRPr lang="en-GB" dirty="0"/>
          </a:p>
        </p:txBody>
      </p:sp>
      <p:sp>
        <p:nvSpPr>
          <p:cNvPr id="11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22959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352954"/>
            <a:ext cx="12192000" cy="556615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56160" rIns="108000" bIns="561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8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17212" y="487547"/>
            <a:ext cx="8232019" cy="934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17510" y="1645006"/>
            <a:ext cx="11635295" cy="4541982"/>
          </a:xfrm>
        </p:spPr>
        <p:txBody>
          <a:bodyPr lIns="0" tIns="0" rIns="0" bIns="0"/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987" y="381609"/>
            <a:ext cx="1693812" cy="68091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317509" y="6527838"/>
            <a:ext cx="3557947" cy="2031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00000"/>
              </a:lnSpc>
            </a:pPr>
            <a:fld id="{8F90E0FA-CC89-1941-A69A-83D44B72C77B}" type="slidenum">
              <a:rPr lang="en-US" sz="1320" spc="-36" smtClean="0">
                <a:solidFill>
                  <a:srgbClr val="7F7F7F"/>
                </a:solidFill>
                <a:latin typeface="Open Sans"/>
                <a:cs typeface="Open Sans"/>
              </a:rPr>
              <a:pPr>
                <a:lnSpc>
                  <a:spcPct val="100000"/>
                </a:lnSpc>
              </a:pPr>
              <a:t>‹#›</a:t>
            </a:fld>
            <a:endParaRPr lang="en-US" sz="1320" spc="-36" dirty="0">
              <a:solidFill>
                <a:srgbClr val="7F7F7F"/>
              </a:solidFill>
              <a:latin typeface="Open Sans"/>
              <a:cs typeface="Open San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310003" y="6577253"/>
            <a:ext cx="3557947" cy="1477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96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© 2016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7826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A22A0A1-1F03-41A1-9ADA-D7FA574E00AF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0862" y="1628775"/>
            <a:ext cx="11090275" cy="792113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11090275" cy="331291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550863" y="549275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Right Triangle 14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Triangle 15"/>
          <p:cNvSpPr/>
          <p:nvPr userDrawn="1"/>
        </p:nvSpPr>
        <p:spPr>
          <a:xfrm flipH="1">
            <a:off x="11712574" y="6378574"/>
            <a:ext cx="479425" cy="47942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512162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97801B6-2EC2-4323-951D-7FE22ADDF056}" type="datetime3">
              <a:rPr lang="en-US" smtClean="0"/>
              <a:t>29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550863" y="549275"/>
            <a:ext cx="720000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0862" y="1628775"/>
            <a:ext cx="11090275" cy="792113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11090275" cy="331291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 sz="28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 sz="24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 sz="2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 sz="2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54643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0862" y="1628775"/>
            <a:ext cx="11090275" cy="792113"/>
          </a:xfrm>
        </p:spPr>
        <p:txBody>
          <a:bodyPr anchor="t" anchorCtr="0"/>
          <a:lstStyle>
            <a:lvl1pPr algn="l">
              <a:defRPr sz="6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863" y="2852936"/>
            <a:ext cx="11090275" cy="331291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effectLst/>
              </a:defRPr>
            </a:lvl1pPr>
            <a:lvl2pPr>
              <a:defRPr sz="2800">
                <a:solidFill>
                  <a:schemeClr val="tx1"/>
                </a:solidFill>
                <a:effectLst/>
              </a:defRPr>
            </a:lvl2pPr>
            <a:lvl3pPr>
              <a:defRPr sz="2400">
                <a:solidFill>
                  <a:schemeClr val="tx1"/>
                </a:solidFill>
                <a:effectLst/>
              </a:defRPr>
            </a:lvl3pPr>
            <a:lvl4pPr>
              <a:defRPr sz="2000">
                <a:solidFill>
                  <a:schemeClr val="tx1"/>
                </a:solidFill>
                <a:effectLst/>
              </a:defRPr>
            </a:lvl4pPr>
            <a:lvl5pPr>
              <a:defRPr sz="2000">
                <a:solidFill>
                  <a:schemeClr val="tx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550863" y="549275"/>
            <a:ext cx="720000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28635AA-2164-472A-9BAC-F118F750CCAD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name / Author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7038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lIns="39600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Click icon to change picture (</a:t>
            </a:r>
            <a:r>
              <a:rPr lang="en-US" dirty="0"/>
              <a:t>Download more pictures from brand.qt.io</a:t>
            </a:r>
            <a:r>
              <a:rPr lang="en-GB" dirty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46430B1-1F21-414E-9B15-48D263FF484C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096000" cy="6857999"/>
          </a:xfrm>
          <a:prstGeom prst="snip2DiagRect">
            <a:avLst>
              <a:gd name="adj1" fmla="val 7917"/>
              <a:gd name="adj2" fmla="val 0"/>
            </a:avLst>
          </a:prstGeom>
          <a:solidFill>
            <a:srgbClr val="09102B">
              <a:alpha val="40000"/>
            </a:srgbClr>
          </a:solidFill>
        </p:spPr>
        <p:txBody>
          <a:bodyPr lIns="288000" tIns="288000" rIns="288000" bIns="4248000" anchor="b" anchorCtr="0"/>
          <a:lstStyle>
            <a:lvl1pPr algn="l">
              <a:defRPr sz="36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50864" y="2492896"/>
            <a:ext cx="4968874" cy="93610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16423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4" y="1844675"/>
            <a:ext cx="5257104" cy="4321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032" y="1844675"/>
            <a:ext cx="5257106" cy="4321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4F3F-E56B-4C7A-BFF5-C8D0054EC276}" type="datetime3">
              <a:rPr lang="en-US" smtClean="0"/>
              <a:t>29 April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3659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3" y="1844675"/>
            <a:ext cx="5257105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4" y="2276871"/>
            <a:ext cx="5257104" cy="3888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032" y="1844675"/>
            <a:ext cx="5257106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032" y="2276871"/>
            <a:ext cx="5257106" cy="3888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6E3-0C33-426F-B715-CB208BCFC0BC}" type="datetime3">
              <a:rPr lang="en-US" smtClean="0"/>
              <a:t>29 April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21795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862" y="692149"/>
            <a:ext cx="11090275" cy="9366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2" y="1844675"/>
            <a:ext cx="11090275" cy="4321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5688" y="6381750"/>
            <a:ext cx="1800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4D22ECA1-4865-4ECF-90C5-3840908313D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5912" y="63817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name / Author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863" y="6381750"/>
            <a:ext cx="5048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ight Triangle 7"/>
          <p:cNvSpPr/>
          <p:nvPr userDrawn="1"/>
        </p:nvSpPr>
        <p:spPr>
          <a:xfrm flipV="1">
            <a:off x="-10968" y="0"/>
            <a:ext cx="490393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1712574" y="6378574"/>
            <a:ext cx="479425" cy="4794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1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61" r:id="rId5"/>
    <p:sldLayoutId id="2147483668" r:id="rId6"/>
    <p:sldLayoutId id="2147483652" r:id="rId7"/>
    <p:sldLayoutId id="2147483690" r:id="rId8"/>
    <p:sldLayoutId id="2147483653" r:id="rId9"/>
    <p:sldLayoutId id="2147483654" r:id="rId10"/>
    <p:sldLayoutId id="2147483665" r:id="rId11"/>
    <p:sldLayoutId id="2147483666" r:id="rId12"/>
    <p:sldLayoutId id="2147483664" r:id="rId13"/>
    <p:sldLayoutId id="2147483662" r:id="rId14"/>
    <p:sldLayoutId id="2147483669" r:id="rId15"/>
    <p:sldLayoutId id="2147483674" r:id="rId16"/>
    <p:sldLayoutId id="2147483681" r:id="rId17"/>
    <p:sldLayoutId id="2147483682" r:id="rId18"/>
    <p:sldLayoutId id="2147483670" r:id="rId19"/>
    <p:sldLayoutId id="2147483683" r:id="rId20"/>
    <p:sldLayoutId id="2147483688" r:id="rId21"/>
    <p:sldLayoutId id="2147483689" r:id="rId22"/>
    <p:sldLayoutId id="2147483667" r:id="rId23"/>
    <p:sldLayoutId id="2147483685" r:id="rId24"/>
    <p:sldLayoutId id="2147483684" r:id="rId25"/>
    <p:sldLayoutId id="2147483671" r:id="rId26"/>
    <p:sldLayoutId id="2147483655" r:id="rId27"/>
    <p:sldLayoutId id="2147483686" r:id="rId28"/>
    <p:sldLayoutId id="2147483687" r:id="rId29"/>
    <p:sldLayoutId id="2147483673" r:id="rId30"/>
    <p:sldLayoutId id="2147483675" r:id="rId31"/>
    <p:sldLayoutId id="2147483676" r:id="rId32"/>
    <p:sldLayoutId id="2147483677" r:id="rId33"/>
    <p:sldLayoutId id="2147483678" r:id="rId34"/>
    <p:sldLayoutId id="2147483679" r:id="rId35"/>
    <p:sldLayoutId id="2147483680" r:id="rId36"/>
    <p:sldLayoutId id="2147483663" r:id="rId37"/>
    <p:sldLayoutId id="2147483672" r:id="rId38"/>
    <p:sldLayoutId id="2147483691" r:id="rId39"/>
  </p:sldLayoutIdLst>
  <p:transition spd="med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00000"/>
        </a:lnSpc>
        <a:spcBef>
          <a:spcPts val="6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file:////:qthelp:/org.qt-project.qtqml.551/qtqml/qml-workerscript.html" TargetMode="External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tmp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pendencywalker.com/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review.qt-project.org/#/c/110977/" TargetMode="Externa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tm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QML Edition 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a typeface="MS PGothic" charset="0"/>
              </a:rPr>
              <a:t>N.N.</a:t>
            </a:r>
          </a:p>
          <a:p>
            <a:pPr marL="0" indent="0">
              <a:buNone/>
            </a:pPr>
            <a:r>
              <a:rPr lang="en-US" dirty="0" err="1">
                <a:ea typeface="MS PGothic" charset="0"/>
              </a:rPr>
              <a:t>NN@qt.qio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600" dirty="0"/>
              <a:t>January 2018 – Based on </a:t>
            </a:r>
            <a:r>
              <a:rPr lang="en-GB" sz="2600" dirty="0" err="1"/>
              <a:t>Qt</a:t>
            </a:r>
            <a:r>
              <a:rPr lang="en-GB" sz="2600" dirty="0"/>
              <a:t> 5.10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1F7E6-0D9B-40BA-9C3A-4DCF6C1BE9DE}" type="datetime3">
              <a:rPr lang="en-US" smtClean="0"/>
              <a:t>29 April 2018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2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552828" y="1628800"/>
            <a:ext cx="4103388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SzPct val="100000"/>
            </a:pPr>
            <a:r>
              <a:rPr lang="en-US" dirty="0" err="1">
                <a:cs typeface="Open Sans Light"/>
              </a:rPr>
              <a:t>Drag’n</a:t>
            </a:r>
            <a:r>
              <a:rPr lang="en-US" dirty="0">
                <a:cs typeface="Open Sans Light"/>
              </a:rPr>
              <a:t>’ drop items</a:t>
            </a:r>
          </a:p>
          <a:p>
            <a:pPr>
              <a:buClrTx/>
              <a:buSzPct val="100000"/>
            </a:pPr>
            <a:r>
              <a:rPr lang="en-US" dirty="0">
                <a:cs typeface="Open Sans Light"/>
              </a:rPr>
              <a:t>Add layouts</a:t>
            </a:r>
          </a:p>
          <a:p>
            <a:pPr>
              <a:buClrTx/>
              <a:buSzPct val="100000"/>
            </a:pPr>
            <a:r>
              <a:rPr lang="en-US" dirty="0">
                <a:cs typeface="Open Sans Light"/>
              </a:rPr>
              <a:t>Define item properties</a:t>
            </a:r>
          </a:p>
          <a:p>
            <a:pPr lvl="1">
              <a:buSzPct val="100000"/>
            </a:pPr>
            <a:r>
              <a:rPr lang="en-US" dirty="0">
                <a:cs typeface="Open Sans Light"/>
              </a:rPr>
              <a:t>Using the text editor, if necessary</a:t>
            </a:r>
          </a:p>
          <a:p>
            <a:pPr>
              <a:buClrTx/>
              <a:buSzPct val="100000"/>
            </a:pPr>
            <a:r>
              <a:rPr lang="en-US" dirty="0">
                <a:cs typeface="Open Sans Light"/>
              </a:rPr>
              <a:t>Add states, if needed</a:t>
            </a:r>
          </a:p>
          <a:p>
            <a:pPr lvl="1">
              <a:buSzPct val="100000"/>
            </a:pPr>
            <a:r>
              <a:rPr lang="en-US" sz="1500" dirty="0">
                <a:cs typeface="Open Sans Light"/>
              </a:rPr>
              <a:t>Each state defines different property values for one or more items</a:t>
            </a:r>
          </a:p>
          <a:p>
            <a:pPr lvl="1">
              <a:buSzPct val="100000"/>
            </a:pPr>
            <a:r>
              <a:rPr lang="en-US" sz="1500" dirty="0">
                <a:cs typeface="Open Sans Light"/>
              </a:rPr>
              <a:t>Transitions animate property value changes</a:t>
            </a:r>
          </a:p>
          <a:p>
            <a:pPr>
              <a:buSzPct val="100000"/>
            </a:pPr>
            <a:r>
              <a:rPr lang="en-US" sz="1900" dirty="0">
                <a:cs typeface="Open Sans Light"/>
              </a:rPr>
              <a:t>Implement the business logic into the corresponding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28" y="5661248"/>
            <a:ext cx="11087386" cy="432048"/>
          </a:xfrm>
        </p:spPr>
        <p:txBody>
          <a:bodyPr/>
          <a:lstStyle/>
          <a:p>
            <a:r>
              <a:rPr lang="en-US" dirty="0"/>
              <a:t>QML UIs can be rendered without building the application with </a:t>
            </a:r>
            <a:r>
              <a:rPr lang="en-US" b="1" i="1" dirty="0" err="1"/>
              <a:t>qmlscene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Designer 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46630-1992-2846-9782-3E4B3715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1412775"/>
            <a:ext cx="6408712" cy="4015441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BA72706-4868-344F-8C9F-843D6AF6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6448440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6D8D0B-11EA-554E-9199-702DF189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lupdate</a:t>
            </a:r>
            <a:r>
              <a:rPr lang="en-US" b="1" dirty="0"/>
              <a:t> </a:t>
            </a:r>
            <a:r>
              <a:rPr lang="en-US" dirty="0"/>
              <a:t>- scans C++ and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/>
              <a:t> files for strings and creates or updates the translation script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ts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latin typeface="Courier New"/>
                <a:cs typeface="Courier New"/>
              </a:rPr>
              <a:t>SOURCES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FORMS</a:t>
            </a:r>
            <a:r>
              <a:rPr lang="en-US" dirty="0"/>
              <a:t> in </a:t>
            </a:r>
            <a:r>
              <a:rPr lang="en-US" dirty="0">
                <a:latin typeface="Courier New"/>
                <a:cs typeface="Courier New"/>
              </a:rPr>
              <a:t>.pro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Must add QML files into </a:t>
            </a:r>
            <a:r>
              <a:rPr lang="en-US" dirty="0">
                <a:latin typeface="Courier New"/>
                <a:cs typeface="Courier New"/>
              </a:rPr>
              <a:t>SOURCES </a:t>
            </a:r>
          </a:p>
          <a:p>
            <a:pPr marL="109728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lupdate_only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pPr marL="1097280" lvl="2" indent="0">
              <a:buNone/>
            </a:pPr>
            <a:r>
              <a:rPr lang="en-US" dirty="0">
                <a:latin typeface="Courier New"/>
                <a:cs typeface="Courier New"/>
              </a:rPr>
              <a:t>    SOURCES += *.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 }</a:t>
            </a:r>
          </a:p>
          <a:p>
            <a:endParaRPr lang="en-US" b="1" dirty="0"/>
          </a:p>
          <a:p>
            <a:r>
              <a:rPr lang="en-US" b="1" dirty="0"/>
              <a:t>linguist </a:t>
            </a:r>
            <a:r>
              <a:rPr lang="en-US" dirty="0"/>
              <a:t>– graphical tool to localize strings</a:t>
            </a:r>
          </a:p>
          <a:p>
            <a:endParaRPr lang="en-US" dirty="0"/>
          </a:p>
          <a:p>
            <a:r>
              <a:rPr lang="en-US" b="1" dirty="0" err="1"/>
              <a:t>lrelease</a:t>
            </a:r>
            <a:r>
              <a:rPr lang="en-US" b="1" dirty="0"/>
              <a:t> </a:t>
            </a:r>
            <a:r>
              <a:rPr lang="en-US" dirty="0"/>
              <a:t>- reads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ts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files and creates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qm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binary files</a:t>
            </a:r>
          </a:p>
          <a:p>
            <a:endParaRPr lang="en-US" dirty="0"/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QTranslator</a:t>
            </a:r>
            <a:r>
              <a:rPr lang="en-US" dirty="0"/>
              <a:t> – allows adding any number of translations</a:t>
            </a:r>
          </a:p>
          <a:p>
            <a:pPr lvl="1"/>
            <a:r>
              <a:rPr lang="en-US" dirty="0"/>
              <a:t>Call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retranslate() </a:t>
            </a:r>
            <a:r>
              <a:rPr lang="en-US" dirty="0"/>
              <a:t>after a new language has been added – refreshes ALL bindings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76B6-13A2-BE4A-A495-D4A9B4B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4F3F-E56B-4C7A-BFF5-C8D0054EC276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1F65-3787-244B-8AA7-E0720D33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100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69325A-EFCF-2E48-A0DC-1EECB9BF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Strings 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077C214-E002-8D44-89E0-25BCE257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318135493"/>
      </p:ext>
    </p:extLst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76B6-13A2-BE4A-A495-D4A9B4B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4F3F-E56B-4C7A-BFF5-C8D0054EC276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1F65-3787-244B-8AA7-E0720D33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101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69325A-EFCF-2E48-A0DC-1EECB9BF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Process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6A3ABC0-B44E-0140-9F28-D2097E96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856" y="1161023"/>
            <a:ext cx="6892290" cy="4903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4BA0D09-1591-5649-A32D-A7771C2D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630774263"/>
      </p:ext>
    </p:extLst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6D8D0B-11EA-554E-9199-702DF189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localized with translation functions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string </a:t>
            </a:r>
            <a:r>
              <a:rPr lang="en-US" dirty="0" err="1"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(string </a:t>
            </a:r>
            <a:r>
              <a:rPr lang="en-US" dirty="0" err="1">
                <a:latin typeface="Courier New"/>
                <a:cs typeface="Courier New"/>
              </a:rPr>
              <a:t>sourceTest</a:t>
            </a:r>
            <a:r>
              <a:rPr lang="en-US" dirty="0">
                <a:latin typeface="Courier New"/>
                <a:cs typeface="Courier New"/>
              </a:rPr>
              <a:t>, string disambiguation,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n)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string </a:t>
            </a:r>
            <a:r>
              <a:rPr lang="en-US" dirty="0" err="1">
                <a:latin typeface="Courier New"/>
                <a:cs typeface="Courier New"/>
              </a:rPr>
              <a:t>qsTranslate</a:t>
            </a:r>
            <a:r>
              <a:rPr lang="en-US" dirty="0">
                <a:latin typeface="Courier New"/>
                <a:cs typeface="Courier New"/>
              </a:rPr>
              <a:t>(string context, string </a:t>
            </a:r>
            <a:r>
              <a:rPr lang="en-US" dirty="0" err="1">
                <a:latin typeface="Courier New"/>
                <a:cs typeface="Courier New"/>
              </a:rPr>
              <a:t>sourceTest</a:t>
            </a:r>
            <a:r>
              <a:rPr lang="en-US" dirty="0">
                <a:latin typeface="Courier New"/>
                <a:cs typeface="Courier New"/>
              </a:rPr>
              <a:t>, string disambiguation,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n)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string </a:t>
            </a:r>
            <a:r>
              <a:rPr lang="en-US" dirty="0" err="1">
                <a:latin typeface="Courier New"/>
                <a:cs typeface="Courier New"/>
              </a:rPr>
              <a:t>qsTrId</a:t>
            </a:r>
            <a:r>
              <a:rPr lang="en-US" dirty="0">
                <a:latin typeface="Courier New"/>
                <a:cs typeface="Courier New"/>
              </a:rPr>
              <a:t>(string id)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//% “I’m a template %n”    // Possible to define templates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property string </a:t>
            </a:r>
            <a:r>
              <a:rPr lang="en-US" dirty="0" err="1">
                <a:latin typeface="Courier New"/>
                <a:cs typeface="Courier New"/>
              </a:rPr>
              <a:t>localizedText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qsTrId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someId</a:t>
            </a:r>
            <a:r>
              <a:rPr lang="en-US" dirty="0">
                <a:latin typeface="Courier New"/>
                <a:cs typeface="Courier New"/>
              </a:rPr>
              <a:t>”, 7);</a:t>
            </a:r>
          </a:p>
          <a:p>
            <a:pPr lvl="2"/>
            <a:r>
              <a:rPr lang="en-US" dirty="0"/>
              <a:t>String ids require </a:t>
            </a:r>
            <a:r>
              <a:rPr lang="en-US" dirty="0" err="1">
                <a:latin typeface="Courier New"/>
                <a:cs typeface="Courier New"/>
              </a:rPr>
              <a:t>lrelease</a:t>
            </a:r>
            <a:r>
              <a:rPr lang="en-US" dirty="0">
                <a:latin typeface="Courier New"/>
                <a:cs typeface="Courier New"/>
              </a:rPr>
              <a:t> –</a:t>
            </a:r>
            <a:r>
              <a:rPr lang="en-US" dirty="0" err="1">
                <a:latin typeface="Courier New"/>
                <a:cs typeface="Courier New"/>
              </a:rPr>
              <a:t>idbased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option</a:t>
            </a:r>
          </a:p>
          <a:p>
            <a:pPr lvl="1"/>
            <a:r>
              <a:rPr lang="en-US" dirty="0"/>
              <a:t>Note! Functions do not work in .</a:t>
            </a:r>
            <a:r>
              <a:rPr lang="en-US" dirty="0" err="1"/>
              <a:t>js</a:t>
            </a:r>
            <a:r>
              <a:rPr lang="en-US" dirty="0"/>
              <a:t> files </a:t>
            </a:r>
          </a:p>
          <a:p>
            <a:r>
              <a:rPr lang="en-US" dirty="0"/>
              <a:t>Context and comments may be used to help the translator </a:t>
            </a:r>
          </a:p>
          <a:p>
            <a:pPr lvl="1"/>
            <a:r>
              <a:rPr lang="en-US" dirty="0"/>
              <a:t>// : Comment</a:t>
            </a:r>
          </a:p>
          <a:p>
            <a:pPr lvl="1"/>
            <a:r>
              <a:rPr lang="en-US" dirty="0"/>
              <a:t>//~Context The text is used in 3D graphics programming</a:t>
            </a:r>
          </a:p>
          <a:p>
            <a:r>
              <a:rPr lang="en-US" dirty="0"/>
              <a:t>If the same text must be used in different ways, disambiguation can be used </a:t>
            </a:r>
          </a:p>
          <a:p>
            <a:pPr lvl="1"/>
            <a:r>
              <a:rPr lang="en-US" dirty="0"/>
              <a:t>Otherwise, the same single translation used everywhere, where the same </a:t>
            </a:r>
            <a:r>
              <a:rPr lang="en-US" dirty="0" err="1">
                <a:latin typeface="Courier New"/>
                <a:cs typeface="Courier New"/>
              </a:rPr>
              <a:t>sourceText</a:t>
            </a:r>
            <a:r>
              <a:rPr lang="en-US" dirty="0"/>
              <a:t> used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76B6-13A2-BE4A-A495-D4A9B4B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4F3F-E56B-4C7A-BFF5-C8D0054EC276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1F65-3787-244B-8AA7-E0720D33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102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69325A-EFCF-2E48-A0DC-1EECB9BF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Localization in QML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D28C895-7C8C-6F4B-A37F-47578EE5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996466234"/>
      </p:ext>
    </p:extLst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6D8D0B-11EA-554E-9199-702DF189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localize string arrays, use </a:t>
            </a:r>
            <a:r>
              <a:rPr lang="en-US" sz="1920" dirty="0">
                <a:latin typeface="Courier New"/>
                <a:cs typeface="Courier New"/>
              </a:rPr>
              <a:t>QT_TR_NOOP(), QT_TRANSLATE_NOOP() </a:t>
            </a:r>
            <a:r>
              <a:rPr lang="en-US" dirty="0"/>
              <a:t>or </a:t>
            </a:r>
            <a:r>
              <a:rPr lang="en-US" sz="2040" dirty="0">
                <a:latin typeface="Courier New"/>
                <a:cs typeface="Courier New"/>
              </a:rPr>
              <a:t>QT_TRID_NOOP() </a:t>
            </a:r>
            <a:r>
              <a:rPr lang="en-US" dirty="0"/>
              <a:t>functions</a:t>
            </a:r>
          </a:p>
          <a:p>
            <a:pPr lvl="1"/>
            <a:r>
              <a:rPr lang="en-US" dirty="0"/>
              <a:t>They Identify a string, requiring translation, but uses </a:t>
            </a:r>
            <a:r>
              <a:rPr lang="en-US" dirty="0" err="1">
                <a:latin typeface="Courier New"/>
                <a:cs typeface="Courier New"/>
              </a:rPr>
              <a:t>qs</a:t>
            </a:r>
            <a:r>
              <a:rPr lang="en-US" dirty="0">
                <a:latin typeface="Courier New"/>
                <a:cs typeface="Courier New"/>
              </a:rPr>
              <a:t>*()</a:t>
            </a:r>
            <a:r>
              <a:rPr lang="en-US" dirty="0"/>
              <a:t> functions to do the actual translation</a:t>
            </a:r>
          </a:p>
          <a:p>
            <a:pPr lvl="1"/>
            <a:r>
              <a:rPr lang="en-US" dirty="0"/>
              <a:t>All the strings can be managed in one place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stringArray</a:t>
            </a:r>
            <a:r>
              <a:rPr lang="en-US" dirty="0">
                <a:latin typeface="Courier New"/>
                <a:cs typeface="Courier New"/>
              </a:rPr>
              <a:t>[] = [ QT_TR_NOOP(“hello”), QT_TR_NOOP(“world”) ]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Text { text: </a:t>
            </a:r>
            <a:r>
              <a:rPr lang="en-US" dirty="0" err="1"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stringArray</a:t>
            </a:r>
            <a:r>
              <a:rPr lang="en-US" dirty="0">
                <a:latin typeface="Courier New"/>
                <a:cs typeface="Courier New"/>
              </a:rPr>
              <a:t>(0)) }</a:t>
            </a:r>
            <a:endParaRPr lang="en-US" dirty="0"/>
          </a:p>
          <a:p>
            <a:r>
              <a:rPr lang="en-US" dirty="0"/>
              <a:t>Translation functions look for translations from all installed translation modules, starting from the last one installed</a:t>
            </a:r>
          </a:p>
          <a:p>
            <a:pPr lvl="1"/>
            <a:r>
              <a:rPr lang="en-US" dirty="0"/>
              <a:t>The first translation found (if any), will be returned </a:t>
            </a:r>
          </a:p>
          <a:p>
            <a:pPr lvl="1"/>
            <a:r>
              <a:rPr lang="en-US" dirty="0"/>
              <a:t>Otherwise, the </a:t>
            </a:r>
            <a:r>
              <a:rPr lang="en-US" dirty="0" err="1">
                <a:latin typeface="Courier New"/>
                <a:cs typeface="Courier New"/>
              </a:rPr>
              <a:t>sourceText</a:t>
            </a:r>
            <a:r>
              <a:rPr lang="en-US" dirty="0"/>
              <a:t> is returned </a:t>
            </a:r>
          </a:p>
          <a:p>
            <a:r>
              <a:rPr lang="en-US" sz="1920" dirty="0" err="1">
                <a:latin typeface="Courier New"/>
                <a:cs typeface="Courier New"/>
              </a:rPr>
              <a:t>QQmlApplicationEngine</a:t>
            </a:r>
            <a:r>
              <a:rPr lang="en-US" dirty="0"/>
              <a:t> tries to find and install a system default translation automatically</a:t>
            </a:r>
          </a:p>
          <a:p>
            <a:pPr lvl="1"/>
            <a:r>
              <a:rPr lang="en-US" dirty="0"/>
              <a:t>If provided in 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/>
              <a:t> folder adjacent to </a:t>
            </a:r>
            <a:r>
              <a:rPr lang="en-US" dirty="0" err="1">
                <a:latin typeface="Courier New"/>
                <a:cs typeface="Courier New"/>
              </a:rPr>
              <a:t>main.qml</a:t>
            </a:r>
            <a:r>
              <a:rPr lang="en-US" dirty="0"/>
              <a:t> file and named as </a:t>
            </a:r>
            <a:r>
              <a:rPr lang="en-US" dirty="0" err="1">
                <a:latin typeface="Courier New"/>
                <a:cs typeface="Courier New"/>
              </a:rPr>
              <a:t>qml_language_country.qm</a:t>
            </a:r>
            <a:r>
              <a:rPr lang="en-US" dirty="0"/>
              <a:t> (e.g., </a:t>
            </a:r>
            <a:r>
              <a:rPr lang="en-US" dirty="0" err="1">
                <a:latin typeface="Courier New"/>
                <a:cs typeface="Courier New"/>
              </a:rPr>
              <a:t>qml_fi_FI.qm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76B6-13A2-BE4A-A495-D4A9B4B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4F3F-E56B-4C7A-BFF5-C8D0054EC276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1F65-3787-244B-8AA7-E0720D33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103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69325A-EFCF-2E48-A0DC-1EECB9BF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Localization in QML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965C45A-53DF-D140-A88F-ECC39198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671624166"/>
      </p:ext>
    </p:extLst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6D8D0B-11EA-554E-9199-702DF189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TextInput</a:t>
            </a:r>
            <a:r>
              <a:rPr lang="en-US" dirty="0"/>
              <a:t>, and </a:t>
            </a:r>
            <a:r>
              <a:rPr lang="en-US" dirty="0">
                <a:latin typeface="Courier New"/>
                <a:cs typeface="Courier New"/>
              </a:rPr>
              <a:t>TextEdit</a:t>
            </a:r>
            <a:r>
              <a:rPr lang="en-US" dirty="0"/>
              <a:t> automatically align the text according to </a:t>
            </a:r>
            <a:r>
              <a:rPr lang="en-US" dirty="0" err="1">
                <a:latin typeface="Courier New"/>
                <a:cs typeface="Courier New"/>
              </a:rPr>
              <a:t>QInputMethod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inputDirection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which uses the system locale </a:t>
            </a:r>
          </a:p>
          <a:p>
            <a:pPr lvl="1"/>
            <a:r>
              <a:rPr lang="en-US" dirty="0"/>
              <a:t>Can be overridden with </a:t>
            </a:r>
            <a:r>
              <a:rPr lang="en-US" dirty="0" err="1">
                <a:latin typeface="Courier New"/>
                <a:cs typeface="Courier New"/>
              </a:rPr>
              <a:t>horizontalAligment</a:t>
            </a:r>
            <a:r>
              <a:rPr lang="en-US" dirty="0"/>
              <a:t> property or </a:t>
            </a:r>
            <a:r>
              <a:rPr lang="en-US" dirty="0" err="1">
                <a:latin typeface="Courier New"/>
                <a:cs typeface="Courier New"/>
              </a:rPr>
              <a:t>LayoutMirroring.enabled</a:t>
            </a:r>
            <a:r>
              <a:rPr lang="en-US" dirty="0"/>
              <a:t> attached property</a:t>
            </a:r>
          </a:p>
          <a:p>
            <a:pPr lvl="1"/>
            <a:r>
              <a:rPr lang="en-US" dirty="0"/>
              <a:t>The latter changes the effective layout direction</a:t>
            </a:r>
          </a:p>
          <a:p>
            <a:pPr marL="548640" lvl="1" indent="0">
              <a:buNone/>
            </a:pPr>
            <a:r>
              <a:rPr lang="en-US" dirty="0">
                <a:latin typeface="Courier New"/>
                <a:cs typeface="Courier New"/>
              </a:rPr>
              <a:t>Text {</a:t>
            </a:r>
          </a:p>
          <a:p>
            <a:pPr marL="548640" lvl="1" indent="0">
              <a:buNone/>
            </a:pPr>
            <a:r>
              <a:rPr lang="en-US" dirty="0">
                <a:latin typeface="Courier New"/>
                <a:cs typeface="Courier New"/>
              </a:rPr>
              <a:t>    text: "</a:t>
            </a:r>
            <a:r>
              <a:rPr lang="en-US" dirty="0" err="1">
                <a:latin typeface="Courier New"/>
                <a:cs typeface="Courier New"/>
              </a:rPr>
              <a:t>خامل</a:t>
            </a:r>
            <a:r>
              <a:rPr lang="en-US" dirty="0">
                <a:latin typeface="Courier New"/>
                <a:cs typeface="Courier New"/>
              </a:rPr>
              <a:t>" </a:t>
            </a:r>
          </a:p>
          <a:p>
            <a:pPr marL="548640" lvl="1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Text.AlignLeft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548640" lvl="1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LayoutMirroring.enabled</a:t>
            </a:r>
            <a:r>
              <a:rPr lang="en-US" dirty="0">
                <a:latin typeface="Courier New"/>
                <a:cs typeface="Courier New"/>
              </a:rPr>
              <a:t>: true </a:t>
            </a:r>
          </a:p>
          <a:p>
            <a:pPr marL="548640" lvl="1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Grid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Flow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GridView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By default horizontal direction is left to right</a:t>
            </a:r>
          </a:p>
          <a:p>
            <a:pPr lvl="1"/>
            <a:r>
              <a:rPr lang="en-US" dirty="0"/>
              <a:t>Change using </a:t>
            </a:r>
            <a:r>
              <a:rPr lang="en-US" dirty="0" err="1">
                <a:latin typeface="Courier New"/>
                <a:cs typeface="Courier New"/>
              </a:rPr>
              <a:t>layoutDirection</a:t>
            </a:r>
            <a:r>
              <a:rPr lang="en-US" dirty="0"/>
              <a:t> property (</a:t>
            </a:r>
            <a:r>
              <a:rPr lang="en-US" dirty="0" err="1">
                <a:latin typeface="Courier New"/>
                <a:cs typeface="Courier New"/>
              </a:rPr>
              <a:t>Qt.RightToLeft</a:t>
            </a:r>
            <a:r>
              <a:rPr lang="en-US" dirty="0"/>
              <a:t>) or </a:t>
            </a:r>
            <a:r>
              <a:rPr lang="en-US" dirty="0" err="1">
                <a:latin typeface="Courier New"/>
                <a:cs typeface="Courier New"/>
              </a:rPr>
              <a:t>LayoutMirroring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76B6-13A2-BE4A-A495-D4A9B4B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4F3F-E56B-4C7A-BFF5-C8D0054EC276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1F65-3787-244B-8AA7-E0720D33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104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69325A-EFCF-2E48-A0DC-1EECB9BF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LTR and RTL Support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A988A3B-6972-C54B-88C9-7229DA7B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771773570"/>
      </p:ext>
    </p:extLst>
  </p:cSld>
  <p:clrMapOvr>
    <a:masterClrMapping/>
  </p:clrMapOvr>
  <p:transition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6D8D0B-11EA-554E-9199-702DF189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LayoutMirroring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can be used to mirror left and right anchors</a:t>
            </a:r>
          </a:p>
          <a:p>
            <a:pPr lvl="1"/>
            <a:r>
              <a:rPr lang="en-US" dirty="0"/>
              <a:t>Again actual anchors do not change, but the effective layout direction changes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LayoutMirroring</a:t>
            </a:r>
            <a:r>
              <a:rPr lang="en-US" dirty="0"/>
              <a:t> does not inherit to child items by default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LayoutMirroring.childrenInherit</a:t>
            </a:r>
            <a:r>
              <a:rPr lang="en-US" dirty="0"/>
              <a:t> to change this</a:t>
            </a:r>
          </a:p>
          <a:p>
            <a:pPr lvl="1"/>
            <a:endParaRPr lang="en-US" dirty="0"/>
          </a:p>
          <a:p>
            <a:r>
              <a:rPr lang="en-US" dirty="0"/>
              <a:t>Current layout direction may be queried with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Qt.application.layoutDirection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And changed with </a:t>
            </a:r>
            <a:r>
              <a:rPr lang="en-US" dirty="0" err="1">
                <a:latin typeface="Courier New"/>
                <a:cs typeface="Courier New"/>
              </a:rPr>
              <a:t>QGuiApplication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setLayoutDirection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endParaRPr lang="en-US" dirty="0"/>
          </a:p>
          <a:p>
            <a:r>
              <a:rPr lang="en-US" dirty="0"/>
              <a:t>It’s also possible to make the layout direction locale aware by defining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QT_TRANSLATE_NOOP("</a:t>
            </a:r>
            <a:r>
              <a:rPr lang="en-US" dirty="0" err="1">
                <a:latin typeface="Courier New"/>
                <a:cs typeface="Courier New"/>
              </a:rPr>
              <a:t>QGuiApplication</a:t>
            </a:r>
            <a:r>
              <a:rPr lang="en-US" dirty="0">
                <a:latin typeface="Courier New"/>
                <a:cs typeface="Courier New"/>
              </a:rPr>
              <a:t>", "QT_LAYOUT_DIRECTION");</a:t>
            </a:r>
          </a:p>
          <a:p>
            <a:pPr lvl="1"/>
            <a:r>
              <a:rPr lang="en-US" dirty="0"/>
              <a:t>And defining RTL or LTR as a “translation”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76B6-13A2-BE4A-A495-D4A9B4B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4F3F-E56B-4C7A-BFF5-C8D0054EC276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1F65-3787-244B-8AA7-E0720D33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105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69325A-EFCF-2E48-A0DC-1EECB9BF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LTR and RTL Support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CE41902-0941-9344-A702-FD50DA72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584117766"/>
      </p:ext>
    </p:extLst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6D8D0B-11EA-554E-9199-702DF189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20" dirty="0">
                <a:latin typeface="Courier New"/>
                <a:cs typeface="Courier New"/>
              </a:rPr>
              <a:t>Locale </a:t>
            </a:r>
            <a:r>
              <a:rPr lang="en-US" dirty="0"/>
              <a:t>makes your applications locale-aware</a:t>
            </a:r>
          </a:p>
          <a:p>
            <a:pPr lvl="1"/>
            <a:r>
              <a:rPr lang="en-US" dirty="0"/>
              <a:t>Supports converting numbers to strings with different locale formatting</a:t>
            </a:r>
          </a:p>
          <a:p>
            <a:pPr lvl="1"/>
            <a:r>
              <a:rPr lang="en-US" dirty="0"/>
              <a:t>Possible to get the system locale and set the default locale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 fin = 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fi_FI</a:t>
            </a:r>
            <a:r>
              <a:rPr lang="en-US" dirty="0">
                <a:latin typeface="Courier New"/>
                <a:cs typeface="Courier New"/>
              </a:rPr>
              <a:t>”);</a:t>
            </a:r>
            <a:endParaRPr lang="en-US" dirty="0"/>
          </a:p>
          <a:p>
            <a:r>
              <a:rPr lang="en-US" dirty="0"/>
              <a:t>Number formats</a:t>
            </a:r>
          </a:p>
          <a:p>
            <a:pPr lvl="1"/>
            <a:r>
              <a:rPr lang="en-US" dirty="0"/>
              <a:t>Use %L1 to format a parameter according to the current locale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(“%L1 “).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someNumber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/>
              <a:t>Date and time format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(“Today is %1”).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(Date().</a:t>
            </a:r>
            <a:r>
              <a:rPr lang="en-US" dirty="0" err="1">
                <a:latin typeface="Courier New"/>
                <a:cs typeface="Courier New"/>
              </a:rPr>
              <a:t>toLocaleString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()));</a:t>
            </a:r>
          </a:p>
          <a:p>
            <a:r>
              <a:rPr lang="en-US" dirty="0"/>
              <a:t>Currencies</a:t>
            </a:r>
          </a:p>
          <a:p>
            <a:pPr lvl="1"/>
            <a:r>
              <a:rPr lang="en-US" sz="1440" dirty="0" err="1">
                <a:latin typeface="Courier New"/>
                <a:cs typeface="Courier New"/>
              </a:rPr>
              <a:t>var</a:t>
            </a:r>
            <a:r>
              <a:rPr lang="en-US" sz="1440" dirty="0">
                <a:latin typeface="Courier New"/>
                <a:cs typeface="Courier New"/>
              </a:rPr>
              <a:t> </a:t>
            </a:r>
            <a:r>
              <a:rPr lang="en-US" sz="1440" dirty="0" err="1">
                <a:latin typeface="Courier New"/>
                <a:cs typeface="Courier New"/>
              </a:rPr>
              <a:t>hugeAmountOfMoney</a:t>
            </a:r>
            <a:r>
              <a:rPr lang="en-US" sz="1440" dirty="0">
                <a:latin typeface="Courier New"/>
                <a:cs typeface="Courier New"/>
              </a:rPr>
              <a:t> = 12.97;</a:t>
            </a:r>
          </a:p>
          <a:p>
            <a:pPr lvl="1"/>
            <a:r>
              <a:rPr lang="en-US" sz="1440" dirty="0" err="1">
                <a:latin typeface="Courier New"/>
                <a:cs typeface="Courier New"/>
              </a:rPr>
              <a:t>var</a:t>
            </a:r>
            <a:r>
              <a:rPr lang="en-US" sz="1440" dirty="0">
                <a:latin typeface="Courier New"/>
                <a:cs typeface="Courier New"/>
              </a:rPr>
              <a:t> </a:t>
            </a:r>
            <a:r>
              <a:rPr lang="en-US" sz="1440" dirty="0" err="1">
                <a:latin typeface="Courier New"/>
                <a:cs typeface="Courier New"/>
              </a:rPr>
              <a:t>moneyString</a:t>
            </a:r>
            <a:r>
              <a:rPr lang="en-US" sz="1440" dirty="0">
                <a:latin typeface="Courier New"/>
                <a:cs typeface="Courier New"/>
              </a:rPr>
              <a:t> = </a:t>
            </a:r>
            <a:r>
              <a:rPr lang="en-US" sz="1440" dirty="0" err="1">
                <a:latin typeface="Courier New"/>
                <a:cs typeface="Courier New"/>
              </a:rPr>
              <a:t>hugeAmountOfMoney.toLocaleCurrencyString</a:t>
            </a:r>
            <a:r>
              <a:rPr lang="en-US" sz="1440" dirty="0">
                <a:latin typeface="Courier New"/>
                <a:cs typeface="Courier New"/>
              </a:rPr>
              <a:t>(fin, </a:t>
            </a:r>
            <a:r>
              <a:rPr lang="en-US" sz="1440" dirty="0" err="1">
                <a:latin typeface="Courier New"/>
                <a:cs typeface="Courier New"/>
              </a:rPr>
              <a:t>Locale.currencySymbol</a:t>
            </a:r>
            <a:r>
              <a:rPr lang="en-US" sz="1440" dirty="0">
                <a:latin typeface="Courier New"/>
                <a:cs typeface="Courier New"/>
              </a:rPr>
              <a:t>(</a:t>
            </a:r>
            <a:r>
              <a:rPr lang="en-US" sz="1440" dirty="0" err="1">
                <a:latin typeface="Courier New"/>
                <a:cs typeface="Courier New"/>
              </a:rPr>
              <a:t>Locale.CurrencySymbol</a:t>
            </a:r>
            <a:r>
              <a:rPr lang="en-US" sz="1440" dirty="0">
                <a:latin typeface="Courier New"/>
                <a:cs typeface="Courier New"/>
              </a:rPr>
              <a:t>)); // </a:t>
            </a:r>
            <a:r>
              <a:rPr lang="en-US" sz="1440" dirty="0" err="1">
                <a:latin typeface="Courier New"/>
                <a:cs typeface="Courier New"/>
              </a:rPr>
              <a:t>CurrencyIsoCode</a:t>
            </a:r>
            <a:r>
              <a:rPr lang="en-US" sz="1440" dirty="0">
                <a:latin typeface="Courier New"/>
                <a:cs typeface="Courier New"/>
              </a:rPr>
              <a:t>, </a:t>
            </a:r>
            <a:r>
              <a:rPr lang="en-US" sz="1440" dirty="0" err="1">
                <a:latin typeface="Courier New"/>
                <a:cs typeface="Courier New"/>
              </a:rPr>
              <a:t>CurrencyDisplayName</a:t>
            </a:r>
            <a:endParaRPr lang="en-US" sz="1440" dirty="0">
              <a:latin typeface="Courier New"/>
              <a:cs typeface="Courier New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76B6-13A2-BE4A-A495-D4A9B4B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4F3F-E56B-4C7A-BFF5-C8D0054EC276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1F65-3787-244B-8AA7-E0720D33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106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69325A-EFCF-2E48-A0DC-1EECB9BF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Locale-Aware Applications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E1F92A4-ACD8-7945-9500-99208C67F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004042047"/>
      </p:ext>
    </p:extLst>
  </p:cSld>
  <p:clrMapOvr>
    <a:masterClrMapping/>
  </p:clrMapOvr>
  <p:transition spd="med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6D8D0B-11EA-554E-9199-702DF189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 all your strings localizable</a:t>
            </a:r>
          </a:p>
          <a:p>
            <a:pPr lvl="1"/>
            <a:r>
              <a:rPr lang="en-US" dirty="0"/>
              <a:t>Localization functions apply to strings</a:t>
            </a:r>
          </a:p>
          <a:p>
            <a:pPr lvl="1"/>
            <a:r>
              <a:rPr lang="en-US" dirty="0"/>
              <a:t>For example role names are not just strings =&gt; cannot localize with localization functions </a:t>
            </a:r>
          </a:p>
          <a:p>
            <a:endParaRPr lang="en-US" dirty="0"/>
          </a:p>
          <a:p>
            <a:r>
              <a:rPr lang="en-US" dirty="0"/>
              <a:t>To support automatic translation installation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QQmlApplicationEngine</a:t>
            </a:r>
            <a:r>
              <a:rPr lang="en-US" dirty="0"/>
              <a:t> and provide the .</a:t>
            </a:r>
            <a:r>
              <a:rPr lang="en-US" dirty="0" err="1"/>
              <a:t>qm</a:t>
            </a:r>
            <a:r>
              <a:rPr lang="en-US" dirty="0"/>
              <a:t> modules</a:t>
            </a:r>
          </a:p>
          <a:p>
            <a:endParaRPr lang="en-US" dirty="0"/>
          </a:p>
          <a:p>
            <a:r>
              <a:rPr lang="en-US" dirty="0"/>
              <a:t>To make deployment easier, put translations into the resource system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LayoutMirroring</a:t>
            </a:r>
            <a:r>
              <a:rPr lang="en-US" dirty="0"/>
              <a:t> is useful to localize existing applications</a:t>
            </a:r>
          </a:p>
          <a:p>
            <a:pPr lvl="1"/>
            <a:r>
              <a:rPr lang="en-US" dirty="0"/>
              <a:t>Make new applications locale-aware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76B6-13A2-BE4A-A495-D4A9B4B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4F3F-E56B-4C7A-BFF5-C8D0054EC276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1F65-3787-244B-8AA7-E0720D33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107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69325A-EFCF-2E48-A0DC-1EECB9BF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2E4622B-41DB-1C4F-8C5A-A599C405A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38593785"/>
      </p:ext>
    </p:extLst>
  </p:cSld>
  <p:clrMapOvr>
    <a:masterClrMapping/>
  </p:clrMapOvr>
  <p:transition spd="med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5FB3817-1D15-F94B-BC71-049E0EE8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52736"/>
            <a:ext cx="4176464" cy="453299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Controls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</a:p>
          <a:p>
            <a:pPr lvl="1"/>
            <a:r>
              <a:rPr lang="en-US" dirty="0"/>
              <a:t>Can be clicked or touched</a:t>
            </a:r>
          </a:p>
          <a:p>
            <a:pPr lvl="1"/>
            <a:r>
              <a:rPr lang="en-US" dirty="0"/>
              <a:t>Properties: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lang="en-US" dirty="0"/>
              <a:t> with shortcuts,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autoExclusive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display </a:t>
            </a:r>
            <a:r>
              <a:rPr lang="en-US" dirty="0"/>
              <a:t>(icon, text or both)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Multi-touch support, like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Slider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Slider</a:t>
            </a:r>
          </a:p>
          <a:p>
            <a:pPr lvl="1"/>
            <a:r>
              <a:rPr lang="en-US" dirty="0"/>
              <a:t>Used to select a value by sliding a handle </a:t>
            </a:r>
          </a:p>
          <a:p>
            <a:pPr lvl="1"/>
            <a:r>
              <a:rPr lang="en-US" dirty="0"/>
              <a:t>Properties: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from, to, position, value, handle,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snapMode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Live value update (default), like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RangeSlider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Dial</a:t>
            </a:r>
            <a:r>
              <a:rPr lang="en-US" dirty="0"/>
              <a:t>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ComboBox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/>
              <a:t>Combined button and popup list for selection options </a:t>
            </a:r>
          </a:p>
          <a:p>
            <a:pPr lvl="1"/>
            <a:r>
              <a:rPr lang="en-US" dirty="0"/>
              <a:t>Can be editable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2A67110-5260-1647-9C15-2A697564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7442C-AE35-5145-A63F-5764CB256D1C}"/>
              </a:ext>
            </a:extLst>
          </p:cNvPr>
          <p:cNvSpPr txBox="1"/>
          <p:nvPr/>
        </p:nvSpPr>
        <p:spPr>
          <a:xfrm>
            <a:off x="7176120" y="332660"/>
            <a:ext cx="4751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controls</a:t>
            </a:r>
            <a:r>
              <a:rPr lang="fi-FI" sz="1400" dirty="0">
                <a:cs typeface="Open Sans Light"/>
              </a:rPr>
              <a:t>/</a:t>
            </a:r>
            <a:r>
              <a:rPr lang="fi-FI" sz="1400" dirty="0" err="1">
                <a:cs typeface="Open Sans Light"/>
              </a:rPr>
              <a:t>controls</a:t>
            </a:r>
            <a:endParaRPr lang="fi-FI" sz="1400" dirty="0">
              <a:cs typeface="Open Sans Light"/>
            </a:endParaRPr>
          </a:p>
          <a:p>
            <a:pPr algn="r"/>
            <a:r>
              <a:rPr lang="en-US" sz="1400" dirty="0">
                <a:cs typeface="Open Sans Light"/>
              </a:rPr>
              <a:t>https://</a:t>
            </a:r>
            <a:r>
              <a:rPr lang="en-US" sz="1400" dirty="0" err="1">
                <a:cs typeface="Open Sans Light"/>
              </a:rPr>
              <a:t>doc.qt.io</a:t>
            </a:r>
            <a:r>
              <a:rPr lang="en-US" sz="1400" dirty="0">
                <a:cs typeface="Open Sans Light"/>
              </a:rPr>
              <a:t>/qt-5.10/qtquickcontrols2-guidelines.html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E335B4-0A86-1A4A-AC06-CC126468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146" y="1982300"/>
            <a:ext cx="4276328" cy="46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73223"/>
      </p:ext>
    </p:extLst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1844826"/>
            <a:ext cx="11087386" cy="2592287"/>
          </a:xfrm>
        </p:spPr>
        <p:txBody>
          <a:bodyPr/>
          <a:lstStyle/>
          <a:p>
            <a:r>
              <a:rPr lang="en-US" dirty="0"/>
              <a:t>Support adding, inserting, moving, and removing items</a:t>
            </a:r>
          </a:p>
          <a:p>
            <a:pPr lvl="1"/>
            <a:r>
              <a:rPr lang="en-US" dirty="0"/>
              <a:t>Additional properties: </a:t>
            </a:r>
            <a:r>
              <a:rPr lang="en-US" dirty="0" err="1">
                <a:latin typeface="Courier New"/>
                <a:cs typeface="Courier New"/>
              </a:rPr>
              <a:t>currentIndex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currentItem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r>
              <a:rPr lang="en-US" dirty="0"/>
              <a:t>No visual presentation</a:t>
            </a:r>
          </a:p>
          <a:p>
            <a:pPr lvl="1"/>
            <a:r>
              <a:rPr lang="en-US" dirty="0"/>
              <a:t>Defined by the </a:t>
            </a:r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/>
              <a:t> property </a:t>
            </a:r>
          </a:p>
          <a:p>
            <a:r>
              <a:rPr lang="en-US" dirty="0"/>
              <a:t>Container items are defined using </a:t>
            </a:r>
            <a:r>
              <a:rPr lang="en-US" dirty="0" err="1">
                <a:latin typeface="Courier New"/>
                <a:cs typeface="Courier New"/>
              </a:rPr>
              <a:t>contentModel</a:t>
            </a:r>
            <a:r>
              <a:rPr lang="en-US" dirty="0"/>
              <a:t> default property</a:t>
            </a:r>
          </a:p>
          <a:p>
            <a:pPr lvl="1"/>
            <a:r>
              <a:rPr lang="en-US" dirty="0"/>
              <a:t>All children are assigned to the </a:t>
            </a:r>
            <a:r>
              <a:rPr lang="en-US" dirty="0" err="1">
                <a:latin typeface="Courier New"/>
                <a:cs typeface="Courier New"/>
              </a:rPr>
              <a:t>contentModel</a:t>
            </a:r>
            <a:r>
              <a:rPr lang="en-US" dirty="0"/>
              <a:t> default property </a:t>
            </a:r>
          </a:p>
          <a:p>
            <a:r>
              <a:rPr lang="en-US" dirty="0">
                <a:latin typeface="Courier New"/>
                <a:cs typeface="Courier New"/>
              </a:rPr>
              <a:t>Page</a:t>
            </a:r>
            <a:r>
              <a:rPr lang="en-US" dirty="0"/>
              <a:t> is another container (not </a:t>
            </a:r>
            <a:r>
              <a:rPr lang="en-US" dirty="0">
                <a:latin typeface="Courier New"/>
                <a:cs typeface="Courier New"/>
              </a:rPr>
              <a:t>Container</a:t>
            </a:r>
            <a:r>
              <a:rPr lang="en-US" dirty="0"/>
              <a:t> sub-type) having a header and a footer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Controls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11424" y="4437112"/>
            <a:ext cx="10297144" cy="172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Container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container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contentItem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container</a:t>
            </a:r>
            <a:r>
              <a:rPr lang="en-US" dirty="0" err="1"/>
              <a:t>.contentModel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 err="1">
                <a:solidFill>
                  <a:srgbClr val="008000"/>
                </a:solidFill>
              </a:rPr>
              <a:t>qrc</a:t>
            </a:r>
            <a:r>
              <a:rPr lang="en-US" dirty="0">
                <a:solidFill>
                  <a:srgbClr val="008000"/>
                </a:solidFill>
              </a:rPr>
              <a:t>:/images/page1_image”</a:t>
            </a:r>
            <a:r>
              <a:rPr lang="en-US" dirty="0"/>
              <a:t> }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 err="1">
                <a:solidFill>
                  <a:srgbClr val="008000"/>
                </a:solidFill>
              </a:rPr>
              <a:t>qrc</a:t>
            </a:r>
            <a:r>
              <a:rPr lang="en-US" dirty="0">
                <a:solidFill>
                  <a:srgbClr val="008000"/>
                </a:solidFill>
              </a:rPr>
              <a:t>:/images/page2_image”</a:t>
            </a:r>
            <a:r>
              <a:rPr lang="en-US" dirty="0"/>
              <a:t> }</a:t>
            </a:r>
            <a:endParaRPr lang="en-US" dirty="0">
              <a:solidFill>
                <a:srgbClr val="1E1B18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3F40157-9A92-1C45-B181-7E4B7607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22127084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5229200"/>
            <a:ext cx="11087386" cy="936650"/>
          </a:xfrm>
        </p:spPr>
        <p:txBody>
          <a:bodyPr/>
          <a:lstStyle/>
          <a:p>
            <a:r>
              <a:rPr lang="en-US" dirty="0"/>
              <a:t>Add signal handlers into the component file – not in the form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between the UI and Business Logic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11" y="1484785"/>
            <a:ext cx="2947156" cy="3400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1" y="1484784"/>
            <a:ext cx="4929805" cy="295315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A87FE30-6061-1F43-929B-0791EB6F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043474254"/>
      </p:ext>
    </p:extLst>
  </p:cSld>
  <p:clrMapOvr>
    <a:masterClrMapping/>
  </p:clrMapOvr>
  <p:transition spd="med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Management of Container Items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3392" y="1916832"/>
            <a:ext cx="10801200" cy="3371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footer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currentIndex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container</a:t>
            </a:r>
            <a:r>
              <a:rPr lang="en-US" dirty="0" err="1">
                <a:latin typeface="Courier New"/>
                <a:cs typeface="Courier New"/>
              </a:rPr>
              <a:t>.currentIndex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"+"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.addItem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tabButton</a:t>
            </a:r>
            <a:r>
              <a:rPr lang="en-US" dirty="0" err="1">
                <a:latin typeface="Courier New"/>
                <a:cs typeface="Courier New"/>
              </a:rPr>
              <a:t>.createObject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latin typeface="Courier New"/>
                <a:cs typeface="Courier New"/>
              </a:rPr>
              <a:t>));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"I'm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removed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clicking"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.removeItem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.currentIndex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>
              <a:solidFill>
                <a:srgbClr val="1E1B18"/>
              </a:solidFill>
              <a:latin typeface="Courier New"/>
              <a:cs typeface="Courier New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17F1672-1DD2-5C43-B3D6-C4D7A0BB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606996870"/>
      </p:ext>
    </p:extLst>
  </p:cSld>
  <p:clrMapOvr>
    <a:masterClrMapping/>
  </p:clrMapOvr>
  <p:transition spd="med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1844826"/>
            <a:ext cx="11087386" cy="1656183"/>
          </a:xfrm>
        </p:spPr>
        <p:txBody>
          <a:bodyPr/>
          <a:lstStyle/>
          <a:p>
            <a:r>
              <a:rPr lang="en-US" dirty="0"/>
              <a:t>Allows user to push, pop, and replace pages in the stack</a:t>
            </a:r>
          </a:p>
          <a:p>
            <a:r>
              <a:rPr lang="en-US" dirty="0"/>
              <a:t>Only the top-most item visible </a:t>
            </a:r>
          </a:p>
          <a:p>
            <a:r>
              <a:rPr lang="en-US" dirty="0"/>
              <a:t>Several pages may be pushed in one function call, only the topmost created </a:t>
            </a:r>
          </a:p>
          <a:p>
            <a:r>
              <a:rPr lang="en-US" dirty="0"/>
              <a:t>Custom animations may be defined for view transitions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</a:t>
            </a:r>
            <a:r>
              <a:rPr lang="en-US" dirty="0" err="1"/>
              <a:t>StackView</a:t>
            </a:r>
            <a:r>
              <a:rPr lang="en-US" dirty="0"/>
              <a:t>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4" y="3501008"/>
            <a:ext cx="1094521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StackView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stackView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initialItem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page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00"/>
                </a:solidFill>
              </a:rPr>
              <a:t>pushEnter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Transition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ParallelAnimation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RotationAnimation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from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to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360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NumberAnimation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properties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"opacity”</a:t>
            </a:r>
            <a:r>
              <a:rPr lang="en-US" dirty="0"/>
              <a:t>; </a:t>
            </a:r>
            <a:r>
              <a:rPr lang="en-US" dirty="0">
                <a:solidFill>
                  <a:srgbClr val="800000"/>
                </a:solidFill>
              </a:rPr>
              <a:t>from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to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1.0;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                          </a:t>
            </a:r>
            <a:r>
              <a:rPr lang="en-US" dirty="0" err="1">
                <a:solidFill>
                  <a:srgbClr val="800000"/>
                </a:solidFill>
              </a:rPr>
              <a:t>easing.type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Easing</a:t>
            </a:r>
            <a:r>
              <a:rPr lang="en-US" dirty="0" err="1"/>
              <a:t>.InOutQuad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} </a:t>
            </a:r>
            <a:br>
              <a:rPr lang="en-US" dirty="0"/>
            </a:b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page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2C32990-E58D-DB49-90B7-04D022FF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91A1F-2ACD-E447-A98F-8F36E006DD86}"/>
              </a:ext>
            </a:extLst>
          </p:cNvPr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controls</a:t>
            </a:r>
            <a:r>
              <a:rPr lang="fi-FI" sz="1400" dirty="0">
                <a:cs typeface="Open Sans Light"/>
              </a:rPr>
              <a:t>/</a:t>
            </a:r>
            <a:r>
              <a:rPr lang="fi-FI" sz="1400" dirty="0" err="1">
                <a:cs typeface="Open Sans Light"/>
              </a:rPr>
              <a:t>controls</a:t>
            </a:r>
            <a:endParaRPr lang="en-US" sz="1400" dirty="0"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1073306"/>
      </p:ext>
    </p:extLst>
  </p:cSld>
  <p:clrMapOvr>
    <a:masterClrMapping/>
  </p:clrMapOvr>
  <p:transition spd="med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1844826"/>
            <a:ext cx="11087386" cy="1872207"/>
          </a:xfrm>
        </p:spPr>
        <p:txBody>
          <a:bodyPr/>
          <a:lstStyle/>
          <a:p>
            <a:r>
              <a:rPr lang="en-US" dirty="0"/>
              <a:t>Swipe trigged page navigation – horizontal or vertical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Pages may be dynamically added and removed</a:t>
            </a:r>
          </a:p>
          <a:p>
            <a:pPr lvl="1"/>
            <a:r>
              <a:rPr lang="en-US" dirty="0">
                <a:cs typeface="Courier New"/>
              </a:rPr>
              <a:t>As extends </a:t>
            </a:r>
            <a:r>
              <a:rPr lang="en-US" dirty="0">
                <a:latin typeface="Courier New"/>
                <a:cs typeface="Courier New"/>
              </a:rPr>
              <a:t>Container</a:t>
            </a:r>
          </a:p>
          <a:p>
            <a:r>
              <a:rPr lang="en-US" dirty="0"/>
              <a:t>Page indicator helps user to see there are multiple pages</a:t>
            </a:r>
          </a:p>
          <a:p>
            <a:pPr lvl="1"/>
            <a:r>
              <a:rPr lang="en-US" dirty="0"/>
              <a:t>Another control added by the developer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</a:t>
            </a:r>
            <a:r>
              <a:rPr lang="en-US" dirty="0" err="1"/>
              <a:t>SwipeView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7408" y="3717032"/>
            <a:ext cx="10441160" cy="2328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SwipeView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i="1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i="1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currentIndex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tabBar</a:t>
            </a:r>
            <a:r>
              <a:rPr lang="en-US" dirty="0" err="1"/>
              <a:t>.currentIndex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800080"/>
                </a:solidFill>
              </a:rPr>
              <a:t>Page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80"/>
                </a:solidFill>
              </a:rPr>
              <a:t>Label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”Page"</a:t>
            </a:r>
            <a:r>
              <a:rPr lang="en-US" dirty="0"/>
              <a:t>);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} } }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80"/>
                </a:solidFill>
              </a:rPr>
              <a:t>PageIndicator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indicator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800000"/>
                </a:solidFill>
              </a:rPr>
              <a:t>count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.count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currentIndex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.currentIndex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anchors.bottom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.bottom</a:t>
            </a:r>
            <a:r>
              <a:rPr lang="en-US" dirty="0"/>
              <a:t>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anchors.horizontalCenter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.horizontalCenter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} </a:t>
            </a:r>
            <a:br>
              <a:rPr lang="en-US" dirty="0"/>
            </a:br>
            <a:endParaRPr lang="en-US" dirty="0">
              <a:solidFill>
                <a:srgbClr val="1E1B18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5" y="1268761"/>
            <a:ext cx="2769383" cy="2187365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246406F-DF73-E143-8713-F9D364D53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907822187"/>
      </p:ext>
    </p:extLst>
  </p:cSld>
  <p:clrMapOvr>
    <a:masterClrMapping/>
  </p:clrMapOvr>
  <p:transition spd="med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view</a:t>
            </a:r>
          </a:p>
          <a:p>
            <a:pPr lvl="1"/>
            <a:r>
              <a:rPr lang="en-US" dirty="0"/>
              <a:t>Lays out items horizontally or vertically using </a:t>
            </a:r>
            <a:r>
              <a:rPr lang="en-US" dirty="0" err="1"/>
              <a:t>draggable</a:t>
            </a:r>
            <a:r>
              <a:rPr lang="en-US" dirty="0"/>
              <a:t> splitters</a:t>
            </a:r>
          </a:p>
          <a:p>
            <a:pPr lvl="1"/>
            <a:r>
              <a:rPr lang="en-US" dirty="0"/>
              <a:t>Compare to widget’s </a:t>
            </a:r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::Expanding </a:t>
            </a:r>
            <a:endParaRPr lang="en-US" dirty="0"/>
          </a:p>
          <a:p>
            <a:r>
              <a:rPr lang="en-US" dirty="0"/>
              <a:t>Tab view</a:t>
            </a:r>
          </a:p>
          <a:p>
            <a:pPr lvl="1"/>
            <a:r>
              <a:rPr lang="en-US" dirty="0"/>
              <a:t>Allows user to select one of the stacked items</a:t>
            </a:r>
          </a:p>
          <a:p>
            <a:pPr lvl="1"/>
            <a:r>
              <a:rPr lang="en-US" dirty="0"/>
              <a:t>For example, Settings application</a:t>
            </a:r>
          </a:p>
          <a:p>
            <a:r>
              <a:rPr lang="en-US" dirty="0"/>
              <a:t>Scroll view</a:t>
            </a:r>
          </a:p>
          <a:p>
            <a:pPr lvl="1"/>
            <a:r>
              <a:rPr lang="en-US" dirty="0"/>
              <a:t>Used to replace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r>
              <a:rPr lang="en-US" dirty="0"/>
              <a:t> or decorate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Three item properties: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contentItem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viewport,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flikacbleItem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1"/>
            <a:r>
              <a:rPr lang="en-US" dirty="0">
                <a:cs typeface="Courier New" pitchFamily="49" charset="0"/>
              </a:rPr>
              <a:t>Sub-items </a:t>
            </a:r>
            <a:r>
              <a:rPr lang="en-US" dirty="0" err="1">
                <a:latin typeface="Courier New"/>
                <a:cs typeface="Courier New"/>
              </a:rPr>
              <a:t>TableView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TextArea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Table View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Controls 1 Views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635A148-45C3-6745-8CC4-5F0FFEB86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132078966"/>
      </p:ext>
    </p:extLst>
  </p:cSld>
  <p:clrMapOvr>
    <a:masterClrMapping/>
  </p:clrMapOvr>
  <p:transition spd="med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4077072"/>
            <a:ext cx="11087386" cy="2088778"/>
          </a:xfrm>
        </p:spPr>
        <p:txBody>
          <a:bodyPr/>
          <a:lstStyle/>
          <a:p>
            <a:r>
              <a:rPr lang="en-US" dirty="0"/>
              <a:t>Provides scroll bars as inherits from </a:t>
            </a:r>
            <a:r>
              <a:rPr lang="en-US" dirty="0" err="1">
                <a:latin typeface="Courier New"/>
                <a:cs typeface="Courier New"/>
              </a:rPr>
              <a:t>ScrollArea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Item, row, and column delegates</a:t>
            </a:r>
          </a:p>
          <a:p>
            <a:pPr lvl="1"/>
            <a:r>
              <a:rPr lang="en-US" dirty="0"/>
              <a:t>Different delegates are exposed different data using the </a:t>
            </a:r>
            <a:r>
              <a:rPr lang="en-US" dirty="0" err="1">
                <a:latin typeface="Courier New"/>
                <a:cs typeface="Courier New"/>
              </a:rPr>
              <a:t>styleData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property</a:t>
            </a:r>
          </a:p>
          <a:p>
            <a:r>
              <a:rPr lang="en-US" dirty="0"/>
              <a:t>Based on </a:t>
            </a:r>
            <a:r>
              <a:rPr lang="en-US" dirty="0" err="1">
                <a:latin typeface="Courier New"/>
                <a:cs typeface="Courier New"/>
              </a:rPr>
              <a:t>ListView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No item index selections, for example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TableView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7408" y="1484785"/>
            <a:ext cx="11017224" cy="2469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TableView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TableViewColumn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title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role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btnChecked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tableViewDelegate</a:t>
            </a:r>
            <a:r>
              <a:rPr lang="en-US" dirty="0">
                <a:latin typeface="Courier New"/>
                <a:cs typeface="Courier New"/>
              </a:rPr>
              <a:t>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simpleModel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tableViewDelegate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RadioButton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checked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styleData.value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"false"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} } } 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simpleModel</a:t>
            </a:r>
            <a:r>
              <a:rPr lang="en-US" dirty="0">
                <a:latin typeface="Courier New"/>
                <a:cs typeface="Courier New"/>
              </a:rPr>
              <a:t> } 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17DCDB9-2F94-6E4C-96C5-C6DD36DF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94E54-E2F0-C545-9474-BFE63FAF1CD8}"/>
              </a:ext>
            </a:extLst>
          </p:cNvPr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</a:t>
            </a:r>
            <a:r>
              <a:rPr lang="fi-FI" sz="1400" dirty="0">
                <a:cs typeface="Open Sans Light"/>
              </a:rPr>
              <a:t>/</a:t>
            </a:r>
            <a:r>
              <a:rPr lang="fi-FI" sz="1400" dirty="0" err="1">
                <a:cs typeface="Open Sans Light"/>
              </a:rPr>
              <a:t>gridViewVSTableView</a:t>
            </a:r>
            <a:endParaRPr lang="en-US" sz="1400" dirty="0"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6470846"/>
      </p:ext>
    </p:extLst>
  </p:cSld>
  <p:clrMapOvr>
    <a:masterClrMapping/>
  </p:clrMapOvr>
  <p:transition spd="med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behavior is similar to positioners</a:t>
            </a:r>
          </a:p>
          <a:p>
            <a:endParaRPr lang="en-US" dirty="0"/>
          </a:p>
          <a:p>
            <a:r>
              <a:rPr lang="en-US" dirty="0"/>
              <a:t>However, can be used in the same way as </a:t>
            </a:r>
            <a:r>
              <a:rPr lang="en-US" dirty="0" err="1">
                <a:latin typeface="Courier New"/>
                <a:cs typeface="Courier New"/>
              </a:rPr>
              <a:t>QLayout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works for widgets</a:t>
            </a:r>
          </a:p>
          <a:p>
            <a:pPr lvl="1"/>
            <a:r>
              <a:rPr lang="en-US" dirty="0"/>
              <a:t>The layout automatically defines the size of the items – no anchors or explicit width/height needed</a:t>
            </a:r>
          </a:p>
          <a:p>
            <a:endParaRPr lang="en-US" dirty="0"/>
          </a:p>
          <a:p>
            <a:r>
              <a:rPr lang="en-US" dirty="0"/>
              <a:t>Just set the </a:t>
            </a:r>
            <a:r>
              <a:rPr lang="en-US" dirty="0" err="1">
                <a:latin typeface="Courier New"/>
                <a:cs typeface="Courier New"/>
              </a:rPr>
              <a:t>Layout.fillHeight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Layout.fillWidth</a:t>
            </a:r>
            <a:r>
              <a:rPr lang="en-US" dirty="0"/>
              <a:t> to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 – if you do not want the layout to use all extra space for the item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– if you want the extra space to be used to expand the item</a:t>
            </a:r>
          </a:p>
          <a:p>
            <a:pPr lvl="1"/>
            <a:r>
              <a:rPr lang="en-US" dirty="0"/>
              <a:t>Compare to </a:t>
            </a:r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::Expanding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Layouts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22ACF31-0C21-C54D-82FE-D04F01CF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829791965"/>
      </p:ext>
    </p:extLst>
  </p:cSld>
  <p:clrMapOvr>
    <a:masterClrMapping/>
  </p:clrMapOvr>
  <p:transition spd="med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 Example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buttons expand vertically and horizontally</a:t>
            </a:r>
          </a:p>
          <a:p>
            <a:r>
              <a:rPr lang="en-US" dirty="0"/>
              <a:t>Other button dimensions are based on the text and font properties</a:t>
            </a:r>
          </a:p>
          <a:p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E20F596-1804-6D4C-962E-3A2A5E2C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7408" y="3068960"/>
            <a:ext cx="5400600" cy="2286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GridLayout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 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Layout.fillHeight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…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4"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Layout.fillWidth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… 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D9208D-C15C-AD48-9088-C1386F30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819" y="1628774"/>
            <a:ext cx="5204548" cy="41764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6E182-724E-1748-ACE4-8C94CC29CC34}"/>
              </a:ext>
            </a:extLst>
          </p:cNvPr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controls</a:t>
            </a:r>
            <a:r>
              <a:rPr lang="fi-FI" sz="1400" dirty="0">
                <a:cs typeface="Open Sans Light"/>
              </a:rPr>
              <a:t>/</a:t>
            </a:r>
            <a:r>
              <a:rPr lang="fi-FI" sz="1400" dirty="0" err="1">
                <a:cs typeface="Open Sans Light"/>
              </a:rPr>
              <a:t>layouts</a:t>
            </a:r>
            <a:endParaRPr lang="en-US" sz="1400" dirty="0"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0634469"/>
      </p:ext>
    </p:extLst>
  </p:cSld>
  <p:clrMapOvr>
    <a:masterClrMapping/>
  </p:clrMapOvr>
  <p:transition spd="med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1844826"/>
            <a:ext cx="6047748" cy="4321025"/>
          </a:xfrm>
        </p:spPr>
        <p:txBody>
          <a:bodyPr/>
          <a:lstStyle/>
          <a:p>
            <a:r>
              <a:rPr lang="en-US" dirty="0"/>
              <a:t>Cross-platform icon themes</a:t>
            </a:r>
          </a:p>
          <a:p>
            <a:r>
              <a:rPr lang="en-US" dirty="0" err="1"/>
              <a:t>Stylable</a:t>
            </a:r>
            <a:r>
              <a:rPr lang="en-US" dirty="0"/>
              <a:t> control properties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background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r>
              <a:rPr lang="en-US" dirty="0"/>
              <a:t>Qt Quick templates</a:t>
            </a:r>
          </a:p>
          <a:p>
            <a:pPr lvl="1"/>
            <a:r>
              <a:rPr lang="en-US" dirty="0" err="1"/>
              <a:t>Stylable</a:t>
            </a:r>
            <a:r>
              <a:rPr lang="en-US" dirty="0"/>
              <a:t> control-specific properties</a:t>
            </a:r>
          </a:p>
          <a:p>
            <a:r>
              <a:rPr lang="en-US" dirty="0"/>
              <a:t>Configuration file </a:t>
            </a:r>
          </a:p>
          <a:p>
            <a:pPr lvl="1"/>
            <a:r>
              <a:rPr lang="en-US" dirty="0"/>
              <a:t>Define, which style and which style-specific property values used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Qt Quick Controls 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240764C-51A5-5449-B74F-4333640E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C59FF2-8C85-D749-9983-00AAF4769AEB}"/>
              </a:ext>
            </a:extLst>
          </p:cNvPr>
          <p:cNvSpPr/>
          <p:nvPr/>
        </p:nvSpPr>
        <p:spPr>
          <a:xfrm>
            <a:off x="6960096" y="2564904"/>
            <a:ext cx="4320480" cy="18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95C23-41F2-C946-947D-B2F4BAE6D07A}"/>
              </a:ext>
            </a:extLst>
          </p:cNvPr>
          <p:cNvSpPr/>
          <p:nvPr/>
        </p:nvSpPr>
        <p:spPr>
          <a:xfrm>
            <a:off x="7680176" y="2924944"/>
            <a:ext cx="302433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FF0BE1-B499-7C45-9583-73A75BD1ECB2}"/>
              </a:ext>
            </a:extLst>
          </p:cNvPr>
          <p:cNvSpPr txBox="1"/>
          <p:nvPr/>
        </p:nvSpPr>
        <p:spPr>
          <a:xfrm>
            <a:off x="6960096" y="256025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7B80C-2021-6846-99FE-8C299589EDE1}"/>
              </a:ext>
            </a:extLst>
          </p:cNvPr>
          <p:cNvSpPr txBox="1"/>
          <p:nvPr/>
        </p:nvSpPr>
        <p:spPr>
          <a:xfrm>
            <a:off x="8544272" y="327608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item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4A9F9-5DC8-C74A-85B2-06751E03923B}"/>
              </a:ext>
            </a:extLst>
          </p:cNvPr>
          <p:cNvSpPr txBox="1"/>
          <p:nvPr/>
        </p:nvSpPr>
        <p:spPr>
          <a:xfrm>
            <a:off x="8040216" y="4046386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Padding (top, bottom, left, right)</a:t>
            </a:r>
          </a:p>
        </p:txBody>
      </p:sp>
    </p:spTree>
    <p:extLst>
      <p:ext uri="{BB962C8B-B14F-4D97-AF65-F5344CB8AC3E}">
        <p14:creationId xmlns:p14="http://schemas.microsoft.com/office/powerpoint/2010/main" val="813376398"/>
      </p:ext>
    </p:extLst>
  </p:cSld>
  <p:clrMapOvr>
    <a:masterClrMapping/>
  </p:clrMapOvr>
  <p:transition spd="med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1844826"/>
            <a:ext cx="10944292" cy="2376261"/>
          </a:xfrm>
        </p:spPr>
        <p:txBody>
          <a:bodyPr/>
          <a:lstStyle/>
          <a:p>
            <a:r>
              <a:rPr lang="en-US" dirty="0"/>
              <a:t>Buttons, item delegates, and menu items support icons</a:t>
            </a:r>
          </a:p>
          <a:p>
            <a:r>
              <a:rPr lang="en-US" dirty="0"/>
              <a:t>Default icon size and color defined in a style</a:t>
            </a:r>
          </a:p>
          <a:p>
            <a:pPr lvl="1"/>
            <a:r>
              <a:rPr lang="en-US" dirty="0"/>
              <a:t>Can be overridden with icon properties</a:t>
            </a:r>
          </a:p>
          <a:p>
            <a:pPr marL="357187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icon.name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“File-open”;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icon.source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open.png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</a:p>
          <a:p>
            <a:r>
              <a:rPr lang="en-US" dirty="0"/>
              <a:t>Icon themes allow using the same icons everywhere in the application</a:t>
            </a:r>
          </a:p>
          <a:p>
            <a:pPr lvl="1"/>
            <a:r>
              <a:rPr lang="en-US" dirty="0"/>
              <a:t>Set the theme name before loading the QML file</a:t>
            </a:r>
          </a:p>
          <a:p>
            <a:pPr marL="357187" lvl="1" indent="0">
              <a:buNone/>
            </a:pPr>
            <a:r>
              <a:rPr lang="fi-FI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QIcon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setThemeName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clusterTheme</a:t>
            </a:r>
            <a:r>
              <a:rPr lang="fi-FI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Themes 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240764C-51A5-5449-B74F-4333640E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1CF4F8DC-4B37-6E4C-B329-F241B6613596}"/>
              </a:ext>
            </a:extLst>
          </p:cNvPr>
          <p:cNvSpPr txBox="1">
            <a:spLocks/>
          </p:cNvSpPr>
          <p:nvPr/>
        </p:nvSpPr>
        <p:spPr>
          <a:xfrm>
            <a:off x="550862" y="4304618"/>
            <a:ext cx="4753050" cy="2004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Icon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clusterTheme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Cluester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Icon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Directories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=32x32,32x32@2 </a:t>
            </a:r>
            <a:b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[32x32]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[32x32@2]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i-FI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=32 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86B3FB20-59BF-8F4E-8829-6BD5CB97C3E8}"/>
              </a:ext>
            </a:extLst>
          </p:cNvPr>
          <p:cNvSpPr txBox="1">
            <a:spLocks/>
          </p:cNvSpPr>
          <p:nvPr/>
        </p:nvSpPr>
        <p:spPr>
          <a:xfrm>
            <a:off x="5591944" y="4304618"/>
            <a:ext cx="5905176" cy="2004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&lt;RCC&gt;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qresource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prefix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"/"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icons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desktopTheme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index.theme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icons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desktopTheme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/32x32/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open.png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icons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desktopTheme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/32x32@2/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open.png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qresource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&lt;/RCC&gt;</a:t>
            </a:r>
            <a:endParaRPr lang="fi-FI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325910"/>
      </p:ext>
    </p:extLst>
  </p:cSld>
  <p:clrMapOvr>
    <a:masterClrMapping/>
  </p:clrMapOvr>
  <p:transition spd="med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7D878-FD2A-6148-B05D-5FA2D134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2025705"/>
            <a:ext cx="2908300" cy="2832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Non-visual implementation of control’s logic and behavior </a:t>
            </a:r>
          </a:p>
          <a:p>
            <a:r>
              <a:rPr lang="en-US" dirty="0"/>
              <a:t>Style agnostic</a:t>
            </a:r>
          </a:p>
          <a:p>
            <a:r>
              <a:rPr lang="en-US" dirty="0"/>
              <a:t>Style properties defined in </a:t>
            </a:r>
            <a:r>
              <a:rPr lang="en-US" sz="1600" dirty="0">
                <a:latin typeface="Courier New"/>
                <a:cs typeface="Courier New"/>
              </a:rPr>
              <a:t>$QTDIR/</a:t>
            </a:r>
            <a:r>
              <a:rPr lang="en-US" sz="1600" dirty="0" err="1">
                <a:latin typeface="Courier New"/>
                <a:cs typeface="Courier New"/>
              </a:rPr>
              <a:t>qml</a:t>
            </a:r>
            <a:r>
              <a:rPr lang="en-US" sz="1600" dirty="0">
                <a:latin typeface="Courier New"/>
                <a:cs typeface="Courier New"/>
              </a:rPr>
              <a:t>/</a:t>
            </a:r>
            <a:r>
              <a:rPr lang="en-US" sz="1600" dirty="0" err="1">
                <a:latin typeface="Courier New"/>
                <a:cs typeface="Courier New"/>
              </a:rPr>
              <a:t>QtQuick</a:t>
            </a:r>
            <a:r>
              <a:rPr lang="en-US" sz="1600" dirty="0">
                <a:latin typeface="Courier New"/>
                <a:cs typeface="Courier New"/>
              </a:rPr>
              <a:t>/Controls.2/</a:t>
            </a:r>
            <a:r>
              <a:rPr lang="en-US" sz="1600" dirty="0" err="1">
                <a:latin typeface="Courier New"/>
                <a:cs typeface="Courier New"/>
              </a:rPr>
              <a:t>ControlType.qml</a:t>
            </a:r>
            <a:endParaRPr lang="en-US" sz="1600" dirty="0"/>
          </a:p>
          <a:p>
            <a:pPr lvl="1"/>
            <a:r>
              <a:rPr lang="en-US" dirty="0"/>
              <a:t>Implicit dimension,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spacing</a:t>
            </a:r>
            <a:r>
              <a:rPr lang="en-US" dirty="0"/>
              <a:t>, icon properties,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contentItem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</a:p>
          <a:p>
            <a:endParaRPr lang="en-US" dirty="0"/>
          </a:p>
          <a:p>
            <a:r>
              <a:rPr lang="en-US" dirty="0"/>
              <a:t>To create a custom style</a:t>
            </a:r>
          </a:p>
          <a:p>
            <a:pPr lvl="1"/>
            <a:r>
              <a:rPr lang="en-US" dirty="0"/>
              <a:t>Create a style folder</a:t>
            </a:r>
          </a:p>
          <a:p>
            <a:pPr lvl="1"/>
            <a:r>
              <a:rPr lang="en-US" dirty="0"/>
              <a:t>Copy controls, you want to style, from </a:t>
            </a:r>
            <a:r>
              <a:rPr lang="en-US" dirty="0">
                <a:latin typeface="Courier New"/>
                <a:cs typeface="Courier New"/>
              </a:rPr>
              <a:t>$QTDIR/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latin typeface="Courier New"/>
                <a:cs typeface="Courier New"/>
              </a:rPr>
              <a:t>/Controls.2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Apply existing style property values, if applicable </a:t>
            </a:r>
          </a:p>
          <a:p>
            <a:pPr lvl="1"/>
            <a:r>
              <a:rPr lang="en-US" dirty="0"/>
              <a:t>Implement customizations</a:t>
            </a:r>
          </a:p>
          <a:p>
            <a:pPr lvl="1"/>
            <a:r>
              <a:rPr lang="en-US" dirty="0"/>
              <a:t>Apply the style using the configuration file, a command line switch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–style</a:t>
            </a:r>
            <a:r>
              <a:rPr lang="en-US" dirty="0"/>
              <a:t>, an environment variable or set with </a:t>
            </a:r>
            <a:r>
              <a:rPr lang="en-US" dirty="0" err="1">
                <a:latin typeface="Courier New"/>
                <a:cs typeface="Courier New"/>
              </a:rPr>
              <a:t>QQuickStyle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CustomStyle</a:t>
            </a:r>
            <a:r>
              <a:rPr lang="en-US" dirty="0">
                <a:latin typeface="Courier New"/>
                <a:cs typeface="Courier New"/>
              </a:rPr>
              <a:t>”)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Templates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F11A5F6-15C3-5042-BE48-818F3380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75284531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Connections Editor</a:t>
            </a:r>
          </a:p>
          <a:p>
            <a:r>
              <a:rPr lang="en-US" dirty="0"/>
              <a:t>Bindings Editor</a:t>
            </a:r>
          </a:p>
          <a:p>
            <a:r>
              <a:rPr lang="en-US" dirty="0"/>
              <a:t>Property Editor</a:t>
            </a:r>
          </a:p>
          <a:p>
            <a:r>
              <a:rPr lang="en-US" dirty="0"/>
              <a:t>Backend Editor </a:t>
            </a:r>
          </a:p>
          <a:p>
            <a:r>
              <a:rPr lang="en-US" dirty="0"/>
              <a:t>Spline Editor for </a:t>
            </a:r>
            <a:r>
              <a:rPr lang="en-US" dirty="0" err="1"/>
              <a:t>PathView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dirty="0" err="1"/>
              <a:t>Qt</a:t>
            </a:r>
            <a:r>
              <a:rPr lang="en-US" dirty="0"/>
              <a:t> Quick Designer Features 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5" y="3861048"/>
            <a:ext cx="4641703" cy="2300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69905D-F57D-914E-AC3E-E0A95FB1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28" y="1159022"/>
            <a:ext cx="4888523" cy="1264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72951-5BE2-794F-8B9C-769F8B51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07" y="2480332"/>
            <a:ext cx="4935746" cy="1596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0613D5-19E9-4A49-A9B2-CEF7DD407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006" y="4128907"/>
            <a:ext cx="4923045" cy="1236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CB5EF4-1969-F44A-BFF1-D385ED0A0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032" y="5417722"/>
            <a:ext cx="4920720" cy="891598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61FE13E8-CD49-7C48-BADB-B7556E77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052174319"/>
      </p:ext>
    </p:extLst>
  </p:cSld>
  <p:clrMapOvr>
    <a:masterClrMapping/>
  </p:clrMapOvr>
  <p:transition spd="med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7D878-FD2A-6148-B05D-5FA2D134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2025705"/>
            <a:ext cx="2908300" cy="28321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Page Example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F11A5F6-15C3-5042-BE48-818F3380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0F340-10EA-E246-ACDB-2544CFD1EE5D}"/>
              </a:ext>
            </a:extLst>
          </p:cNvPr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controls</a:t>
            </a:r>
            <a:r>
              <a:rPr lang="fi-FI" sz="1400" dirty="0">
                <a:cs typeface="Open Sans Light"/>
              </a:rPr>
              <a:t>/</a:t>
            </a:r>
            <a:r>
              <a:rPr lang="fi-FI" sz="1400" dirty="0" err="1">
                <a:cs typeface="Open Sans Light"/>
              </a:rPr>
              <a:t>styling</a:t>
            </a:r>
            <a:endParaRPr lang="en-US" sz="1400" dirty="0">
              <a:cs typeface="Open Sans Light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3D2ED33B-7124-3C42-8F9F-22B7BFD7B012}"/>
              </a:ext>
            </a:extLst>
          </p:cNvPr>
          <p:cNvSpPr txBox="1">
            <a:spLocks/>
          </p:cNvSpPr>
          <p:nvPr/>
        </p:nvSpPr>
        <p:spPr>
          <a:xfrm>
            <a:off x="695400" y="2031808"/>
            <a:ext cx="7776864" cy="4133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QtQuick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2.9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QtQuick.Templates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2.2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QtQuick.Controls.Universal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2.2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1.0 </a:t>
            </a:r>
            <a:b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T.Page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id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backgroundVisible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backgroundImg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.visible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i-FI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.Universal.background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Image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id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backgroundImg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i-FI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anchors.centerIn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//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stylable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endParaRPr lang="fi-F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i-FI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.backgroundImage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i-FI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41526"/>
      </p:ext>
    </p:extLst>
  </p:cSld>
  <p:clrMapOvr>
    <a:masterClrMapping/>
  </p:clrMapOvr>
  <p:transition spd="med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7D878-FD2A-6148-B05D-5FA2D134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2025705"/>
            <a:ext cx="2908300" cy="28321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080211-81D6-9547-8937-297E6297A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set of </a:t>
            </a:r>
            <a:r>
              <a:rPr lang="en-US" dirty="0" err="1"/>
              <a:t>stylable</a:t>
            </a:r>
            <a:r>
              <a:rPr lang="en-US" dirty="0"/>
              <a:t> properties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QtObject</a:t>
            </a:r>
            <a:r>
              <a:rPr lang="en-US" dirty="0"/>
              <a:t> children</a:t>
            </a:r>
          </a:p>
          <a:p>
            <a:r>
              <a:rPr lang="en-US" dirty="0"/>
              <a:t>Define as singleton</a:t>
            </a:r>
          </a:p>
          <a:p>
            <a:r>
              <a:rPr lang="en-US" dirty="0"/>
              <a:t>Typically deployed as a module </a:t>
            </a:r>
          </a:p>
          <a:p>
            <a:pPr lvl="1"/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singleton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Theme.qml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F11A5F6-15C3-5042-BE48-818F3380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0F340-10EA-E246-ACDB-2544CFD1EE5D}"/>
              </a:ext>
            </a:extLst>
          </p:cNvPr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controls</a:t>
            </a:r>
            <a:r>
              <a:rPr lang="fi-FI" sz="1400" dirty="0">
                <a:cs typeface="Open Sans Light"/>
              </a:rPr>
              <a:t>/</a:t>
            </a:r>
            <a:r>
              <a:rPr lang="fi-FI" sz="1400" dirty="0" err="1">
                <a:cs typeface="Open Sans Light"/>
              </a:rPr>
              <a:t>styling</a:t>
            </a:r>
            <a:endParaRPr lang="en-US" sz="1400" dirty="0">
              <a:cs typeface="Open Sans Light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3D2ED33B-7124-3C42-8F9F-22B7BFD7B012}"/>
              </a:ext>
            </a:extLst>
          </p:cNvPr>
          <p:cNvSpPr txBox="1">
            <a:spLocks/>
          </p:cNvSpPr>
          <p:nvPr/>
        </p:nvSpPr>
        <p:spPr>
          <a:xfrm>
            <a:off x="550862" y="3645023"/>
            <a:ext cx="7776864" cy="252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pragma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Singleton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QtQuick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b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QtObject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windowWidth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640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windowHeight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480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windowMinWidth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380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windowMinHeight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400 </a:t>
            </a:r>
            <a:b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defaultFont</a:t>
            </a:r>
            <a:endParaRPr lang="fi-FI" dirty="0">
              <a:solidFill>
                <a:srgbClr val="8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defaultFont.pointSize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endParaRPr lang="fi-FI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313702"/>
      </p:ext>
    </p:extLst>
  </p:cSld>
  <p:clrMapOvr>
    <a:masterClrMapping/>
  </p:clrMapOvr>
  <p:transition spd="med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Controls Styles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6337225" cy="43211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Define attached properties, used in controls styling</a:t>
            </a:r>
          </a:p>
          <a:p>
            <a:r>
              <a:rPr lang="en-US" dirty="0"/>
              <a:t>Default style</a:t>
            </a:r>
          </a:p>
          <a:p>
            <a:pPr lvl="1"/>
            <a:r>
              <a:rPr lang="en-US" dirty="0"/>
              <a:t>Light-weight default style</a:t>
            </a:r>
          </a:p>
          <a:p>
            <a:pPr lvl="1"/>
            <a:r>
              <a:rPr lang="en-US" dirty="0"/>
              <a:t>Used as a fallback, if the style does not implement a control</a:t>
            </a:r>
          </a:p>
          <a:p>
            <a:r>
              <a:rPr lang="en-US" dirty="0"/>
              <a:t>Imaging style</a:t>
            </a:r>
          </a:p>
          <a:p>
            <a:pPr lvl="1"/>
            <a:r>
              <a:rPr lang="en-US" dirty="0"/>
              <a:t>Property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/>
              <a:t> defines the image assets location </a:t>
            </a:r>
          </a:p>
          <a:p>
            <a:r>
              <a:rPr lang="en-US" dirty="0"/>
              <a:t>Material and Universal styles</a:t>
            </a:r>
          </a:p>
          <a:p>
            <a:pPr lvl="1"/>
            <a:r>
              <a:rPr lang="en-US" dirty="0"/>
              <a:t>Google Material and MS Universal Design Guidelines –based styles</a:t>
            </a:r>
          </a:p>
          <a:p>
            <a:pPr lvl="1"/>
            <a:r>
              <a:rPr lang="en-US" dirty="0"/>
              <a:t>Properties: accent, background, foreground, theme, primary (only in Material style)</a:t>
            </a:r>
          </a:p>
          <a:p>
            <a:r>
              <a:rPr lang="en-US" dirty="0"/>
              <a:t>Fusion style</a:t>
            </a:r>
          </a:p>
          <a:p>
            <a:pPr lvl="1"/>
            <a:r>
              <a:rPr lang="en-US" dirty="0"/>
              <a:t>Platform-agnostic style, providing desktop </a:t>
            </a:r>
            <a:r>
              <a:rPr lang="en-US" dirty="0" err="1"/>
              <a:t>look’n’feel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F3B4CE5-016F-414F-9D69-20514F02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628775"/>
            <a:ext cx="2320894" cy="281115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885855-13D9-AC4D-B69D-9D3C59A114DE}"/>
              </a:ext>
            </a:extLst>
          </p:cNvPr>
          <p:cNvSpPr txBox="1">
            <a:spLocks/>
          </p:cNvSpPr>
          <p:nvPr/>
        </p:nvSpPr>
        <p:spPr>
          <a:xfrm>
            <a:off x="7248524" y="4653682"/>
            <a:ext cx="4158822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QtQuick.Controls.Material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2.0 </a:t>
            </a:r>
            <a:br>
              <a:rPr lang="en-US" dirty="0"/>
            </a:br>
            <a:r>
              <a:rPr lang="en-US" dirty="0">
                <a:solidFill>
                  <a:srgbClr val="800080"/>
                </a:solidFill>
              </a:rPr>
              <a:t>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"Stop”;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</a:rPr>
              <a:t>highlighted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00"/>
                </a:solidFill>
              </a:rPr>
              <a:t>Material.accent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Material</a:t>
            </a:r>
            <a:r>
              <a:rPr lang="en-US" dirty="0" err="1"/>
              <a:t>.Red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Material.theme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Material</a:t>
            </a:r>
            <a:r>
              <a:rPr lang="en-US" dirty="0" err="1"/>
              <a:t>.Dark</a:t>
            </a:r>
            <a:r>
              <a:rPr lang="en-US" dirty="0"/>
              <a:t> </a:t>
            </a:r>
          </a:p>
          <a:p>
            <a:r>
              <a:rPr lang="en-US" dirty="0"/>
              <a:t>}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12044"/>
      </p:ext>
    </p:extLst>
  </p:cSld>
  <p:clrMapOvr>
    <a:masterClrMapping/>
  </p:clrMapOvr>
  <p:transition spd="med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1844826"/>
            <a:ext cx="11087386" cy="2808311"/>
          </a:xfrm>
        </p:spPr>
        <p:txBody>
          <a:bodyPr/>
          <a:lstStyle/>
          <a:p>
            <a:r>
              <a:rPr lang="en-US" dirty="0"/>
              <a:t>Declare a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subclass with </a:t>
            </a:r>
          </a:p>
          <a:p>
            <a:pPr lvl="1"/>
            <a:r>
              <a:rPr lang="en-US" dirty="0"/>
              <a:t>a style property </a:t>
            </a:r>
            <a:r>
              <a:rPr lang="en-US" dirty="0">
                <a:latin typeface="Courier New"/>
                <a:cs typeface="Courier New"/>
              </a:rPr>
              <a:t>Q_PROPERTY(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styleProperty</a:t>
            </a:r>
            <a:r>
              <a:rPr lang="en-US" dirty="0">
                <a:latin typeface="Courier New"/>
                <a:cs typeface="Courier New"/>
              </a:rPr>
              <a:t>…)</a:t>
            </a:r>
          </a:p>
          <a:p>
            <a:pPr lvl="1"/>
            <a:r>
              <a:rPr lang="en-US" dirty="0"/>
              <a:t>a factory: </a:t>
            </a:r>
            <a:r>
              <a:rPr lang="en-US" dirty="0">
                <a:latin typeface="Courier New"/>
                <a:cs typeface="Courier New"/>
              </a:rPr>
              <a:t>static 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err="1">
                <a:latin typeface="Courier New"/>
                <a:cs typeface="Courier New"/>
              </a:rPr>
              <a:t>qmlAttachedProperties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*object);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QML_DECLARE_TYPEINFO(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, QML_HAS_ATTACHED_PROPERTIES) </a:t>
            </a:r>
          </a:p>
          <a:p>
            <a:r>
              <a:rPr lang="en-US" dirty="0"/>
              <a:t>Register your C++ type for the QML engine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qmlRegisterUncreatableType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&gt;(“</a:t>
            </a:r>
            <a:r>
              <a:rPr lang="en-US" dirty="0" err="1">
                <a:latin typeface="Courier New"/>
                <a:cs typeface="Courier New"/>
              </a:rPr>
              <a:t>StyleModule</a:t>
            </a:r>
            <a:r>
              <a:rPr lang="en-US" dirty="0">
                <a:latin typeface="Courier New"/>
                <a:cs typeface="Courier New"/>
              </a:rPr>
              <a:t>”, 42, 0, “</a:t>
            </a:r>
            <a:r>
              <a:rPr lang="en-US" dirty="0" err="1">
                <a:latin typeface="Courier New"/>
                <a:cs typeface="Courier New"/>
              </a:rPr>
              <a:t>CoolStyleName</a:t>
            </a:r>
            <a:r>
              <a:rPr lang="en-US" dirty="0">
                <a:latin typeface="Courier New"/>
                <a:cs typeface="Courier New"/>
              </a:rPr>
              <a:t>”, “Error message”)</a:t>
            </a:r>
          </a:p>
          <a:p>
            <a:r>
              <a:rPr lang="en-US" dirty="0"/>
              <a:t>Use the property in custom styling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Style Properties 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4" y="4653136"/>
            <a:ext cx="10801200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StyleModule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42.0 </a:t>
            </a:r>
            <a:br>
              <a:rPr lang="en-US" dirty="0"/>
            </a:br>
            <a:endParaRPr lang="en-US" dirty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2”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CoolStyleName</a:t>
            </a:r>
            <a:r>
              <a:rPr lang="en-US" dirty="0" err="1">
                <a:solidFill>
                  <a:srgbClr val="800000"/>
                </a:solidFill>
              </a:rPr>
              <a:t>.styleProperty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23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endParaRPr lang="en-US" dirty="0">
              <a:solidFill>
                <a:srgbClr val="1E1B18"/>
              </a:solidFill>
              <a:latin typeface="Verdana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3F82FB6-A144-9242-ABD5-5C4182C8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282977929"/>
      </p:ext>
    </p:extLst>
  </p:cSld>
  <p:clrMapOvr>
    <a:masterClrMapping/>
  </p:clrMapOvr>
  <p:transition spd="med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File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Deployed in resources similarly to QML files</a:t>
            </a:r>
          </a:p>
          <a:p>
            <a:endParaRPr lang="en-US" dirty="0"/>
          </a:p>
          <a:p>
            <a:r>
              <a:rPr lang="en-US" dirty="0"/>
              <a:t>Configure style and style properties</a:t>
            </a:r>
          </a:p>
          <a:p>
            <a:endParaRPr lang="en-US" dirty="0"/>
          </a:p>
          <a:p>
            <a:r>
              <a:rPr lang="en-US" dirty="0"/>
              <a:t>Configure default font properties </a:t>
            </a:r>
          </a:p>
          <a:p>
            <a:endParaRPr lang="en-US" dirty="0"/>
          </a:p>
          <a:p>
            <a:r>
              <a:rPr lang="en-US" dirty="0"/>
              <a:t>Configure palette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F3B4CE5-016F-414F-9D69-20514F02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84030" y="1844675"/>
            <a:ext cx="4320481" cy="2952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b="1" dirty="0"/>
              <a:t>[Controls]</a:t>
            </a:r>
            <a:endParaRPr lang="en-US" dirty="0"/>
          </a:p>
          <a:p>
            <a:r>
              <a:rPr lang="en-US" b="1" dirty="0"/>
              <a:t>Style=Custom</a:t>
            </a:r>
          </a:p>
          <a:p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[Universal]</a:t>
            </a:r>
            <a:r>
              <a:rPr lang="en-US" dirty="0"/>
              <a:t> </a:t>
            </a:r>
          </a:p>
          <a:p>
            <a:r>
              <a:rPr lang="en-US" b="1" dirty="0"/>
              <a:t>Theme=Dark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Font\Family=Courier New</a:t>
            </a:r>
          </a:p>
          <a:p>
            <a:r>
              <a:rPr lang="en-US" b="1" dirty="0"/>
              <a:t>Font\</a:t>
            </a:r>
            <a:r>
              <a:rPr lang="en-US" b="1" dirty="0" err="1"/>
              <a:t>PointSize</a:t>
            </a:r>
            <a:r>
              <a:rPr lang="en-US" b="1" dirty="0"/>
              <a:t>=24</a:t>
            </a:r>
          </a:p>
          <a:p>
            <a:r>
              <a:rPr lang="en-US" b="1" dirty="0"/>
              <a:t>Font\Style=</a:t>
            </a:r>
            <a:r>
              <a:rPr lang="en-US" b="1" dirty="0" err="1"/>
              <a:t>StyleItalic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[Custom]</a:t>
            </a:r>
            <a:endParaRPr lang="en-US" dirty="0"/>
          </a:p>
          <a:p>
            <a:r>
              <a:rPr lang="en-US" b="1" dirty="0"/>
              <a:t>Palette\Text=#</a:t>
            </a:r>
            <a:r>
              <a:rPr lang="en-US" b="1" dirty="0" err="1"/>
              <a:t>abcdef</a:t>
            </a:r>
            <a:r>
              <a:rPr lang="en-US" dirty="0"/>
              <a:t> </a:t>
            </a: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9492521"/>
      </p:ext>
    </p:extLst>
  </p:cSld>
  <p:clrMapOvr>
    <a:masterClrMapping/>
  </p:clrMapOvr>
  <p:transition spd="med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Built-in support for selecting different variants of QML files</a:t>
            </a:r>
          </a:p>
          <a:p>
            <a:pPr lvl="1"/>
            <a:r>
              <a:rPr lang="en-US" dirty="0"/>
              <a:t>Based on the file selectors</a:t>
            </a:r>
          </a:p>
          <a:p>
            <a:r>
              <a:rPr lang="en-US" dirty="0"/>
              <a:t>Platform</a:t>
            </a:r>
          </a:p>
          <a:p>
            <a:pPr marL="357187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CustomControl.qml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7187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:/+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CustomControl.qml</a:t>
            </a:r>
            <a:endParaRPr lang="en-US" dirty="0"/>
          </a:p>
          <a:p>
            <a:r>
              <a:rPr lang="en-US" dirty="0"/>
              <a:t>Locale</a:t>
            </a:r>
          </a:p>
          <a:p>
            <a:pPr marL="357187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:/+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fi_FI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CustomControl.qml</a:t>
            </a:r>
            <a:endParaRPr lang="en-US" dirty="0"/>
          </a:p>
          <a:p>
            <a:r>
              <a:rPr lang="en-US" dirty="0"/>
              <a:t>Style</a:t>
            </a:r>
          </a:p>
          <a:p>
            <a:pPr marL="357187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:/+custom/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CustomControl.qml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Variants may be combined as well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:/+custom/+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fi_FI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CustomControl.qml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Platform, Locale, and Style Variants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AE0CD8B-34FA-6641-ABC9-E18AE8E1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095884402"/>
      </p:ext>
    </p:extLst>
  </p:cSld>
  <p:clrMapOvr>
    <a:masterClrMapping/>
  </p:clrMapOvr>
  <p:transition spd="med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Qt Quick Controls provide ready-made UI controls </a:t>
            </a:r>
          </a:p>
          <a:p>
            <a:r>
              <a:rPr lang="en-US" dirty="0" err="1">
                <a:latin typeface="Courier New"/>
                <a:cs typeface="Courier New"/>
              </a:rPr>
              <a:t>ApplicationWindow</a:t>
            </a:r>
            <a:r>
              <a:rPr lang="en-US" dirty="0"/>
              <a:t> provides a </a:t>
            </a:r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/>
              <a:t> with header, footer, menu bar, and popups</a:t>
            </a:r>
          </a:p>
          <a:p>
            <a:r>
              <a:rPr lang="en-US" dirty="0"/>
              <a:t>Window contains a layout of views, containers, and controls </a:t>
            </a:r>
          </a:p>
          <a:p>
            <a:pPr lvl="1"/>
            <a:r>
              <a:rPr lang="en-US" dirty="0"/>
              <a:t>Split view, stack view, tab view, scroll view</a:t>
            </a:r>
          </a:p>
          <a:p>
            <a:pPr lvl="1"/>
            <a:r>
              <a:rPr lang="en-US" dirty="0"/>
              <a:t>Button, slider, label etc.</a:t>
            </a:r>
          </a:p>
          <a:p>
            <a:r>
              <a:rPr lang="en-US" dirty="0"/>
              <a:t>Controls are locale-aware </a:t>
            </a:r>
          </a:p>
          <a:p>
            <a:pPr lvl="1"/>
            <a:r>
              <a:rPr lang="en-US" dirty="0"/>
              <a:t>UI strings can be dynamically retranslated </a:t>
            </a:r>
          </a:p>
          <a:p>
            <a:pPr lvl="1"/>
            <a:r>
              <a:rPr lang="en-US" dirty="0"/>
              <a:t>Layout direction, date formats, and currency unit change, when the locale changes</a:t>
            </a:r>
          </a:p>
          <a:p>
            <a:r>
              <a:rPr lang="en-US" dirty="0"/>
              <a:t>Controls may be styled in three ways</a:t>
            </a:r>
          </a:p>
          <a:p>
            <a:pPr lvl="1"/>
            <a:r>
              <a:rPr lang="en-US" dirty="0"/>
              <a:t>With custom background and content items </a:t>
            </a:r>
          </a:p>
          <a:p>
            <a:pPr lvl="1"/>
            <a:r>
              <a:rPr lang="en-US" dirty="0"/>
              <a:t>By changing existing style properties using Qt Quick Control templates </a:t>
            </a:r>
          </a:p>
          <a:p>
            <a:pPr lvl="1"/>
            <a:r>
              <a:rPr lang="en-US" dirty="0"/>
              <a:t>By modifying the configuration file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4: </a:t>
            </a:r>
            <a:r>
              <a:rPr lang="fi-FI" sz="1400" dirty="0">
                <a:cs typeface="Open Sans Light"/>
              </a:rPr>
              <a:t>Qt </a:t>
            </a:r>
            <a:r>
              <a:rPr lang="fi-FI" sz="1400" dirty="0" err="1">
                <a:cs typeface="Open Sans Light"/>
              </a:rPr>
              <a:t>Quick</a:t>
            </a:r>
            <a:r>
              <a:rPr lang="fi-FI" sz="1400" dirty="0">
                <a:cs typeface="Open Sans Light"/>
              </a:rPr>
              <a:t> Controls</a:t>
            </a:r>
            <a:endParaRPr lang="en-US" sz="1400" dirty="0">
              <a:cs typeface="Open Sans Light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AE0CD8B-34FA-6641-ABC9-E18AE8E1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25501997"/>
      </p:ext>
    </p:extLst>
  </p:cSld>
  <p:clrMapOvr>
    <a:masterClrMapping/>
  </p:clrMapOvr>
  <p:transition spd="med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6020DC-687E-8C48-9FCA-471406651C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Animations, States, and State Machines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D094394-31E8-9043-A024-D745403A6C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16E0C-E218-FB41-8789-F103CD3333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468FD5-6410-514F-AED7-BAC350FC01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64699"/>
      </p:ext>
    </p:extLst>
  </p:cSld>
  <p:clrMapOvr>
    <a:masterClrMapping/>
  </p:clrMapOvr>
  <p:transition spd="med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Animation Types</a:t>
            </a:r>
          </a:p>
          <a:p>
            <a:r>
              <a:rPr lang="en-GB" dirty="0"/>
              <a:t>Animation Thread</a:t>
            </a:r>
            <a:endParaRPr lang="en-US" dirty="0"/>
          </a:p>
          <a:p>
            <a:r>
              <a:rPr lang="en-GB" dirty="0"/>
              <a:t>Easing Curves</a:t>
            </a:r>
          </a:p>
          <a:p>
            <a:r>
              <a:rPr lang="en-US" dirty="0">
                <a:cs typeface="Open Sans Light"/>
              </a:rPr>
              <a:t>State Machines</a:t>
            </a:r>
          </a:p>
          <a:p>
            <a:r>
              <a:rPr lang="en-US" dirty="0">
                <a:cs typeface="Open Sans Light"/>
              </a:rPr>
              <a:t>Property Changes</a:t>
            </a:r>
          </a:p>
          <a:p>
            <a:r>
              <a:rPr lang="en-US" dirty="0">
                <a:cs typeface="Open Sans Light"/>
              </a:rPr>
              <a:t>Transitions</a:t>
            </a:r>
          </a:p>
          <a:p>
            <a:r>
              <a:rPr lang="en-US" dirty="0">
                <a:cs typeface="Open Sans Light"/>
              </a:rPr>
              <a:t>Animated Transitions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F20EAE9-9184-E740-8F66-17754CF3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453231692"/>
      </p:ext>
    </p:extLst>
  </p:cSld>
  <p:clrMapOvr>
    <a:masterClrMapping/>
  </p:clrMapOvr>
  <p:transition spd="med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Animation</a:t>
            </a:r>
          </a:p>
        </p:txBody>
      </p:sp>
      <p:pic>
        <p:nvPicPr>
          <p:cNvPr id="8" name="Picture 7" descr="C:/Work/workspaces/creator_workspace/ImageBounce/ImageBounce.qml - Qt QML View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123" y="1609182"/>
            <a:ext cx="1726991" cy="410394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4855" y="1506717"/>
            <a:ext cx="9477783" cy="4335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id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rect</a:t>
            </a:r>
            <a:r>
              <a:rPr lang="en-US" sz="1500" dirty="0"/>
              <a:t>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120;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300;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Image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id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img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source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"face-smile.png"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</a:t>
            </a:r>
            <a:r>
              <a:rPr lang="en-US" sz="1500" dirty="0" err="1">
                <a:solidFill>
                  <a:srgbClr val="800000"/>
                </a:solidFill>
              </a:rPr>
              <a:t>anchors.horizontalCenter</a:t>
            </a:r>
            <a:r>
              <a:rPr lang="en-US" sz="1500" dirty="0">
                <a:solidFill>
                  <a:srgbClr val="800000"/>
                </a:solidFill>
              </a:rPr>
              <a:t>: </a:t>
            </a:r>
            <a:r>
              <a:rPr lang="en-US" sz="1500" dirty="0" err="1">
                <a:solidFill>
                  <a:srgbClr val="800000"/>
                </a:solidFill>
              </a:rPr>
              <a:t>parent.horizontalCenter</a:t>
            </a:r>
            <a:endParaRPr lang="en-US" sz="1500" dirty="0"/>
          </a:p>
          <a:p>
            <a:r>
              <a:rPr lang="en-US" sz="1500" dirty="0">
                <a:solidFill>
                  <a:srgbClr val="800080"/>
                </a:solidFill>
              </a:rPr>
              <a:t>      </a:t>
            </a:r>
            <a:r>
              <a:rPr lang="en-US" sz="1500" dirty="0" err="1">
                <a:solidFill>
                  <a:srgbClr val="800080"/>
                </a:solidFill>
              </a:rPr>
              <a:t>SequentialAnimation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id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anim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running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true;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loops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Animation.Infinite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  </a:t>
            </a:r>
            <a:r>
              <a:rPr lang="en-US" sz="1500" dirty="0" err="1">
                <a:solidFill>
                  <a:srgbClr val="800080"/>
                </a:solidFill>
              </a:rPr>
              <a:t>NumberAnimation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to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300-img.height;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duration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2000; </a:t>
            </a:r>
            <a:r>
              <a:rPr lang="en-US" sz="1500" dirty="0" err="1">
                <a:solidFill>
                  <a:srgbClr val="800000"/>
                </a:solidFill>
              </a:rPr>
              <a:t>easing.type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Easing.OutBounce</a:t>
            </a:r>
            <a:endParaRPr lang="en-US" sz="1500" dirty="0"/>
          </a:p>
          <a:p>
            <a:r>
              <a:rPr lang="en-US" sz="1500" dirty="0"/>
              <a:t>         }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  </a:t>
            </a:r>
            <a:r>
              <a:rPr lang="en-US" sz="1500" dirty="0" err="1">
                <a:solidFill>
                  <a:srgbClr val="800080"/>
                </a:solidFill>
              </a:rPr>
              <a:t>PauseAnimation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duration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1000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}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  </a:t>
            </a:r>
            <a:r>
              <a:rPr lang="en-US" sz="1500" dirty="0" err="1">
                <a:solidFill>
                  <a:srgbClr val="800080"/>
                </a:solidFill>
              </a:rPr>
              <a:t>NumberAnimation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to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duration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1000; </a:t>
            </a:r>
            <a:r>
              <a:rPr lang="en-US" sz="1500" dirty="0" err="1">
                <a:solidFill>
                  <a:srgbClr val="800000"/>
                </a:solidFill>
              </a:rPr>
              <a:t>easing.type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Easing.OutQuad</a:t>
            </a:r>
            <a:endParaRPr lang="en-US" sz="1500" dirty="0"/>
          </a:p>
          <a:p>
            <a:r>
              <a:rPr lang="en-US" sz="1500" dirty="0"/>
              <a:t>       } </a:t>
            </a:r>
          </a:p>
          <a:p>
            <a:r>
              <a:rPr lang="en-US" sz="1500" dirty="0"/>
              <a:t>     } </a:t>
            </a:r>
          </a:p>
          <a:p>
            <a:r>
              <a:rPr lang="en-US" sz="1500" dirty="0"/>
              <a:t>  }</a:t>
            </a:r>
          </a:p>
          <a:p>
            <a:r>
              <a:rPr lang="en-US" sz="1500" dirty="0"/>
              <a:t>}</a:t>
            </a:r>
            <a:endParaRPr lang="fi-FI" sz="15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animations/imageBounce</a:t>
            </a:r>
            <a:endParaRPr lang="en-US" sz="1400" dirty="0">
              <a:cs typeface="Open Sans Light"/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5632EFF-91BB-7844-9C6C-96BF6CF0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39795723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1B8B52-C3F8-C64E-A360-7CA4149318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QML Essentials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FCFD9B4-A333-524B-A082-8F9E70192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23C3A-1D99-E845-AC29-BB37CF521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2EA07-D696-4241-8FB1-C98AFBF100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25731"/>
      </p:ext>
    </p:extLst>
  </p:cSld>
  <p:clrMapOvr>
    <a:masterClrMapping/>
  </p:clrMapOvr>
  <p:transition spd="med"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 types share a lot of common characteristics </a:t>
            </a:r>
          </a:p>
          <a:p>
            <a:pPr lvl="1"/>
            <a:r>
              <a:rPr lang="en-US" dirty="0"/>
              <a:t>Via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Animation</a:t>
            </a:r>
            <a:r>
              <a:rPr lang="en-US" dirty="0"/>
              <a:t> base type</a:t>
            </a:r>
          </a:p>
          <a:p>
            <a:pPr lvl="1"/>
            <a:r>
              <a:rPr lang="en-US" dirty="0"/>
              <a:t>Type’s name pretty much tells you what it is used for</a:t>
            </a:r>
          </a:p>
          <a:p>
            <a:pPr lvl="1"/>
            <a:r>
              <a:rPr lang="en-US" dirty="0"/>
              <a:t>Especially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PropertyAnimation</a:t>
            </a:r>
            <a:r>
              <a:rPr lang="en-US" dirty="0"/>
              <a:t> is a very multi-purpose type</a:t>
            </a:r>
          </a:p>
          <a:p>
            <a:pPr lvl="2"/>
            <a:r>
              <a:rPr lang="en-US" dirty="0"/>
              <a:t>Can be used to animate various property types</a:t>
            </a:r>
          </a:p>
          <a:p>
            <a:pPr lvl="1"/>
            <a:r>
              <a:rPr lang="en-US" dirty="0"/>
              <a:t>For convenience, there exist several </a:t>
            </a:r>
            <a:r>
              <a:rPr lang="en-US" dirty="0">
                <a:latin typeface="Courier New"/>
                <a:cs typeface="Courier New"/>
              </a:rPr>
              <a:t>Item</a:t>
            </a:r>
            <a:r>
              <a:rPr lang="en-US" dirty="0"/>
              <a:t>-based animations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AnimatedImage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>
                <a:latin typeface="Courier New"/>
                <a:cs typeface="Courier New"/>
              </a:rPr>
              <a:t>AnimatedSprite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types</a:t>
            </a:r>
          </a:p>
        </p:txBody>
      </p:sp>
      <p:sp>
        <p:nvSpPr>
          <p:cNvPr id="2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397564" y="3789040"/>
            <a:ext cx="2341762" cy="40083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97563" y="4768157"/>
            <a:ext cx="2341762" cy="40083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PropertyAnimation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98366" y="4768157"/>
            <a:ext cx="2341762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SequentialAnimation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59463" y="4768157"/>
            <a:ext cx="2341762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ParallelAnimation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60276" y="5872484"/>
            <a:ext cx="2056207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NumberAnimation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08581" y="5860007"/>
            <a:ext cx="1895816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ColorAnimation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95573" y="5860007"/>
            <a:ext cx="2195696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>
                <a:solidFill>
                  <a:sysClr val="windowText" lastClr="000000"/>
                </a:solidFill>
                <a:latin typeface="Calibri"/>
              </a:rPr>
              <a:t>Vector3D</a:t>
            </a: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cxnSp>
        <p:nvCxnSpPr>
          <p:cNvPr id="31" name="Elbow Connector 30"/>
          <p:cNvCxnSpPr>
            <a:stCxn id="26" idx="0"/>
            <a:endCxn id="24" idx="2"/>
          </p:cNvCxnSpPr>
          <p:nvPr/>
        </p:nvCxnSpPr>
        <p:spPr>
          <a:xfrm rot="5400000" flipH="1" flipV="1">
            <a:off x="4779706" y="2979417"/>
            <a:ext cx="578285" cy="2999199"/>
          </a:xfrm>
          <a:prstGeom prst="bentConnector3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" name="Elbow Connector 31"/>
          <p:cNvCxnSpPr>
            <a:stCxn id="27" idx="0"/>
            <a:endCxn id="24" idx="2"/>
          </p:cNvCxnSpPr>
          <p:nvPr/>
        </p:nvCxnSpPr>
        <p:spPr>
          <a:xfrm rot="16200000" flipV="1">
            <a:off x="7760254" y="2998066"/>
            <a:ext cx="578285" cy="296189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" name="Elbow Connector 32"/>
          <p:cNvCxnSpPr>
            <a:stCxn id="25" idx="0"/>
            <a:endCxn id="24" idx="2"/>
          </p:cNvCxnSpPr>
          <p:nvPr/>
        </p:nvCxnSpPr>
        <p:spPr>
          <a:xfrm rot="5400000" flipH="1" flipV="1">
            <a:off x="6279304" y="4479017"/>
            <a:ext cx="578285" cy="1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" name="Elbow Connector 33"/>
          <p:cNvCxnSpPr>
            <a:stCxn id="30" idx="0"/>
            <a:endCxn id="25" idx="2"/>
          </p:cNvCxnSpPr>
          <p:nvPr/>
        </p:nvCxnSpPr>
        <p:spPr>
          <a:xfrm rot="16200000" flipV="1">
            <a:off x="7885424" y="3852011"/>
            <a:ext cx="691018" cy="3324977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" name="Elbow Connector 34"/>
          <p:cNvCxnSpPr>
            <a:stCxn id="29" idx="0"/>
            <a:endCxn id="25" idx="2"/>
          </p:cNvCxnSpPr>
          <p:nvPr/>
        </p:nvCxnSpPr>
        <p:spPr>
          <a:xfrm rot="5400000" flipH="1" flipV="1">
            <a:off x="4516958" y="3808522"/>
            <a:ext cx="691018" cy="3411955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Elbow Connector 35"/>
          <p:cNvCxnSpPr>
            <a:stCxn id="28" idx="0"/>
            <a:endCxn id="25" idx="2"/>
          </p:cNvCxnSpPr>
          <p:nvPr/>
        </p:nvCxnSpPr>
        <p:spPr>
          <a:xfrm rot="5400000" flipH="1" flipV="1">
            <a:off x="5576666" y="4880705"/>
            <a:ext cx="703495" cy="1280066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7" name="Rectangle 36"/>
          <p:cNvSpPr/>
          <p:nvPr/>
        </p:nvSpPr>
        <p:spPr>
          <a:xfrm>
            <a:off x="6419952" y="5877272"/>
            <a:ext cx="2195672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RotationAnimation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cxnSp>
        <p:nvCxnSpPr>
          <p:cNvPr id="38" name="Elbow Connector 37"/>
          <p:cNvCxnSpPr>
            <a:stCxn id="37" idx="0"/>
            <a:endCxn id="25" idx="2"/>
          </p:cNvCxnSpPr>
          <p:nvPr/>
        </p:nvCxnSpPr>
        <p:spPr>
          <a:xfrm rot="16200000" flipV="1">
            <a:off x="6688977" y="5048459"/>
            <a:ext cx="708283" cy="949344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C5C43296-BFEC-C847-A40F-426BA12D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422717278"/>
      </p:ext>
    </p:extLst>
  </p:cSld>
  <p:clrMapOvr>
    <a:masterClrMapping/>
  </p:clrMapOvr>
  <p:transition spd="med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also a few very handy types for specific purposes when running animations</a:t>
            </a:r>
          </a:p>
          <a:p>
            <a:pPr lvl="1"/>
            <a:r>
              <a:rPr lang="en-US" dirty="0"/>
              <a:t>Executing scripts</a:t>
            </a:r>
          </a:p>
          <a:p>
            <a:pPr lvl="1"/>
            <a:r>
              <a:rPr lang="en-US" dirty="0"/>
              <a:t>Pausing animations</a:t>
            </a:r>
          </a:p>
          <a:p>
            <a:pPr lvl="1"/>
            <a:r>
              <a:rPr lang="en-US" dirty="0"/>
              <a:t>Changing anchors, parents</a:t>
            </a:r>
          </a:p>
          <a:p>
            <a:pPr lvl="1"/>
            <a:r>
              <a:rPr lang="fi-FI" dirty="0"/>
              <a:t>…</a:t>
            </a:r>
          </a:p>
          <a:p>
            <a:endParaRPr lang="en-US" dirty="0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Types</a:t>
            </a:r>
          </a:p>
        </p:txBody>
      </p:sp>
      <p:sp>
        <p:nvSpPr>
          <p:cNvPr id="2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26" name="Footer Placeholder 3"/>
          <p:cNvSpPr txBox="1">
            <a:spLocks/>
          </p:cNvSpPr>
          <p:nvPr/>
        </p:nvSpPr>
        <p:spPr>
          <a:xfrm>
            <a:off x="8768658" y="5717208"/>
            <a:ext cx="1447423" cy="15081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FFFFFF"/>
                </a:solidFill>
                <a:latin typeface="Arial" charset="0"/>
                <a:ea typeface="MS PGothic" charset="0"/>
                <a:cs typeface="Arial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/>
              <a:t>© 2011 Digia Plc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60141" y="4077072"/>
            <a:ext cx="1646744" cy="40083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51727" y="5411355"/>
            <a:ext cx="1964579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PauseAnimation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61020" y="5411355"/>
            <a:ext cx="1964579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SpringAnimation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07760" y="5411355"/>
            <a:ext cx="1964579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AnchorAnimation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05275" y="3706476"/>
            <a:ext cx="2022171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PropertyAction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62868" y="5411355"/>
            <a:ext cx="1964579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ParentAnimation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305275" y="4307375"/>
            <a:ext cx="2022171" cy="400832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i-FI" kern="0" dirty="0" err="1">
                <a:solidFill>
                  <a:sysClr val="windowText" lastClr="000000"/>
                </a:solidFill>
                <a:latin typeface="Calibri"/>
              </a:rPr>
              <a:t>ScriptAction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  <p:cxnSp>
        <p:nvCxnSpPr>
          <p:cNvPr id="34" name="Elbow Connector 33"/>
          <p:cNvCxnSpPr>
            <a:stCxn id="29" idx="0"/>
            <a:endCxn id="27" idx="2"/>
          </p:cNvCxnSpPr>
          <p:nvPr/>
        </p:nvCxnSpPr>
        <p:spPr>
          <a:xfrm rot="5400000" flipH="1" flipV="1">
            <a:off x="3796687" y="3224528"/>
            <a:ext cx="933451" cy="3440204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" name="Elbow Connector 34"/>
          <p:cNvCxnSpPr>
            <a:stCxn id="30" idx="0"/>
            <a:endCxn id="27" idx="2"/>
          </p:cNvCxnSpPr>
          <p:nvPr/>
        </p:nvCxnSpPr>
        <p:spPr>
          <a:xfrm rot="16200000" flipV="1">
            <a:off x="6070057" y="4391362"/>
            <a:ext cx="933451" cy="1106536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Elbow Connector 35"/>
          <p:cNvCxnSpPr>
            <a:stCxn id="28" idx="0"/>
            <a:endCxn id="27" idx="2"/>
          </p:cNvCxnSpPr>
          <p:nvPr/>
        </p:nvCxnSpPr>
        <p:spPr>
          <a:xfrm rot="5400000" flipH="1" flipV="1">
            <a:off x="4942040" y="4369882"/>
            <a:ext cx="933451" cy="114949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7" name="Elbow Connector 36"/>
          <p:cNvCxnSpPr>
            <a:stCxn id="32" idx="0"/>
            <a:endCxn id="27" idx="2"/>
          </p:cNvCxnSpPr>
          <p:nvPr/>
        </p:nvCxnSpPr>
        <p:spPr>
          <a:xfrm rot="16200000" flipV="1">
            <a:off x="7197611" y="3263810"/>
            <a:ext cx="933451" cy="3361643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" name="Elbow Connector 37"/>
          <p:cNvCxnSpPr>
            <a:stCxn id="31" idx="1"/>
            <a:endCxn id="27" idx="3"/>
          </p:cNvCxnSpPr>
          <p:nvPr/>
        </p:nvCxnSpPr>
        <p:spPr>
          <a:xfrm rot="10800000" flipV="1">
            <a:off x="6806884" y="3906892"/>
            <a:ext cx="1498390" cy="370596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" name="Elbow Connector 38"/>
          <p:cNvCxnSpPr>
            <a:stCxn id="33" idx="1"/>
            <a:endCxn id="27" idx="3"/>
          </p:cNvCxnSpPr>
          <p:nvPr/>
        </p:nvCxnSpPr>
        <p:spPr>
          <a:xfrm rot="10800000">
            <a:off x="6806884" y="4277491"/>
            <a:ext cx="1498390" cy="230303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" name="Straight Connector 39"/>
          <p:cNvCxnSpPr/>
          <p:nvPr/>
        </p:nvCxnSpPr>
        <p:spPr>
          <a:xfrm>
            <a:off x="1861309" y="4708209"/>
            <a:ext cx="0" cy="703149"/>
          </a:xfrm>
          <a:prstGeom prst="line">
            <a:avLst/>
          </a:prstGeom>
          <a:noFill/>
          <a:ln w="25400" cap="flat" cmpd="sng" algn="ctr">
            <a:solidFill>
              <a:schemeClr val="accent6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1" name="Picture 40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62" y="3627133"/>
            <a:ext cx="1221446" cy="1233474"/>
          </a:xfrm>
          <a:prstGeom prst="rect">
            <a:avLst/>
          </a:prstGeom>
        </p:spPr>
      </p:pic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B4C933EE-4765-D048-BF1D-7026B2CD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031451672"/>
      </p:ext>
    </p:extLst>
  </p:cSld>
  <p:clrMapOvr>
    <a:masterClrMapping/>
  </p:clrMapOvr>
  <p:transition spd="med"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</a:t>
            </a:r>
            <a:r>
              <a:rPr lang="en-US" dirty="0"/>
              <a:t> animates an item along a path</a:t>
            </a:r>
          </a:p>
          <a:p>
            <a:r>
              <a:rPr lang="en-US" dirty="0"/>
              <a:t>Manipulates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rotation</a:t>
            </a:r>
            <a:r>
              <a:rPr lang="en-US" dirty="0"/>
              <a:t> properties of the animation object</a:t>
            </a:r>
          </a:p>
          <a:p>
            <a:r>
              <a:rPr lang="en-US" dirty="0"/>
              <a:t>The target type will be animated along the path</a:t>
            </a:r>
          </a:p>
          <a:p>
            <a:r>
              <a:rPr lang="en-US" dirty="0"/>
              <a:t>Value of orientation property controls the target rotation: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PathAnimation.Fixed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PathAnimation.RightFirst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PathAnimation.LeftFirst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PathAnimation.TopFirst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PathAnimation.BottomFirst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Value of path is specified using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type and its helpers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PathLine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PathQuad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PathCubic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PathCurve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PathArc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PathSvg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Animation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563BDE0-0CE8-914C-813F-6A9F0EA9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031868006"/>
      </p:ext>
    </p:extLst>
  </p:cSld>
  <p:clrMapOvr>
    <a:masterClrMapping/>
  </p:clrMapOvr>
  <p:transition spd="med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194" y="1326604"/>
            <a:ext cx="2784489" cy="380096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78174" y="1423653"/>
            <a:ext cx="8164863" cy="4292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PathAnimation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duration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2000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easing.type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Easing</a:t>
            </a:r>
            <a:r>
              <a:rPr lang="en-US" dirty="0" err="1"/>
              <a:t>.InOutQuad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target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rocket </a:t>
            </a:r>
          </a:p>
          <a:p>
            <a:r>
              <a:rPr lang="en-US" dirty="0">
                <a:solidFill>
                  <a:srgbClr val="800000"/>
                </a:solidFill>
              </a:rPr>
              <a:t>    orientation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PathAnimation.RightFirst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anchorPoint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.point</a:t>
            </a:r>
            <a:r>
              <a:rPr lang="en-US" dirty="0"/>
              <a:t>(</a:t>
            </a:r>
            <a:r>
              <a:rPr lang="en-US" dirty="0" err="1"/>
              <a:t>rocket.width</a:t>
            </a:r>
            <a:r>
              <a:rPr lang="en-US" dirty="0"/>
              <a:t>/2, </a:t>
            </a:r>
            <a:r>
              <a:rPr lang="en-US" dirty="0" err="1"/>
              <a:t>rocket.height</a:t>
            </a:r>
            <a:r>
              <a:rPr lang="en-US" dirty="0"/>
              <a:t>/2) </a:t>
            </a:r>
          </a:p>
          <a:p>
            <a:r>
              <a:rPr lang="en-US" dirty="0">
                <a:solidFill>
                  <a:srgbClr val="800000"/>
                </a:solidFill>
              </a:rPr>
              <a:t>    path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Path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startX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rocket.width</a:t>
            </a:r>
            <a:r>
              <a:rPr lang="en-US" dirty="0"/>
              <a:t>/2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startY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rocket.height</a:t>
            </a:r>
            <a:r>
              <a:rPr lang="en-US" dirty="0"/>
              <a:t>/2 </a:t>
            </a:r>
          </a:p>
          <a:p>
            <a:r>
              <a:rPr lang="en-US" dirty="0">
                <a:solidFill>
                  <a:srgbClr val="80008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PathCubic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window.width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rocket.width</a:t>
            </a:r>
            <a:r>
              <a:rPr lang="en-US" dirty="0"/>
              <a:t>/2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window.height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rocket.height</a:t>
            </a:r>
            <a:r>
              <a:rPr lang="en-US" dirty="0"/>
              <a:t>/2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control1X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>
                <a:solidFill>
                  <a:srgbClr val="800000"/>
                </a:solidFill>
              </a:rPr>
              <a:t>control1Y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rocket.height</a:t>
            </a:r>
            <a:r>
              <a:rPr lang="en-US" dirty="0"/>
              <a:t>/2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control2X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rocket.width</a:t>
            </a:r>
            <a:r>
              <a:rPr lang="en-US" dirty="0"/>
              <a:t>/2;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>
                <a:solidFill>
                  <a:srgbClr val="800000"/>
                </a:solidFill>
              </a:rPr>
              <a:t>control2Y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y</a:t>
            </a:r>
            <a:r>
              <a:rPr lang="en-US" dirty="0"/>
              <a:t> </a:t>
            </a:r>
          </a:p>
          <a:p>
            <a:r>
              <a:rPr lang="en-US" dirty="0"/>
              <a:t>        }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animations/pathAnimation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3648FB7-37D4-4C48-8F12-AA85BBF3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452299743"/>
      </p:ext>
    </p:extLst>
  </p:cSld>
  <p:clrMapOvr>
    <a:masterClrMapping/>
  </p:clrMapOvr>
  <p:transition spd="med"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 Animation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396" y="4524993"/>
            <a:ext cx="1736629" cy="1268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48" y="4564691"/>
            <a:ext cx="1267176" cy="12289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74" y="4532498"/>
            <a:ext cx="1355277" cy="1270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069" y="4634233"/>
            <a:ext cx="850108" cy="106227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006879" y="1956319"/>
            <a:ext cx="10269321" cy="22013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AnimatedSprite</a:t>
            </a:r>
            <a:r>
              <a:rPr lang="en-US" dirty="0">
                <a:solidFill>
                  <a:srgbClr val="C0C0C0"/>
                </a:solidFill>
              </a:rPr>
              <a:t> {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animSprite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>
                <a:solidFill>
                  <a:srgbClr val="C0C0C0"/>
                </a:solidFill>
              </a:rPr>
              <a:t>.width</a:t>
            </a:r>
            <a:r>
              <a:rPr lang="en-US" dirty="0">
                <a:solidFill>
                  <a:srgbClr val="C0C0C0"/>
                </a:solidFill>
              </a:rPr>
              <a:t> * 0.25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>
                <a:solidFill>
                  <a:srgbClr val="C0C0C0"/>
                </a:solidFill>
              </a:rPr>
              <a:t>.height</a:t>
            </a:r>
            <a:r>
              <a:rPr lang="en-US" dirty="0">
                <a:solidFill>
                  <a:srgbClr val="C0C0C0"/>
                </a:solidFill>
              </a:rPr>
              <a:t> * 0.25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running</a:t>
            </a:r>
            <a:r>
              <a:rPr lang="en-US" dirty="0">
                <a:solidFill>
                  <a:srgbClr val="C0C0C0"/>
                </a:solidFill>
              </a:rPr>
              <a:t>: true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qrc</a:t>
            </a:r>
            <a:r>
              <a:rPr lang="en-US" dirty="0">
                <a:solidFill>
                  <a:srgbClr val="008000"/>
                </a:solidFill>
              </a:rPr>
              <a:t>:/images/</a:t>
            </a:r>
            <a:r>
              <a:rPr lang="en-US" dirty="0" err="1">
                <a:solidFill>
                  <a:srgbClr val="008000"/>
                </a:solidFill>
              </a:rPr>
              <a:t>snowflake.png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frameCount</a:t>
            </a:r>
            <a:r>
              <a:rPr lang="en-US" dirty="0">
                <a:solidFill>
                  <a:srgbClr val="C0C0C0"/>
                </a:solidFill>
              </a:rPr>
              <a:t>: 51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Frame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automatically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calculated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frameDuration</a:t>
            </a:r>
            <a:r>
              <a:rPr lang="en-US" dirty="0">
                <a:solidFill>
                  <a:srgbClr val="C0C0C0"/>
                </a:solidFill>
              </a:rPr>
              <a:t>: 10 </a:t>
            </a:r>
          </a:p>
          <a:p>
            <a:r>
              <a:rPr lang="en-US" dirty="0">
                <a:solidFill>
                  <a:srgbClr val="C0C0C0"/>
                </a:solidFill>
              </a:rPr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animations/spriteAnimation</a:t>
            </a:r>
            <a:endParaRPr lang="en-US" sz="1400" dirty="0">
              <a:cs typeface="Open Sans Ligh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2ED215E-DE62-D244-A9C3-B85E82CB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595309868"/>
      </p:ext>
    </p:extLst>
  </p:cSld>
  <p:clrMapOvr>
    <a:masterClrMapping/>
  </p:clrMapOvr>
  <p:transition spd="med"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thread</a:t>
            </a:r>
          </a:p>
          <a:p>
            <a:pPr lvl="1"/>
            <a:r>
              <a:rPr lang="en-US" dirty="0"/>
              <a:t>Animation may be frozen for a while when the UI is frozen</a:t>
            </a:r>
          </a:p>
          <a:p>
            <a:pPr lvl="1"/>
            <a:r>
              <a:rPr lang="en-US" dirty="0"/>
              <a:t>Animated property evaluated in each animation loop</a:t>
            </a:r>
          </a:p>
          <a:p>
            <a:pPr lvl="1"/>
            <a:r>
              <a:rPr lang="en-US" dirty="0"/>
              <a:t>Base QML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Animation</a:t>
            </a:r>
          </a:p>
          <a:p>
            <a:endParaRPr lang="en-US" dirty="0"/>
          </a:p>
          <a:p>
            <a:r>
              <a:rPr lang="en-US" dirty="0" err="1"/>
              <a:t>SceneGraph</a:t>
            </a:r>
            <a:r>
              <a:rPr lang="en-US" dirty="0"/>
              <a:t> thread</a:t>
            </a:r>
          </a:p>
          <a:p>
            <a:pPr lvl="1"/>
            <a:r>
              <a:rPr lang="en-US" dirty="0"/>
              <a:t>Animation won’t be blocked even the UI thread is blocked</a:t>
            </a:r>
          </a:p>
          <a:p>
            <a:pPr lvl="1"/>
            <a:r>
              <a:rPr lang="en-US" dirty="0"/>
              <a:t>Animated property evaluated after the animation</a:t>
            </a:r>
          </a:p>
          <a:p>
            <a:pPr lvl="1"/>
            <a:r>
              <a:rPr lang="en-US" dirty="0"/>
              <a:t>Still painted in the UI thread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Animator</a:t>
            </a:r>
            <a:r>
              <a:rPr lang="en-US" dirty="0"/>
              <a:t> sub-types just like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Animation</a:t>
            </a:r>
            <a:r>
              <a:rPr lang="en-US" dirty="0"/>
              <a:t> sub-types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ScaleAnimator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OpacityAnimator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RotationAnimator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UniformAnimator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Thread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07776" y="1844824"/>
            <a:ext cx="4141287" cy="1154684"/>
            <a:chOff x="5560868" y="1223344"/>
            <a:chExt cx="2431226" cy="1020817"/>
          </a:xfrm>
          <a:solidFill>
            <a:schemeClr val="accent6"/>
          </a:solidFill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5560868" y="1223344"/>
              <a:ext cx="2431226" cy="1020817"/>
            </a:xfrm>
            <a:prstGeom prst="roundRect">
              <a:avLst>
                <a:gd name="adj" fmla="val 2792"/>
              </a:avLst>
            </a:prstGeom>
            <a:grpFill/>
            <a:ln w="19050" cap="rnd">
              <a:noFill/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976884">
                <a:spcBef>
                  <a:spcPct val="50000"/>
                </a:spcBef>
                <a:defRPr/>
              </a:pPr>
              <a:endParaRPr lang="en-US" sz="17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60868" y="1318253"/>
              <a:ext cx="2431226" cy="8434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i="1" dirty="0">
                  <a:latin typeface="Open Sans Light"/>
                  <a:cs typeface="Open Sans Light"/>
                </a:rPr>
                <a:t>Hint! Create a custom quick item deriving </a:t>
              </a:r>
              <a:r>
                <a:rPr lang="en-US" sz="1400" i="1" dirty="0" err="1">
                  <a:latin typeface="Courier New"/>
                  <a:cs typeface="Courier New"/>
                </a:rPr>
                <a:t>QQuickItem</a:t>
              </a:r>
              <a:r>
                <a:rPr lang="en-US" sz="1400" i="1" dirty="0">
                  <a:latin typeface="Open Sans Light"/>
                  <a:cs typeface="Open Sans Light"/>
                </a:rPr>
                <a:t> to run transformations in the SG rendering thread. In this case, the GUI thread is not involved in painting at all.</a:t>
              </a:r>
              <a:endParaRPr lang="en-US" sz="1400" dirty="0">
                <a:latin typeface="Open Sans Light"/>
                <a:cs typeface="Open Sans Light"/>
              </a:endParaRPr>
            </a:p>
          </p:txBody>
        </p:sp>
      </p:grp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35AC032-8651-0845-8FD3-8015A39C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453437526"/>
      </p:ext>
    </p:extLst>
  </p:cSld>
  <p:clrMapOvr>
    <a:masterClrMapping/>
  </p:clrMapOvr>
  <p:transition spd="med"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9397" indent="-586130">
              <a:buFont typeface="+mj-lt"/>
              <a:buAutoNum type="arabicPeriod"/>
            </a:pPr>
            <a:r>
              <a:rPr lang="en-US" b="1" dirty="0"/>
              <a:t>Animations as property value sources</a:t>
            </a:r>
          </a:p>
          <a:p>
            <a:pPr lvl="1"/>
            <a:r>
              <a:rPr lang="en-US" sz="1800" dirty="0"/>
              <a:t>Triggered as soon as the target type is loaded</a:t>
            </a:r>
          </a:p>
          <a:p>
            <a:pPr marL="659397" indent="-586130">
              <a:buFont typeface="+mj-lt"/>
              <a:buAutoNum type="arabicPeriod"/>
            </a:pPr>
            <a:r>
              <a:rPr lang="en-US" b="1" dirty="0"/>
              <a:t>Behavioral animations</a:t>
            </a:r>
          </a:p>
          <a:p>
            <a:pPr lvl="1"/>
            <a:r>
              <a:rPr lang="en-US" sz="1800" dirty="0"/>
              <a:t>Triggered when a property’s value changes, no matter why it changed</a:t>
            </a:r>
          </a:p>
          <a:p>
            <a:pPr marL="659397" indent="-586130">
              <a:buFont typeface="+mj-lt"/>
              <a:buAutoNum type="arabicPeriod"/>
            </a:pPr>
            <a:r>
              <a:rPr lang="en-US" b="1" dirty="0"/>
              <a:t>Animations within signal handlers</a:t>
            </a:r>
          </a:p>
          <a:p>
            <a:pPr lvl="1"/>
            <a:r>
              <a:rPr lang="en-US" sz="1800" dirty="0"/>
              <a:t>Triggered when a signal is received</a:t>
            </a:r>
          </a:p>
          <a:p>
            <a:pPr marL="659397" indent="-586130">
              <a:buFont typeface="+mj-lt"/>
              <a:buAutoNum type="arabicPeriod"/>
            </a:pPr>
            <a:r>
              <a:rPr lang="en-US" b="1" dirty="0"/>
              <a:t>Standalone animations</a:t>
            </a:r>
          </a:p>
          <a:p>
            <a:pPr lvl="1"/>
            <a:r>
              <a:rPr lang="en-US" sz="1800" dirty="0"/>
              <a:t>Can be started/stopped from a script</a:t>
            </a:r>
          </a:p>
          <a:p>
            <a:pPr lvl="1"/>
            <a:r>
              <a:rPr lang="en-US" sz="1800" dirty="0"/>
              <a:t>Target type can be changed between animations</a:t>
            </a:r>
          </a:p>
          <a:p>
            <a:pPr marL="659397" indent="-586130">
              <a:buFont typeface="+mj-lt"/>
              <a:buAutoNum type="arabicPeriod"/>
            </a:pPr>
            <a:r>
              <a:rPr lang="en-US" b="1" dirty="0"/>
              <a:t>Transition animations</a:t>
            </a:r>
          </a:p>
          <a:p>
            <a:pPr lvl="1"/>
            <a:r>
              <a:rPr lang="en-US" sz="1800" dirty="0"/>
              <a:t>Used with the State Machine framework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Types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4876D1D-D769-354A-949B-BF349196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578236048"/>
      </p:ext>
    </p:extLst>
  </p:cSld>
  <p:clrMapOvr>
    <a:masterClrMapping/>
  </p:clrMapOvr>
  <p:transition spd="med"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9397" indent="-586130">
              <a:buFont typeface="+mj-lt"/>
              <a:buAutoNum type="arabicPeriod"/>
            </a:pPr>
            <a:r>
              <a:rPr lang="en-US" b="1" dirty="0"/>
              <a:t>Animations as property value sources</a:t>
            </a:r>
          </a:p>
          <a:p>
            <a:pPr lvl="1"/>
            <a:r>
              <a:rPr lang="en-US" dirty="0"/>
              <a:t>Triggered as soon as the target type is loaded</a:t>
            </a:r>
          </a:p>
          <a:p>
            <a:pPr lvl="1"/>
            <a:r>
              <a:rPr lang="en-US" dirty="0"/>
              <a:t>Animation runs from property’s current value to specified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You can also explicitly specify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dirty="0"/>
              <a:t> value if needed</a:t>
            </a:r>
          </a:p>
          <a:p>
            <a:pPr lvl="1"/>
            <a:r>
              <a:rPr lang="en-US" dirty="0"/>
              <a:t>Run once or loop the desired number of times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Types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20418" y="3501010"/>
            <a:ext cx="8168270" cy="2658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"red“</a:t>
            </a:r>
          </a:p>
          <a:p>
            <a:r>
              <a:rPr lang="en-US" dirty="0"/>
              <a:t>     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x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  </a:t>
            </a:r>
            <a:r>
              <a:rPr lang="en-US" b="1" dirty="0">
                <a:solidFill>
                  <a:srgbClr val="008000"/>
                </a:solidFill>
                <a:latin typeface="Courier New"/>
                <a:ea typeface="MS PGothic"/>
              </a:rPr>
              <a:t>//</a:t>
            </a:r>
            <a:r>
              <a:rPr lang="en-US" b="1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/>
                <a:ea typeface="MS PGothic"/>
              </a:rPr>
              <a:t>x = 0 by default</a:t>
            </a:r>
            <a:endParaRPr lang="en-US" b="1" dirty="0">
              <a:solidFill>
                <a:srgbClr val="C0C0C0"/>
              </a:solidFill>
            </a:endParaRP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>
                <a:solidFill>
                  <a:srgbClr val="800000"/>
                </a:solidFill>
              </a:rPr>
              <a:t>to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1000;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loops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Animation.Infinite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</a:t>
            </a:r>
            <a:r>
              <a:rPr lang="en-US" b="1" dirty="0"/>
              <a:t>} </a:t>
            </a:r>
          </a:p>
          <a:p>
            <a:r>
              <a:rPr lang="en-US" b="1" dirty="0">
                <a:solidFill>
                  <a:srgbClr val="800080"/>
                </a:solidFill>
              </a:rPr>
              <a:t>     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  </a:t>
            </a:r>
            <a:r>
              <a:rPr lang="en-US" b="1" dirty="0">
                <a:solidFill>
                  <a:srgbClr val="008000"/>
                </a:solidFill>
                <a:latin typeface="Courier New"/>
                <a:ea typeface="MS PGothic"/>
              </a:rPr>
              <a:t>//</a:t>
            </a:r>
            <a:r>
              <a:rPr lang="en-US" b="1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/>
                <a:ea typeface="MS PGothic"/>
              </a:rPr>
              <a:t>y = 0 by default</a:t>
            </a:r>
            <a:endParaRPr lang="en-US" b="1" dirty="0">
              <a:solidFill>
                <a:srgbClr val="C0C0C0"/>
              </a:solidFill>
            </a:endParaRP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>
                <a:solidFill>
                  <a:srgbClr val="800000"/>
                </a:solidFill>
              </a:rPr>
              <a:t>to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1000;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loops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Animation.Infinite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</a:t>
            </a:r>
            <a:r>
              <a:rPr lang="en-US" b="1" dirty="0"/>
              <a:t>} </a:t>
            </a:r>
          </a:p>
          <a:p>
            <a:r>
              <a:rPr lang="en-US" b="1" dirty="0"/>
              <a:t>   }</a:t>
            </a:r>
          </a:p>
          <a:p>
            <a:r>
              <a:rPr lang="fi-FI" dirty="0">
                <a:solidFill>
                  <a:srgbClr val="800000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animations/propertyValueSource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F732F2F-10AC-0B4D-BF6F-3ADE09F1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580390843"/>
      </p:ext>
    </p:extLst>
  </p:cSld>
  <p:clrMapOvr>
    <a:masterClrMapping/>
  </p:clrMapOvr>
  <p:transition spd="med"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8" y="1052737"/>
            <a:ext cx="11087386" cy="5113115"/>
          </a:xfrm>
        </p:spPr>
        <p:txBody>
          <a:bodyPr/>
          <a:lstStyle/>
          <a:p>
            <a:pPr marL="659397" indent="-586130">
              <a:buFont typeface="+mj-lt"/>
              <a:buAutoNum type="arabicPeriod" startAt="2"/>
            </a:pPr>
            <a:r>
              <a:rPr lang="en-US" b="1" dirty="0"/>
              <a:t>Behavioral animations</a:t>
            </a:r>
          </a:p>
          <a:p>
            <a:pPr lvl="1"/>
            <a:r>
              <a:rPr lang="en-US" dirty="0"/>
              <a:t>Triggered when a property’s value changes, </a:t>
            </a:r>
            <a:r>
              <a:rPr lang="en-US" b="1" i="1" dirty="0"/>
              <a:t>no matter why it changed</a:t>
            </a:r>
          </a:p>
          <a:p>
            <a:pPr lvl="1"/>
            <a:r>
              <a:rPr lang="en-US" dirty="0"/>
              <a:t>No need to specify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values, this happens elsewhere</a:t>
            </a:r>
          </a:p>
          <a:p>
            <a:pPr lvl="1"/>
            <a:r>
              <a:rPr lang="en-US" dirty="0"/>
              <a:t>Use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enabled</a:t>
            </a:r>
            <a:r>
              <a:rPr lang="en-US" dirty="0"/>
              <a:t> property to enable/disable the animation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4819" y="2636914"/>
            <a:ext cx="8589763" cy="3599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rect</a:t>
            </a:r>
            <a:r>
              <a:rPr lang="en-US" dirty="0"/>
              <a:t>;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</a:t>
            </a:r>
            <a:r>
              <a:rPr lang="en-US" b="1" dirty="0">
                <a:solidFill>
                  <a:srgbClr val="800080"/>
                </a:solidFill>
              </a:rPr>
              <a:t>Behavior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x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500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}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</a:t>
            </a:r>
            <a:r>
              <a:rPr lang="en-US" b="1" dirty="0"/>
              <a:t>} </a:t>
            </a:r>
          </a:p>
          <a:p>
            <a:r>
              <a:rPr lang="en-US" b="1" dirty="0">
                <a:solidFill>
                  <a:srgbClr val="800080"/>
                </a:solidFill>
              </a:rPr>
              <a:t>      Behavior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500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}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</a:t>
            </a:r>
            <a:r>
              <a:rPr lang="en-US" b="1" dirty="0"/>
              <a:t>} </a:t>
            </a:r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rect.x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mouse.x</a:t>
            </a:r>
            <a:r>
              <a:rPr lang="en-US" b="1" dirty="0"/>
              <a:t>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rect.y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mouse.y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} </a:t>
            </a:r>
          </a:p>
          <a:p>
            <a:r>
              <a:rPr lang="en-US" dirty="0"/>
              <a:t>   } 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animations/behavior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1027E8E-6C12-9845-9E9C-C07B16EB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751134262"/>
      </p:ext>
    </p:extLst>
  </p:cSld>
  <p:clrMapOvr>
    <a:masterClrMapping/>
  </p:clrMapOvr>
  <p:transition spd="med"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8" y="1052738"/>
            <a:ext cx="11087386" cy="5113115"/>
          </a:xfrm>
        </p:spPr>
        <p:txBody>
          <a:bodyPr>
            <a:normAutofit/>
          </a:bodyPr>
          <a:lstStyle/>
          <a:p>
            <a:pPr marL="659397" indent="-586130">
              <a:buFont typeface="+mj-lt"/>
              <a:buAutoNum type="arabicPeriod" startAt="3"/>
            </a:pPr>
            <a:r>
              <a:rPr lang="en-US" b="1" dirty="0"/>
              <a:t>Animations within a signal handler</a:t>
            </a:r>
          </a:p>
          <a:p>
            <a:pPr lvl="1"/>
            <a:r>
              <a:rPr lang="en-US" dirty="0"/>
              <a:t>Triggered when a signal is received</a:t>
            </a:r>
          </a:p>
          <a:p>
            <a:pPr lvl="1"/>
            <a:r>
              <a:rPr lang="en-US" dirty="0"/>
              <a:t>Animation not bound to any specific object</a:t>
            </a:r>
          </a:p>
          <a:p>
            <a:pPr lvl="1"/>
            <a:r>
              <a:rPr lang="en-US" dirty="0"/>
              <a:t>Must specify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target</a:t>
            </a:r>
            <a:r>
              <a:rPr lang="en-US" dirty="0">
                <a:cs typeface="Courier New" pitchFamily="49" charset="0"/>
              </a:rPr>
              <a:t> |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targets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  <a:r>
              <a:rPr lang="en-US" dirty="0">
                <a:cs typeface="Courier New" pitchFamily="49" charset="0"/>
              </a:rPr>
              <a:t> |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properties</a:t>
            </a:r>
            <a:endParaRPr lang="en-US" dirty="0"/>
          </a:p>
          <a:p>
            <a:pPr lvl="1"/>
            <a:r>
              <a:rPr lang="en-US" dirty="0"/>
              <a:t>Must also specify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value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animations/signalHandlerAnimation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24819" y="2852936"/>
            <a:ext cx="8589763" cy="33409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rect</a:t>
            </a:r>
            <a:r>
              <a:rPr lang="en-US" dirty="0"/>
              <a:t>;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 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  </a:t>
            </a:r>
            <a:r>
              <a:rPr lang="en-US" b="1" dirty="0">
                <a:solidFill>
                  <a:srgbClr val="800000"/>
                </a:solidFill>
              </a:rPr>
              <a:t>target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rect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  </a:t>
            </a:r>
            <a:r>
              <a:rPr lang="en-US" b="1" dirty="0">
                <a:solidFill>
                  <a:srgbClr val="800000"/>
                </a:solidFill>
              </a:rPr>
              <a:t>properties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x,y</a:t>
            </a:r>
            <a:r>
              <a:rPr lang="en-US" b="1" dirty="0">
                <a:solidFill>
                  <a:srgbClr val="008000"/>
                </a:solidFill>
              </a:rPr>
              <a:t>“</a:t>
            </a:r>
            <a:endParaRPr lang="en-US" b="1" dirty="0"/>
          </a:p>
          <a:p>
            <a:r>
              <a:rPr lang="en-US" b="1" dirty="0">
                <a:solidFill>
                  <a:srgbClr val="C0C0C0"/>
                </a:solidFill>
              </a:rPr>
              <a:t>            </a:t>
            </a:r>
            <a:r>
              <a:rPr lang="en-US" b="1" dirty="0">
                <a:solidFill>
                  <a:srgbClr val="800000"/>
                </a:solidFill>
              </a:rPr>
              <a:t>to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 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1000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/>
              <a:t>} </a:t>
            </a:r>
          </a:p>
          <a:p>
            <a:r>
              <a:rPr lang="en-US" dirty="0"/>
              <a:t>      } 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638C824-ADE3-A544-940E-695ECAFE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33798867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Applications</a:t>
            </a:r>
          </a:p>
          <a:p>
            <a:r>
              <a:rPr lang="en-US" dirty="0"/>
              <a:t>QML Types </a:t>
            </a:r>
          </a:p>
          <a:p>
            <a:r>
              <a:rPr lang="en-US" dirty="0"/>
              <a:t>QML Constructs </a:t>
            </a:r>
          </a:p>
          <a:p>
            <a:r>
              <a:rPr lang="en-US" dirty="0"/>
              <a:t>Properties and Bindings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4E33E4B-5402-E548-813D-BE481BFE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95754202"/>
      </p:ext>
    </p:extLst>
  </p:cSld>
  <p:clrMapOvr>
    <a:masterClrMapping/>
  </p:clrMapOvr>
  <p:transition spd="med"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8" y="1052737"/>
            <a:ext cx="11087386" cy="5113114"/>
          </a:xfrm>
        </p:spPr>
        <p:txBody>
          <a:bodyPr/>
          <a:lstStyle/>
          <a:p>
            <a:pPr marL="659397" indent="-586130">
              <a:buFont typeface="+mj-lt"/>
              <a:buAutoNum type="arabicPeriod" startAt="4"/>
            </a:pPr>
            <a:r>
              <a:rPr lang="en-US" b="1" dirty="0"/>
              <a:t>Standalone animations</a:t>
            </a:r>
          </a:p>
          <a:p>
            <a:pPr lvl="1"/>
            <a:r>
              <a:rPr lang="en-US" dirty="0"/>
              <a:t>Can conveniently be started/stopped from a script</a:t>
            </a:r>
          </a:p>
          <a:p>
            <a:pPr lvl="2"/>
            <a:r>
              <a:rPr lang="en-US" dirty="0"/>
              <a:t>Use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running</a:t>
            </a:r>
            <a:r>
              <a:rPr lang="en-US" dirty="0"/>
              <a:t> property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start()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stop()</a:t>
            </a:r>
            <a:r>
              <a:rPr lang="en-US" dirty="0"/>
              <a:t> methods</a:t>
            </a:r>
          </a:p>
          <a:p>
            <a:pPr lvl="1"/>
            <a:r>
              <a:rPr lang="en-US" dirty="0"/>
              <a:t>Target object and/or properties can easily be changed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animations/standaloneAnimation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24819" y="2348882"/>
            <a:ext cx="9599789" cy="3937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en-US" b="1" dirty="0">
                <a:solidFill>
                  <a:srgbClr val="800080"/>
                </a:solidFill>
              </a:rPr>
              <a:t>  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>
                <a:solidFill>
                  <a:srgbClr val="800000"/>
                </a:solidFill>
              </a:rPr>
              <a:t>   id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animation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target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rect</a:t>
            </a:r>
            <a:r>
              <a:rPr lang="en-US" b="1" dirty="0"/>
              <a:t>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properties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x,y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/>
              <a:t>;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1000 </a:t>
            </a:r>
          </a:p>
          <a:p>
            <a:r>
              <a:rPr lang="en-US" b="1" dirty="0"/>
              <a:t>   } </a:t>
            </a: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rect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/>
              <a:t>            animation.to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50; 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animation.running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true;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//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Or: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>
                <a:solidFill>
                  <a:srgbClr val="008000"/>
                </a:solidFill>
              </a:rPr>
              <a:t>animation.start</a:t>
            </a:r>
            <a:r>
              <a:rPr lang="en-US" b="1" dirty="0">
                <a:solidFill>
                  <a:srgbClr val="008000"/>
                </a:solidFill>
              </a:rPr>
              <a:t>();</a:t>
            </a:r>
            <a:r>
              <a:rPr lang="en-US" b="1" dirty="0"/>
              <a:t> </a:t>
            </a:r>
          </a:p>
          <a:p>
            <a:r>
              <a:rPr lang="en-US" b="1" dirty="0"/>
              <a:t>         } </a:t>
            </a:r>
          </a:p>
          <a:p>
            <a:r>
              <a:rPr lang="en-US" dirty="0"/>
              <a:t>      } </a:t>
            </a:r>
          </a:p>
          <a:p>
            <a:r>
              <a:rPr lang="en-US" dirty="0"/>
              <a:t>   } 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E7B6942-B253-DF4A-96C4-F33F31AF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013912154"/>
      </p:ext>
    </p:extLst>
  </p:cSld>
  <p:clrMapOvr>
    <a:masterClrMapping/>
  </p:clrMapOvr>
  <p:transition spd="med"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844825"/>
            <a:ext cx="11090275" cy="1368152"/>
          </a:xfrm>
        </p:spPr>
        <p:txBody>
          <a:bodyPr/>
          <a:lstStyle/>
          <a:p>
            <a:r>
              <a:rPr lang="en-US" dirty="0"/>
              <a:t>By default animations are run in a </a:t>
            </a:r>
            <a:r>
              <a:rPr lang="en-US" i="1" dirty="0"/>
              <a:t>linear</a:t>
            </a:r>
            <a:r>
              <a:rPr lang="en-US" dirty="0"/>
              <a:t> fashion</a:t>
            </a:r>
          </a:p>
          <a:p>
            <a:pPr lvl="1"/>
            <a:r>
              <a:rPr lang="en-US" dirty="0"/>
              <a:t>In other words, constant speed from start to finish</a:t>
            </a:r>
          </a:p>
          <a:p>
            <a:r>
              <a:rPr lang="en-US" dirty="0"/>
              <a:t>Easing curves can be used to change this default behavior</a:t>
            </a:r>
          </a:p>
          <a:p>
            <a:pPr lvl="1"/>
            <a:r>
              <a:rPr lang="en-US" dirty="0"/>
              <a:t>Simply specify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easing.type</a:t>
            </a:r>
            <a:r>
              <a:rPr lang="en-US" dirty="0"/>
              <a:t> on any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Animation</a:t>
            </a:r>
            <a:r>
              <a:rPr lang="en-US" dirty="0"/>
              <a:t> type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Easing Curves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4819" y="3356992"/>
            <a:ext cx="10172727" cy="2613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"red“</a:t>
            </a:r>
          </a:p>
          <a:p>
            <a:endParaRPr lang="en-US" dirty="0"/>
          </a:p>
          <a:p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      </a:t>
            </a:r>
            <a:r>
              <a:rPr lang="en-US" dirty="0" err="1">
                <a:solidFill>
                  <a:srgbClr val="800080"/>
                </a:solidFill>
              </a:rPr>
              <a:t>PropertyAnimation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		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x = 0 by default</a:t>
            </a:r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      </a:t>
            </a:r>
            <a:r>
              <a:rPr lang="en-US" dirty="0">
                <a:solidFill>
                  <a:srgbClr val="800000"/>
                </a:solidFill>
              </a:rPr>
              <a:t>to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duration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1000; </a:t>
            </a:r>
            <a:r>
              <a:rPr lang="en-US" b="1" dirty="0" err="1"/>
              <a:t>easing.type</a:t>
            </a:r>
            <a:r>
              <a:rPr lang="en-US" b="1" dirty="0"/>
              <a:t>: </a:t>
            </a:r>
            <a:r>
              <a:rPr lang="en-US" b="1" dirty="0" err="1"/>
              <a:t>Easing.OutBounce</a:t>
            </a:r>
            <a:r>
              <a:rPr lang="en-US" b="1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</a:t>
            </a:r>
            <a:r>
              <a:rPr lang="en-US" dirty="0">
                <a:solidFill>
                  <a:srgbClr val="800000"/>
                </a:solidFill>
              </a:rPr>
              <a:t>loops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Animation.Infinite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</a:t>
            </a:r>
            <a:r>
              <a:rPr lang="en-US" dirty="0"/>
              <a:t>} </a:t>
            </a:r>
          </a:p>
          <a:p>
            <a:r>
              <a:rPr lang="en-US" dirty="0"/>
              <a:t>   }</a:t>
            </a:r>
          </a:p>
          <a:p>
            <a:r>
              <a:rPr lang="fi-FI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animations/easingCurves</a:t>
            </a:r>
            <a:endParaRPr lang="en-US" sz="1400" dirty="0">
              <a:cs typeface="Open Sans Light"/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956CC67-CEA1-0E49-BC0B-03CAA5880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473172701"/>
      </p:ext>
    </p:extLst>
  </p:cSld>
  <p:clrMapOvr>
    <a:masterClrMapping/>
  </p:clrMapOvr>
  <p:transition spd="med"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offers an extremely easy way of creating state machines </a:t>
            </a:r>
          </a:p>
          <a:p>
            <a:pPr lvl="1"/>
            <a:r>
              <a:rPr lang="en-US" dirty="0"/>
              <a:t>In fact, any type can have a state machine of its own</a:t>
            </a:r>
          </a:p>
          <a:p>
            <a:pPr lvl="1"/>
            <a:r>
              <a:rPr lang="en-US" dirty="0"/>
              <a:t>Very useful e.g. in building your application’s view switching logic</a:t>
            </a:r>
          </a:p>
          <a:p>
            <a:pPr lvl="1"/>
            <a:r>
              <a:rPr lang="en-US" dirty="0"/>
              <a:t>…or components such as buttons with a pressed/released state</a:t>
            </a:r>
          </a:p>
          <a:p>
            <a:endParaRPr lang="en-US" dirty="0"/>
          </a:p>
          <a:p>
            <a:r>
              <a:rPr lang="en-US" dirty="0"/>
              <a:t>Common work flow:</a:t>
            </a:r>
          </a:p>
          <a:p>
            <a:pPr lvl="1"/>
            <a:r>
              <a:rPr lang="en-US" dirty="0"/>
              <a:t>Define the needed states and what happens in each</a:t>
            </a:r>
          </a:p>
          <a:p>
            <a:pPr lvl="1"/>
            <a:r>
              <a:rPr lang="en-US" dirty="0"/>
              <a:t>Define how state transitions are triggered</a:t>
            </a:r>
          </a:p>
          <a:p>
            <a:pPr lvl="1"/>
            <a:r>
              <a:rPr lang="en-US" dirty="0"/>
              <a:t>Specify animated transitions if needed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4477AE5-9FA2-E944-BC53-3BF80EB1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726327627"/>
      </p:ext>
    </p:extLst>
  </p:cSld>
  <p:clrMapOvr>
    <a:masterClrMapping/>
  </p:clrMapOvr>
  <p:transition spd="med"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States manage named items</a:t>
            </a:r>
          </a:p>
          <a:p>
            <a:r>
              <a:rPr lang="en-US" dirty="0"/>
              <a:t>Represented by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State</a:t>
            </a:r>
            <a:r>
              <a:rPr lang="en-US" dirty="0"/>
              <a:t> type</a:t>
            </a:r>
          </a:p>
          <a:p>
            <a:r>
              <a:rPr lang="en-US" dirty="0"/>
              <a:t>Each item can define a set of states</a:t>
            </a:r>
          </a:p>
          <a:p>
            <a:pPr lvl="1"/>
            <a:r>
              <a:rPr lang="en-US" dirty="0"/>
              <a:t>with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current state is set with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state</a:t>
            </a:r>
            <a:r>
              <a:rPr lang="en-US" dirty="0"/>
              <a:t> property</a:t>
            </a:r>
          </a:p>
          <a:p>
            <a:r>
              <a:rPr lang="en-US" dirty="0"/>
              <a:t>Properties are set when a state is entered</a:t>
            </a:r>
          </a:p>
          <a:p>
            <a:r>
              <a:rPr lang="en-US" dirty="0"/>
              <a:t>Can also</a:t>
            </a:r>
          </a:p>
          <a:p>
            <a:pPr lvl="1"/>
            <a:r>
              <a:rPr lang="en-US" dirty="0"/>
              <a:t>modify anchors</a:t>
            </a:r>
          </a:p>
          <a:p>
            <a:pPr lvl="1"/>
            <a:r>
              <a:rPr lang="en-US" dirty="0"/>
              <a:t>change the parents of items</a:t>
            </a:r>
          </a:p>
          <a:p>
            <a:pPr lvl="1"/>
            <a:r>
              <a:rPr lang="en-US" dirty="0"/>
              <a:t>run scripts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StateMachine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Inherits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</a:p>
          <a:p>
            <a:pPr lvl="1"/>
            <a:r>
              <a:rPr lang="en-US" dirty="0"/>
              <a:t>Hierarchical finite state machine</a:t>
            </a:r>
          </a:p>
          <a:p>
            <a:r>
              <a:rPr lang="en-US" dirty="0"/>
              <a:t>States: Initial state, final state, error state, history state</a:t>
            </a:r>
          </a:p>
          <a:p>
            <a:r>
              <a:rPr lang="en-US" dirty="0"/>
              <a:t>Transitions: Signal transition, timeout transition</a:t>
            </a:r>
          </a:p>
          <a:p>
            <a:r>
              <a:rPr lang="en-US" dirty="0"/>
              <a:t>Possible to set initial values for properties and restore them, if not set in an entered state</a:t>
            </a:r>
          </a:p>
          <a:p>
            <a:pPr lvl="1"/>
            <a:r>
              <a:rPr lang="en-US" dirty="0"/>
              <a:t>Controlled using </a:t>
            </a:r>
            <a:r>
              <a:rPr lang="en-US" dirty="0" err="1">
                <a:latin typeface="Courier New"/>
                <a:cs typeface="Courier New"/>
              </a:rPr>
              <a:t>globalRestorePolicy</a:t>
            </a:r>
            <a:r>
              <a:rPr lang="en-US" dirty="0"/>
              <a:t> property</a:t>
            </a:r>
          </a:p>
          <a:p>
            <a:r>
              <a:rPr lang="en-US" dirty="0"/>
              <a:t>Runs, until a top-level final state reached</a:t>
            </a:r>
          </a:p>
          <a:p>
            <a:pPr lvl="1"/>
            <a:r>
              <a:rPr lang="en-US" dirty="0"/>
              <a:t>Emits </a:t>
            </a:r>
            <a:r>
              <a:rPr lang="en-US" dirty="0">
                <a:latin typeface="Courier New"/>
                <a:cs typeface="Courier New"/>
              </a:rPr>
              <a:t>finished()</a:t>
            </a:r>
            <a:r>
              <a:rPr lang="en-US" dirty="0"/>
              <a:t> signal</a:t>
            </a:r>
          </a:p>
          <a:p>
            <a:r>
              <a:rPr lang="en-US" dirty="0"/>
              <a:t>Can be generated from the SCXML file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and State Machines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50E1F465-D535-C747-B963-B41EE1AD4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888658150"/>
      </p:ext>
    </p:extLst>
  </p:cSld>
  <p:clrMapOvr>
    <a:masterClrMapping/>
  </p:clrMapOvr>
  <p:transition spd="med"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638221" y="1998327"/>
            <a:ext cx="5484970" cy="3512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mainRect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 </a:t>
            </a:r>
          </a:p>
          <a:p>
            <a:r>
              <a:rPr lang="en-US" dirty="0">
                <a:solidFill>
                  <a:srgbClr val="800000"/>
                </a:solidFill>
              </a:rPr>
              <a:t>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"black"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view1 </a:t>
            </a:r>
          </a:p>
          <a:p>
            <a:r>
              <a:rPr lang="en-US" dirty="0">
                <a:solidFill>
                  <a:srgbClr val="800000"/>
                </a:solidFill>
              </a:rPr>
              <a:t>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parent.width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parent.height</a:t>
            </a:r>
            <a:r>
              <a:rPr lang="en-US" dirty="0"/>
              <a:t> </a:t>
            </a:r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800000"/>
                </a:solidFill>
              </a:rPr>
              <a:t>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view2 </a:t>
            </a:r>
          </a:p>
          <a:p>
            <a:r>
              <a:rPr lang="en-US" dirty="0">
                <a:solidFill>
                  <a:srgbClr val="800000"/>
                </a:solidFill>
              </a:rPr>
              <a:t>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parent.width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parent.height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b="1" dirty="0">
                <a:solidFill>
                  <a:srgbClr val="800000"/>
                </a:solidFill>
              </a:rPr>
              <a:t>x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parent.width</a:t>
            </a:r>
            <a:r>
              <a:rPr lang="en-US" dirty="0"/>
              <a:t>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Example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660" y="2758156"/>
            <a:ext cx="2076621" cy="2471044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559075" y="1340768"/>
            <a:ext cx="11021898" cy="541124"/>
          </a:xfrm>
          <a:prstGeom prst="borderCallout1">
            <a:avLst>
              <a:gd name="adj1" fmla="val 109028"/>
              <a:gd name="adj2" fmla="val 48100"/>
              <a:gd name="adj3" fmla="val 204168"/>
              <a:gd name="adj4" fmla="val 41598"/>
            </a:avLst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Example app with two views (Rectangles for simplicity)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59074" y="5619168"/>
            <a:ext cx="10969942" cy="546136"/>
          </a:xfrm>
          <a:prstGeom prst="borderCallout1">
            <a:avLst>
              <a:gd name="adj1" fmla="val -7358"/>
              <a:gd name="adj2" fmla="val 25247"/>
              <a:gd name="adj3" fmla="val -131051"/>
              <a:gd name="adj4" fmla="val 23675"/>
            </a:avLst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Only the red view is shown, blue one is hidden (outside the viewport to the right)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99456" y="4515868"/>
            <a:ext cx="1976713" cy="3306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8284" y="1975502"/>
            <a:ext cx="5212688" cy="591229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This is our default </a:t>
            </a:r>
            <a:r>
              <a:rPr lang="en-US" kern="0" dirty="0">
                <a:solidFill>
                  <a:sysClr val="windowText" lastClr="000000"/>
                </a:solidFill>
                <a:cs typeface="Courier New"/>
              </a:rPr>
              <a:t>state (””)</a:t>
            </a:r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50" y="2758155"/>
            <a:ext cx="2079463" cy="24918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states/states</a:t>
            </a:r>
            <a:endParaRPr lang="en-US" sz="1400" dirty="0">
              <a:cs typeface="Open Sans Light"/>
            </a:endParaRP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7AEBC03-FBCE-CB41-8EA5-73ED6982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9977268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248929" y="3538837"/>
            <a:ext cx="4504871" cy="2606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myMouse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9102B"/>
                </a:solidFill>
              </a:rPr>
              <a:t>} </a:t>
            </a:r>
          </a:p>
          <a:p>
            <a:r>
              <a:rPr lang="en-US" dirty="0">
                <a:solidFill>
                  <a:srgbClr val="800000"/>
                </a:solidFill>
              </a:rPr>
              <a:t>states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9102B"/>
                </a:solidFill>
              </a:rPr>
              <a:t>[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State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"inView2"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when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myMouse</a:t>
            </a:r>
            <a:r>
              <a:rPr lang="en-US" dirty="0" err="1">
                <a:solidFill>
                  <a:srgbClr val="09102B"/>
                </a:solidFill>
              </a:rPr>
              <a:t>.pressed</a:t>
            </a:r>
            <a:r>
              <a:rPr lang="en-US" dirty="0">
                <a:solidFill>
                  <a:srgbClr val="09102B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...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09102B"/>
                </a:solidFill>
              </a:rPr>
              <a:t>} </a:t>
            </a:r>
          </a:p>
          <a:p>
            <a:r>
              <a:rPr lang="en-US" dirty="0">
                <a:solidFill>
                  <a:srgbClr val="09102B"/>
                </a:solidFill>
              </a:rPr>
              <a:t>]</a:t>
            </a:r>
            <a:endParaRPr lang="fi-FI" dirty="0">
              <a:solidFill>
                <a:srgbClr val="09102B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1031" y="2205385"/>
            <a:ext cx="5757855" cy="3940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mainRect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 </a:t>
            </a:r>
          </a:p>
          <a:p>
            <a:r>
              <a:rPr lang="en-US" dirty="0">
                <a:solidFill>
                  <a:srgbClr val="800000"/>
                </a:solidFill>
              </a:rPr>
              <a:t>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"black“</a:t>
            </a:r>
          </a:p>
          <a:p>
            <a:r>
              <a:rPr lang="en-US" dirty="0">
                <a:solidFill>
                  <a:srgbClr val="008000"/>
                </a:solidFill>
              </a:rPr>
              <a:t>   // ... the Rectangles ...</a:t>
            </a:r>
            <a:r>
              <a:rPr lang="en-US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... the second state ...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  id: </a:t>
            </a:r>
            <a:r>
              <a:rPr lang="en-US" dirty="0" err="1"/>
              <a:t>myMouse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  <a:r>
              <a:rPr lang="en-US" dirty="0" err="1"/>
              <a:t>anchors.fill</a:t>
            </a:r>
            <a:r>
              <a:rPr lang="en-US" dirty="0"/>
              <a:t>: parent</a:t>
            </a:r>
          </a:p>
          <a:p>
            <a:r>
              <a:rPr lang="en-US" dirty="0"/>
              <a:t>      </a:t>
            </a:r>
            <a:r>
              <a:rPr lang="en-US" b="1" dirty="0" err="1"/>
              <a:t>onClicked</a:t>
            </a:r>
            <a:r>
              <a:rPr lang="en-US" b="1" dirty="0"/>
              <a:t>: 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/>
              <a:t>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mainRect.state</a:t>
            </a:r>
            <a:r>
              <a:rPr lang="en-US" b="1" dirty="0"/>
              <a:t> == </a:t>
            </a:r>
            <a:r>
              <a:rPr lang="en-US" b="1" dirty="0">
                <a:solidFill>
                  <a:srgbClr val="008000"/>
                </a:solidFill>
              </a:rPr>
              <a:t>"inView2"</a:t>
            </a:r>
            <a:r>
              <a:rPr lang="en-US" b="1" dirty="0"/>
              <a:t>) 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mainRect.state</a:t>
            </a:r>
            <a:r>
              <a:rPr lang="en-US" b="1" dirty="0"/>
              <a:t> 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/>
              <a:t>else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  </a:t>
            </a:r>
            <a:r>
              <a:rPr lang="en-US" b="1" dirty="0" err="1"/>
              <a:t>mainRect.state</a:t>
            </a:r>
            <a:r>
              <a:rPr lang="en-US" b="1" dirty="0"/>
              <a:t> 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"inView2"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dirty="0"/>
              <a:t>}</a:t>
            </a:r>
          </a:p>
          <a:p>
            <a:r>
              <a:rPr lang="en-US" dirty="0"/>
              <a:t>      } </a:t>
            </a:r>
          </a:p>
          <a:p>
            <a:r>
              <a:rPr lang="en-US" dirty="0"/>
              <a:t>   ]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Example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11031" y="1340768"/>
            <a:ext cx="10969942" cy="541124"/>
          </a:xfrm>
          <a:prstGeom prst="borderCallout1">
            <a:avLst>
              <a:gd name="adj1" fmla="val 97917"/>
              <a:gd name="adj2" fmla="val 51144"/>
              <a:gd name="adj3" fmla="val 549017"/>
              <a:gd name="adj4" fmla="val 38182"/>
            </a:avLst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Specify how to switch from one state to another e.g. using a </a:t>
            </a:r>
            <a:r>
              <a:rPr lang="en-US" kern="0" dirty="0" err="1">
                <a:solidFill>
                  <a:sysClr val="windowText" lastClr="000000"/>
                </a:solidFill>
                <a:cs typeface="Courier New"/>
              </a:rPr>
              <a:t>MouseArea</a:t>
            </a:r>
            <a:endParaRPr lang="en-US" kern="0" dirty="0">
              <a:solidFill>
                <a:sysClr val="windowText" lastClr="000000"/>
              </a:solidFill>
              <a:cs typeface="Courier New"/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7443337" y="2205385"/>
            <a:ext cx="4082423" cy="1032144"/>
          </a:xfrm>
          <a:prstGeom prst="borderCallout1">
            <a:avLst>
              <a:gd name="adj1" fmla="val 99750"/>
              <a:gd name="adj2" fmla="val 77397"/>
              <a:gd name="adj3" fmla="val 272061"/>
              <a:gd name="adj4" fmla="val 66781"/>
            </a:avLst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Another possibility: specify a state’s </a:t>
            </a:r>
            <a:r>
              <a:rPr lang="en-US" kern="0" dirty="0">
                <a:solidFill>
                  <a:sysClr val="windowText" lastClr="000000"/>
                </a:solidFill>
                <a:cs typeface="Courier New"/>
              </a:rPr>
              <a:t>when</a:t>
            </a:r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 property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EB7BA33B-7694-2543-95F6-2BF3F9FE2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2515807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Example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FAEB70-EF73-084D-95C1-B8086ADCFF56}"/>
              </a:ext>
            </a:extLst>
          </p:cNvPr>
          <p:cNvSpPr txBox="1">
            <a:spLocks/>
          </p:cNvSpPr>
          <p:nvPr/>
        </p:nvSpPr>
        <p:spPr>
          <a:xfrm>
            <a:off x="611031" y="1268760"/>
            <a:ext cx="10885569" cy="4876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/>
              <a:t>import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QtQml.StateMachine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1.0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as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800080"/>
                </a:solidFill>
              </a:rPr>
              <a:t>FSM</a:t>
            </a:r>
            <a:r>
              <a:rPr lang="fi-FI" dirty="0"/>
              <a:t> </a:t>
            </a:r>
          </a:p>
          <a:p>
            <a:br>
              <a:rPr lang="fi-FI" dirty="0"/>
            </a:br>
            <a:r>
              <a:rPr lang="fi-FI" dirty="0" err="1">
                <a:solidFill>
                  <a:srgbClr val="800080"/>
                </a:solidFill>
              </a:rPr>
              <a:t>Window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window</a:t>
            </a:r>
            <a:endParaRPr lang="fi-FI" i="1" dirty="0">
              <a:solidFill>
                <a:srgbClr val="000000"/>
              </a:solidFill>
            </a:endParaRPr>
          </a:p>
          <a:p>
            <a:br>
              <a:rPr lang="fi-FI" dirty="0"/>
            </a:br>
            <a:r>
              <a:rPr lang="fi-FI" dirty="0"/>
              <a:t>    </a:t>
            </a:r>
            <a:r>
              <a:rPr lang="fi-FI" dirty="0" err="1">
                <a:solidFill>
                  <a:srgbClr val="800080"/>
                </a:solidFill>
              </a:rPr>
              <a:t>FSM.StateMachine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stateMachine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initialState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running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running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true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80"/>
                </a:solidFill>
              </a:rPr>
              <a:t>        </a:t>
            </a:r>
            <a:r>
              <a:rPr lang="fi-FI" dirty="0" err="1">
                <a:solidFill>
                  <a:srgbClr val="800080"/>
                </a:solidFill>
              </a:rPr>
              <a:t>FSM.State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    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running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        </a:t>
            </a:r>
            <a:r>
              <a:rPr lang="fi-FI" dirty="0" err="1">
                <a:solidFill>
                  <a:srgbClr val="800000"/>
                </a:solidFill>
              </a:rPr>
              <a:t>initialState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>
                <a:solidFill>
                  <a:srgbClr val="000000"/>
                </a:solidFill>
              </a:rPr>
              <a:t>go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80"/>
                </a:solidFill>
              </a:rPr>
              <a:t>            </a:t>
            </a:r>
            <a:r>
              <a:rPr lang="fi-FI" dirty="0" err="1">
                <a:solidFill>
                  <a:srgbClr val="800080"/>
                </a:solidFill>
              </a:rPr>
              <a:t>FSM.State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        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>
                <a:solidFill>
                  <a:srgbClr val="000000"/>
                </a:solidFill>
              </a:rPr>
              <a:t>go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80"/>
                </a:solidFill>
              </a:rPr>
              <a:t>                </a:t>
            </a:r>
            <a:r>
              <a:rPr lang="fi-FI" dirty="0" err="1">
                <a:solidFill>
                  <a:srgbClr val="800080"/>
                </a:solidFill>
              </a:rPr>
              <a:t>FSM.TimeoutTransition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                </a:t>
            </a:r>
            <a:r>
              <a:rPr lang="fi-FI" dirty="0" err="1">
                <a:solidFill>
                  <a:srgbClr val="800000"/>
                </a:solidFill>
              </a:rPr>
              <a:t>targetState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leavingGo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                </a:t>
            </a:r>
            <a:r>
              <a:rPr lang="fi-FI" dirty="0" err="1">
                <a:solidFill>
                  <a:srgbClr val="800000"/>
                </a:solidFill>
              </a:rPr>
              <a:t>timeout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1000 </a:t>
            </a:r>
          </a:p>
          <a:p>
            <a:r>
              <a:rPr lang="fi-FI" dirty="0"/>
              <a:t>                } </a:t>
            </a:r>
          </a:p>
          <a:p>
            <a:r>
              <a:rPr lang="fi-FI" dirty="0">
                <a:solidFill>
                  <a:srgbClr val="800000"/>
                </a:solidFill>
              </a:rPr>
              <a:t>                </a:t>
            </a:r>
            <a:r>
              <a:rPr lang="fi-FI" dirty="0" err="1">
                <a:solidFill>
                  <a:srgbClr val="800000"/>
                </a:solidFill>
              </a:rPr>
              <a:t>onEntered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trafficLight</a:t>
            </a:r>
            <a:r>
              <a:rPr lang="fi-FI" dirty="0" err="1"/>
              <a:t>.currentState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=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"go"</a:t>
            </a:r>
            <a:r>
              <a:rPr lang="fi-FI" dirty="0"/>
              <a:t>; </a:t>
            </a:r>
          </a:p>
          <a:p>
            <a:r>
              <a:rPr lang="fi-FI" dirty="0"/>
              <a:t>            } </a:t>
            </a:r>
          </a:p>
          <a:p>
            <a:r>
              <a:rPr lang="fi-FI" dirty="0"/>
              <a:t>        } </a:t>
            </a:r>
          </a:p>
          <a:p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onStopped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55AF"/>
                </a:solidFill>
              </a:rPr>
              <a:t>Qt</a:t>
            </a:r>
            <a:r>
              <a:rPr lang="fi-FI" dirty="0" err="1"/>
              <a:t>.quit</a:t>
            </a:r>
            <a:r>
              <a:rPr lang="fi-FI" dirty="0"/>
              <a:t>()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E8D69F-7F0F-7947-898E-AE2FBA291883}"/>
              </a:ext>
            </a:extLst>
          </p:cNvPr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states</a:t>
            </a:r>
            <a:r>
              <a:rPr lang="fi-FI" sz="1400" dirty="0">
                <a:cs typeface="Open Sans Light"/>
              </a:rPr>
              <a:t>/</a:t>
            </a:r>
            <a:r>
              <a:rPr lang="fi-FI" sz="1400" dirty="0" err="1">
                <a:cs typeface="Open Sans Light"/>
              </a:rPr>
              <a:t>stateMachine</a:t>
            </a:r>
            <a:endParaRPr lang="en-US" sz="1400" dirty="0">
              <a:cs typeface="Open Sans Light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6B5CD3A1-57A6-C34E-8811-00C9934B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923647932"/>
      </p:ext>
    </p:extLst>
  </p:cSld>
  <p:clrMapOvr>
    <a:masterClrMapping/>
  </p:clrMapOvr>
  <p:transition spd="med"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Transition</a:t>
            </a:r>
            <a:r>
              <a:rPr lang="en-US" dirty="0"/>
              <a:t> type allows you to add animations to state transitions</a:t>
            </a:r>
          </a:p>
          <a:p>
            <a:pPr lvl="1"/>
            <a:r>
              <a:rPr lang="en-US" dirty="0"/>
              <a:t>Any of the animation types can be used in transitions</a:t>
            </a:r>
          </a:p>
          <a:p>
            <a:pPr lvl="1"/>
            <a:endParaRPr lang="en-US" dirty="0"/>
          </a:p>
          <a:p>
            <a:r>
              <a:rPr lang="en-US" dirty="0"/>
              <a:t>Simply specify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dirty="0"/>
              <a:t> states for the transition</a:t>
            </a:r>
          </a:p>
          <a:p>
            <a:pPr lvl="1"/>
            <a:r>
              <a:rPr lang="en-US" dirty="0"/>
              <a:t>Default value for both is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”*”</a:t>
            </a:r>
            <a:r>
              <a:rPr lang="en-US" dirty="0"/>
              <a:t> (i.e. ”any state”)</a:t>
            </a:r>
          </a:p>
          <a:p>
            <a:pPr lvl="1"/>
            <a:endParaRPr lang="en-US" dirty="0"/>
          </a:p>
          <a:p>
            <a:r>
              <a:rPr lang="en-US" dirty="0"/>
              <a:t>A transition can be set to be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reversible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Defaults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pPr lvl="1"/>
            <a:r>
              <a:rPr lang="en-US" dirty="0"/>
              <a:t>When conditions triggering the transition are reversed, the animation is automatically run backwards</a:t>
            </a:r>
          </a:p>
          <a:p>
            <a:pPr lvl="1"/>
            <a:r>
              <a:rPr lang="en-US" dirty="0"/>
              <a:t>Note! Parallel animations, containing animations with separate durations, may have unexpected behavior </a:t>
            </a:r>
          </a:p>
          <a:p>
            <a:pPr lvl="2"/>
            <a:r>
              <a:rPr lang="en-US" dirty="0"/>
              <a:t>A shorter animation is not started, when you reverse, until a longer animation has the same duration left as the shorter one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2F9F6CB-02B7-344E-8B71-A07B2665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325537164"/>
      </p:ext>
    </p:extLst>
  </p:cSld>
  <p:clrMapOvr>
    <a:masterClrMapping/>
  </p:clrMapOvr>
  <p:transition spd="med"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47970" y="1268760"/>
            <a:ext cx="10972578" cy="4684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mainRect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 </a:t>
            </a:r>
          </a:p>
          <a:p>
            <a:r>
              <a:rPr lang="en-US" dirty="0">
                <a:solidFill>
                  <a:srgbClr val="800000"/>
                </a:solidFill>
              </a:rPr>
              <a:t>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"black“</a:t>
            </a:r>
          </a:p>
          <a:p>
            <a:r>
              <a:rPr lang="en-US" b="1" dirty="0">
                <a:solidFill>
                  <a:srgbClr val="800000"/>
                </a:solidFill>
              </a:rPr>
              <a:t>   transitions</a:t>
            </a:r>
            <a:r>
              <a:rPr lang="en-US" b="1" dirty="0"/>
              <a:t>: [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</a:t>
            </a:r>
            <a:r>
              <a:rPr lang="en-US" b="1" dirty="0">
                <a:solidFill>
                  <a:srgbClr val="800080"/>
                </a:solidFill>
              </a:rPr>
              <a:t>Transition</a:t>
            </a:r>
            <a:r>
              <a:rPr lang="en-US" b="1" dirty="0"/>
              <a:t> { </a:t>
            </a:r>
          </a:p>
          <a:p>
            <a:r>
              <a:rPr lang="en-US" b="1" dirty="0"/>
              <a:t>         from: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>
                <a:solidFill>
                  <a:srgbClr val="800000"/>
                </a:solidFill>
              </a:rPr>
              <a:t>to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"inView2"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 err="1">
                <a:solidFill>
                  <a:srgbClr val="800080"/>
                </a:solidFill>
              </a:rPr>
              <a:t>NumberAnimation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/>
              <a:t>            properties: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"x"</a:t>
            </a:r>
            <a:r>
              <a:rPr lang="en-US" b="1" dirty="0"/>
              <a:t>; </a:t>
            </a:r>
            <a:r>
              <a:rPr lang="en-US" b="1" dirty="0" err="1"/>
              <a:t>easing.type</a:t>
            </a:r>
            <a:r>
              <a:rPr lang="en-US" b="1" dirty="0"/>
              <a:t>: </a:t>
            </a:r>
            <a:r>
              <a:rPr lang="en-US" b="1" dirty="0" err="1"/>
              <a:t>Easing.OutBounce</a:t>
            </a:r>
            <a:r>
              <a:rPr lang="en-US" b="1" dirty="0"/>
              <a:t>; duration: 1500 </a:t>
            </a:r>
          </a:p>
          <a:p>
            <a:r>
              <a:rPr lang="en-US" b="1" dirty="0"/>
              <a:t>         } </a:t>
            </a:r>
          </a:p>
          <a:p>
            <a:r>
              <a:rPr lang="en-US" b="1" dirty="0"/>
              <a:t>       }, </a:t>
            </a:r>
          </a:p>
          <a:p>
            <a:r>
              <a:rPr lang="en-US" b="1" dirty="0">
                <a:solidFill>
                  <a:srgbClr val="800080"/>
                </a:solidFill>
              </a:rPr>
              <a:t>       Transition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/>
              <a:t>          from: </a:t>
            </a:r>
            <a:r>
              <a:rPr lang="en-US" b="1" dirty="0">
                <a:solidFill>
                  <a:srgbClr val="008000"/>
                </a:solidFill>
              </a:rPr>
              <a:t>"inView2"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</a:t>
            </a:r>
            <a:r>
              <a:rPr lang="en-US" b="1" dirty="0">
                <a:solidFill>
                  <a:srgbClr val="800000"/>
                </a:solidFill>
              </a:rPr>
              <a:t>to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</a:t>
            </a:r>
            <a:r>
              <a:rPr lang="en-US" b="1" dirty="0" err="1">
                <a:solidFill>
                  <a:srgbClr val="800080"/>
                </a:solidFill>
              </a:rPr>
              <a:t>NumberAnimation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/>
              <a:t>             properties: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"x"</a:t>
            </a:r>
            <a:r>
              <a:rPr lang="en-US" b="1" dirty="0"/>
              <a:t>; </a:t>
            </a:r>
            <a:r>
              <a:rPr lang="en-US" b="1" dirty="0" err="1"/>
              <a:t>easing.type</a:t>
            </a:r>
            <a:r>
              <a:rPr lang="en-US" b="1" dirty="0"/>
              <a:t>: </a:t>
            </a:r>
            <a:r>
              <a:rPr lang="en-US" b="1" dirty="0" err="1"/>
              <a:t>Easing.OutBounce</a:t>
            </a:r>
            <a:r>
              <a:rPr lang="en-US" b="1" dirty="0"/>
              <a:t>; duration: 1500 </a:t>
            </a:r>
          </a:p>
          <a:p>
            <a:r>
              <a:rPr lang="en-US" b="1" dirty="0"/>
              <a:t>          } </a:t>
            </a:r>
          </a:p>
          <a:p>
            <a:r>
              <a:rPr lang="en-US" b="1" dirty="0"/>
              <a:t>       } </a:t>
            </a:r>
          </a:p>
          <a:p>
            <a:r>
              <a:rPr lang="en-US" b="1" dirty="0"/>
              <a:t>    ]</a:t>
            </a:r>
          </a:p>
          <a:p>
            <a:r>
              <a:rPr lang="en-US" b="1" dirty="0"/>
              <a:t>}</a:t>
            </a:r>
            <a:endParaRPr lang="fi-FI" b="1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422819" y="1477468"/>
            <a:ext cx="6870822" cy="1456778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How could we simplify this so that we only need one transition instead of two?</a:t>
            </a:r>
          </a:p>
          <a:p>
            <a:endParaRPr lang="en-US" kern="0" dirty="0">
              <a:solidFill>
                <a:sysClr val="windowText" lastClr="000000"/>
              </a:solidFill>
              <a:cs typeface="Open Sans Light"/>
            </a:endParaRPr>
          </a:p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(Check the example solution for the answer!)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5E06167-526D-5E47-994C-4D997E79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4179991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that you can specify as many states as you wish</a:t>
            </a:r>
          </a:p>
          <a:p>
            <a:pPr lvl="1"/>
            <a:r>
              <a:rPr lang="en-US" dirty="0"/>
              <a:t>For as many types you wish</a:t>
            </a:r>
          </a:p>
          <a:p>
            <a:pPr lvl="1"/>
            <a:endParaRPr lang="en-US" dirty="0"/>
          </a:p>
          <a:p>
            <a:r>
              <a:rPr lang="en-US" dirty="0"/>
              <a:t>Quite often it is better to have a few smaller state machines than one very large one</a:t>
            </a:r>
          </a:p>
          <a:p>
            <a:pPr lvl="1"/>
            <a:r>
              <a:rPr lang="en-US" dirty="0"/>
              <a:t>However, try to keep it simple – otherwise you might get lost in your own code!</a:t>
            </a:r>
          </a:p>
          <a:p>
            <a:endParaRPr lang="en-US" dirty="0"/>
          </a:p>
          <a:p>
            <a:r>
              <a:rPr lang="en-US" dirty="0"/>
              <a:t>There are multiple things you can do when switching states</a:t>
            </a:r>
          </a:p>
          <a:p>
            <a:pPr lvl="1"/>
            <a:r>
              <a:rPr lang="en-US" dirty="0"/>
              <a:t>Not limited to just modifying properties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PropertyChanges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See the next slide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Notes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1BDB558-6B43-EA49-BCE8-741C005A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0491700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Applications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with QtCreator</a:t>
            </a:r>
          </a:p>
          <a:p>
            <a:r>
              <a:rPr lang="en-US" dirty="0" err="1"/>
              <a:t>Qt</a:t>
            </a:r>
            <a:r>
              <a:rPr lang="en-US" dirty="0"/>
              <a:t> Quick Application templates</a:t>
            </a:r>
          </a:p>
          <a:p>
            <a:pPr lvl="1"/>
            <a:r>
              <a:rPr lang="en-US" dirty="0"/>
              <a:t>Empty – empty window </a:t>
            </a:r>
          </a:p>
          <a:p>
            <a:pPr lvl="1"/>
            <a:r>
              <a:rPr lang="en-US" dirty="0"/>
              <a:t>Scroll – window, including a scrollable view</a:t>
            </a:r>
          </a:p>
          <a:p>
            <a:pPr lvl="1"/>
            <a:r>
              <a:rPr lang="en-US" dirty="0"/>
              <a:t>Stack – window, including a stack view </a:t>
            </a:r>
          </a:p>
          <a:p>
            <a:pPr lvl="1"/>
            <a:r>
              <a:rPr lang="en-US" dirty="0"/>
              <a:t>Swipe  - window, including a swipe view</a:t>
            </a:r>
          </a:p>
          <a:p>
            <a:pPr lvl="1"/>
            <a:r>
              <a:rPr lang="en-US" dirty="0"/>
              <a:t>Canvas 3D – window, </a:t>
            </a:r>
            <a:r>
              <a:rPr lang="en-US" dirty="0" err="1"/>
              <a:t>inclduding</a:t>
            </a:r>
            <a:r>
              <a:rPr lang="en-US" dirty="0"/>
              <a:t> </a:t>
            </a:r>
            <a:r>
              <a:rPr lang="en-US" dirty="0" err="1"/>
              <a:t>WebGL</a:t>
            </a:r>
            <a:r>
              <a:rPr lang="en-US" dirty="0"/>
              <a:t> –based drawing area</a:t>
            </a:r>
          </a:p>
          <a:p>
            <a:endParaRPr lang="en-US" dirty="0"/>
          </a:p>
          <a:p>
            <a:r>
              <a:rPr lang="en-US" dirty="0"/>
              <a:t>Other Project</a:t>
            </a:r>
          </a:p>
          <a:p>
            <a:pPr lvl="1"/>
            <a:r>
              <a:rPr lang="en-US" dirty="0" err="1"/>
              <a:t>Qt</a:t>
            </a:r>
            <a:r>
              <a:rPr lang="en-US" dirty="0"/>
              <a:t> Quick UI prototype – GUI without a complete C++ project, rendered with </a:t>
            </a:r>
            <a:r>
              <a:rPr lang="en-US" b="1" dirty="0" err="1"/>
              <a:t>qmlscene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5EA09-C93C-7743-9978-F259B123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1700808"/>
            <a:ext cx="32893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3ED3E-A85E-A84E-B0AA-2611E7D6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926" y="5345708"/>
            <a:ext cx="3225800" cy="71120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2194C26-D8C6-0041-8CCF-C38BCC82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018532297"/>
      </p:ext>
    </p:extLst>
  </p:cSld>
  <p:clrMapOvr>
    <a:masterClrMapping/>
  </p:clrMapOvr>
  <p:transition spd="med"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run scripts upon state change</a:t>
            </a:r>
          </a:p>
          <a:p>
            <a:pPr lvl="1"/>
            <a:r>
              <a:rPr lang="en-US" dirty="0"/>
              <a:t>See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StateChangeScript</a:t>
            </a:r>
            <a:r>
              <a:rPr lang="en-US" dirty="0"/>
              <a:t> type</a:t>
            </a:r>
          </a:p>
          <a:p>
            <a:pPr lvl="1"/>
            <a:endParaRPr lang="en-US" dirty="0"/>
          </a:p>
          <a:p>
            <a:r>
              <a:rPr lang="en-US" dirty="0"/>
              <a:t>You can re-parent items</a:t>
            </a:r>
          </a:p>
          <a:p>
            <a:pPr lvl="1"/>
            <a:r>
              <a:rPr lang="en-US" dirty="0"/>
              <a:t>See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ParentChange</a:t>
            </a:r>
            <a:r>
              <a:rPr lang="en-US" dirty="0"/>
              <a:t> type</a:t>
            </a:r>
          </a:p>
          <a:p>
            <a:pPr lvl="1"/>
            <a:endParaRPr lang="en-US" dirty="0"/>
          </a:p>
          <a:p>
            <a:r>
              <a:rPr lang="en-US" dirty="0"/>
              <a:t>You can modify anchors</a:t>
            </a:r>
          </a:p>
          <a:p>
            <a:pPr lvl="1"/>
            <a:r>
              <a:rPr lang="en-US" dirty="0"/>
              <a:t>See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AnchorChanges</a:t>
            </a:r>
            <a:r>
              <a:rPr lang="en-US" dirty="0"/>
              <a:t> type</a:t>
            </a:r>
          </a:p>
          <a:p>
            <a:pPr lvl="1"/>
            <a:endParaRPr lang="en-US" dirty="0"/>
          </a:p>
          <a:p>
            <a:r>
              <a:rPr lang="en-US" dirty="0"/>
              <a:t>You can even change property values during transitions</a:t>
            </a:r>
          </a:p>
          <a:p>
            <a:pPr lvl="1"/>
            <a:r>
              <a:rPr lang="en-US" dirty="0"/>
              <a:t>See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PropertyAction</a:t>
            </a:r>
            <a:r>
              <a:rPr lang="en-US" dirty="0"/>
              <a:t> type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types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246A60A-F385-5049-956C-B80E1B72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685482223"/>
      </p:ext>
    </p:extLst>
  </p:cSld>
  <p:clrMapOvr>
    <a:masterClrMapping/>
  </p:clrMapOvr>
  <p:transition spd="med"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animate an item, when its parent changes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ParentAnimation</a:t>
            </a:r>
            <a:r>
              <a:rPr lang="en-US" dirty="0"/>
              <a:t> applies only when changing the parent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ParentChange</a:t>
            </a:r>
            <a:r>
              <a:rPr lang="en-US" dirty="0"/>
              <a:t> in a state change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Changes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2830" y="2636912"/>
            <a:ext cx="11158333" cy="3469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00"/>
                </a:solidFill>
              </a:rPr>
              <a:t>states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800080"/>
                </a:solidFill>
              </a:rPr>
              <a:t>State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"</a:t>
            </a:r>
            <a:r>
              <a:rPr lang="en-US" i="1" dirty="0" err="1">
                <a:solidFill>
                  <a:srgbClr val="000000"/>
                </a:solidFill>
              </a:rPr>
              <a:t>reparented</a:t>
            </a:r>
            <a:r>
              <a:rPr lang="en-US" i="1" dirty="0">
                <a:solidFill>
                  <a:srgbClr val="000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ParentChange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target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err="1">
                <a:solidFill>
                  <a:srgbClr val="000000"/>
                </a:solidFill>
              </a:rPr>
              <a:t>myRect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parent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err="1">
                <a:solidFill>
                  <a:srgbClr val="000000"/>
                </a:solidFill>
              </a:rPr>
              <a:t>yellowRect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: 60</a:t>
            </a:r>
            <a:r>
              <a:rPr lang="en-US" dirty="0">
                <a:solidFill>
                  <a:srgbClr val="09102B"/>
                </a:solidFill>
              </a:rPr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</a:t>
            </a:r>
            <a:r>
              <a:rPr lang="en-US" dirty="0">
                <a:solidFill>
                  <a:srgbClr val="000000"/>
                </a:solidFill>
              </a:rPr>
              <a:t>: 20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09102B"/>
                </a:solidFill>
              </a:rPr>
              <a:t> } </a:t>
            </a:r>
          </a:p>
          <a:p>
            <a:r>
              <a:rPr lang="en-US" dirty="0">
                <a:solidFill>
                  <a:srgbClr val="09102B"/>
                </a:solidFill>
              </a:rPr>
              <a:t>} </a:t>
            </a:r>
          </a:p>
          <a:p>
            <a:r>
              <a:rPr lang="en-US" dirty="0">
                <a:solidFill>
                  <a:srgbClr val="800000"/>
                </a:solidFill>
              </a:rPr>
              <a:t>transitions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800080"/>
                </a:solidFill>
              </a:rPr>
              <a:t>Transition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ParentAnimation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NumberAnimation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>
                <a:solidFill>
                  <a:srgbClr val="800000"/>
                </a:solidFill>
              </a:rPr>
              <a:t>properties</a:t>
            </a:r>
            <a:r>
              <a:rPr lang="en-US" dirty="0">
                <a:solidFill>
                  <a:srgbClr val="09102B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x,y</a:t>
            </a:r>
            <a:r>
              <a:rPr lang="en-US" dirty="0">
                <a:solidFill>
                  <a:srgbClr val="008000"/>
                </a:solidFill>
              </a:rPr>
              <a:t>“</a:t>
            </a:r>
            <a:r>
              <a:rPr lang="en-US" dirty="0">
                <a:solidFill>
                  <a:srgbClr val="C0C0C0"/>
                </a:solidFill>
              </a:rPr>
              <a:t>; </a:t>
            </a:r>
            <a:r>
              <a:rPr lang="en-US" dirty="0">
                <a:solidFill>
                  <a:srgbClr val="800000"/>
                </a:solidFill>
              </a:rPr>
              <a:t>duration</a:t>
            </a:r>
            <a:r>
              <a:rPr lang="en-US" dirty="0">
                <a:solidFill>
                  <a:srgbClr val="000000"/>
                </a:solidFill>
              </a:rPr>
              <a:t>: 1000 </a:t>
            </a:r>
          </a:p>
          <a:p>
            <a:r>
              <a:rPr lang="en-US" dirty="0">
                <a:solidFill>
                  <a:srgbClr val="000000"/>
                </a:solidFill>
              </a:rPr>
              <a:t>        } </a:t>
            </a:r>
          </a:p>
          <a:p>
            <a:r>
              <a:rPr lang="en-US" dirty="0">
                <a:solidFill>
                  <a:srgbClr val="000000"/>
                </a:solidFill>
              </a:rPr>
              <a:t>    } 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  <a:endParaRPr lang="fi-FI" b="1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states/parentChange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5B82980-593F-F646-8B42-6DDBFFC7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642957514"/>
      </p:ext>
    </p:extLst>
  </p:cSld>
  <p:clrMapOvr>
    <a:masterClrMapping/>
  </p:clrMapOvr>
  <p:transition spd="med"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animate an item, when its anchors change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AnchorAnimation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applies only when changing the anchors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AnchorChanges</a:t>
            </a:r>
            <a:r>
              <a:rPr lang="en-US" dirty="0"/>
              <a:t> in a state change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Changes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states/anchorChange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6FBEF1-09B4-A54C-AC3B-E1891B53B666}"/>
              </a:ext>
            </a:extLst>
          </p:cNvPr>
          <p:cNvSpPr txBox="1">
            <a:spLocks/>
          </p:cNvSpPr>
          <p:nvPr/>
        </p:nvSpPr>
        <p:spPr>
          <a:xfrm>
            <a:off x="550861" y="2636191"/>
            <a:ext cx="11160301" cy="316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00"/>
                </a:solidFill>
              </a:rPr>
              <a:t>states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>
                <a:solidFill>
                  <a:srgbClr val="800080"/>
                </a:solidFill>
              </a:rPr>
              <a:t>State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name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i="1" dirty="0">
                <a:solidFill>
                  <a:srgbClr val="000000"/>
                </a:solidFill>
              </a:rPr>
              <a:t>"</a:t>
            </a:r>
            <a:r>
              <a:rPr lang="en-US" sz="1300" i="1" dirty="0" err="1">
                <a:solidFill>
                  <a:srgbClr val="000000"/>
                </a:solidFill>
              </a:rPr>
              <a:t>reanchored</a:t>
            </a:r>
            <a:r>
              <a:rPr lang="en-US" sz="1300" i="1" dirty="0">
                <a:solidFill>
                  <a:srgbClr val="000000"/>
                </a:solidFill>
              </a:rPr>
              <a:t>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AnchorChanges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  </a:t>
            </a:r>
            <a:r>
              <a:rPr lang="en-US" sz="1300" dirty="0">
                <a:solidFill>
                  <a:srgbClr val="800000"/>
                </a:solidFill>
              </a:rPr>
              <a:t>target</a:t>
            </a:r>
            <a:r>
              <a:rPr lang="en-US" sz="1300" dirty="0">
                <a:solidFill>
                  <a:srgbClr val="000000"/>
                </a:solidFill>
              </a:rPr>
              <a:t>: </a:t>
            </a:r>
            <a:r>
              <a:rPr lang="en-US" sz="1300" dirty="0" err="1">
                <a:solidFill>
                  <a:srgbClr val="000000"/>
                </a:solidFill>
              </a:rPr>
              <a:t>myRect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  </a:t>
            </a:r>
            <a:r>
              <a:rPr lang="en-US" sz="1300" dirty="0" err="1">
                <a:solidFill>
                  <a:srgbClr val="800000"/>
                </a:solidFill>
              </a:rPr>
              <a:t>anchors.left</a:t>
            </a:r>
            <a:r>
              <a:rPr lang="en-US" sz="1300" dirty="0">
                <a:solidFill>
                  <a:srgbClr val="000000"/>
                </a:solidFill>
              </a:rPr>
              <a:t>: </a:t>
            </a:r>
            <a:r>
              <a:rPr lang="en-US" sz="1300" i="1" dirty="0" err="1">
                <a:solidFill>
                  <a:srgbClr val="000000"/>
                </a:solidFill>
              </a:rPr>
              <a:t>parent</a:t>
            </a:r>
            <a:r>
              <a:rPr lang="en-US" sz="1300" dirty="0" err="1">
                <a:solidFill>
                  <a:srgbClr val="000000"/>
                </a:solidFill>
              </a:rPr>
              <a:t>.left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  </a:t>
            </a:r>
            <a:r>
              <a:rPr lang="en-US" sz="1300" dirty="0" err="1">
                <a:solidFill>
                  <a:srgbClr val="800000"/>
                </a:solidFill>
              </a:rPr>
              <a:t>anchors.right</a:t>
            </a:r>
            <a:r>
              <a:rPr lang="en-US" sz="1300" dirty="0">
                <a:solidFill>
                  <a:srgbClr val="000000"/>
                </a:solidFill>
              </a:rPr>
              <a:t>: </a:t>
            </a:r>
            <a:r>
              <a:rPr lang="en-US" sz="1300" i="1" dirty="0" err="1">
                <a:solidFill>
                  <a:srgbClr val="000000"/>
                </a:solidFill>
              </a:rPr>
              <a:t>parent</a:t>
            </a:r>
            <a:r>
              <a:rPr lang="en-US" sz="1300" dirty="0" err="1">
                <a:solidFill>
                  <a:srgbClr val="000000"/>
                </a:solidFill>
              </a:rPr>
              <a:t>.right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</a:t>
            </a:r>
            <a:r>
              <a:rPr lang="en-US" sz="1300" dirty="0">
                <a:solidFill>
                  <a:srgbClr val="000000"/>
                </a:solidFill>
              </a:rPr>
              <a:t>  }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 </a:t>
            </a:r>
          </a:p>
          <a:p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>
                <a:solidFill>
                  <a:srgbClr val="800000"/>
                </a:solidFill>
              </a:rPr>
              <a:t>transitions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>
                <a:solidFill>
                  <a:srgbClr val="800080"/>
                </a:solidFill>
              </a:rPr>
              <a:t>Transition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AnchorAnimation</a:t>
            </a:r>
            <a:r>
              <a:rPr lang="en-US" sz="1300" dirty="0">
                <a:solidFill>
                  <a:srgbClr val="80008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  </a:t>
            </a:r>
            <a:r>
              <a:rPr lang="en-US" sz="1300" dirty="0">
                <a:solidFill>
                  <a:srgbClr val="800000"/>
                </a:solidFill>
              </a:rPr>
              <a:t>duration</a:t>
            </a:r>
            <a:r>
              <a:rPr lang="en-US" sz="1300" dirty="0">
                <a:solidFill>
                  <a:srgbClr val="000000"/>
                </a:solidFill>
              </a:rPr>
              <a:t>: 1000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</a:t>
            </a:r>
            <a:r>
              <a:rPr lang="en-US" sz="1300" dirty="0">
                <a:solidFill>
                  <a:srgbClr val="000000"/>
                </a:solidFill>
              </a:rPr>
              <a:t> }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endParaRPr lang="fi-FI" sz="1300" b="1" dirty="0">
              <a:solidFill>
                <a:srgbClr val="000000"/>
              </a:solidFill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05801E-3403-E749-A259-676B8CA3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252429839"/>
      </p:ext>
    </p:extLst>
  </p:cSld>
  <p:clrMapOvr>
    <a:masterClrMapping/>
  </p:clrMapOvr>
  <p:transition spd="med"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define states using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Must define a unique name for each state</a:t>
            </a:r>
          </a:p>
          <a:p>
            <a:r>
              <a:rPr lang="en-US" dirty="0"/>
              <a:t>The state property contains the current state</a:t>
            </a:r>
          </a:p>
          <a:p>
            <a:pPr lvl="1"/>
            <a:r>
              <a:rPr lang="en-US" dirty="0"/>
              <a:t>Set this using JavaScript code, or define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when</a:t>
            </a:r>
            <a:r>
              <a:rPr lang="en-US" dirty="0"/>
              <a:t> condition for each state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Transition</a:t>
            </a:r>
            <a:r>
              <a:rPr lang="en-US" dirty="0"/>
              <a:t> items describe how items change between states:</a:t>
            </a:r>
          </a:p>
          <a:p>
            <a:r>
              <a:rPr lang="en-US" dirty="0"/>
              <a:t>Items define transitions using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transitions</a:t>
            </a:r>
            <a:r>
              <a:rPr lang="en-US" dirty="0"/>
              <a:t> property</a:t>
            </a:r>
          </a:p>
          <a:p>
            <a:r>
              <a:rPr lang="en-US" dirty="0"/>
              <a:t>Transitions refer to the states they are between</a:t>
            </a:r>
          </a:p>
          <a:p>
            <a:pPr lvl="1"/>
            <a:r>
              <a:rPr lang="en-US" dirty="0"/>
              <a:t>Using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Using a wildcard value,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"*"</a:t>
            </a:r>
            <a:r>
              <a:rPr lang="en-US" dirty="0"/>
              <a:t>, to mean any state</a:t>
            </a:r>
          </a:p>
          <a:p>
            <a:r>
              <a:rPr lang="en-US" dirty="0"/>
              <a:t>Transitions can be reversible</a:t>
            </a:r>
          </a:p>
          <a:p>
            <a:pPr lvl="1"/>
            <a:r>
              <a:rPr lang="en-US" dirty="0"/>
              <a:t>Used when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properties are reversed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5: </a:t>
            </a:r>
            <a:r>
              <a:rPr lang="fi-FI" sz="1400" dirty="0" err="1">
                <a:cs typeface="Open Sans Light"/>
              </a:rPr>
              <a:t>Animations</a:t>
            </a:r>
            <a:endParaRPr lang="en-US" sz="1400" dirty="0">
              <a:cs typeface="Open Sans Light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221372F-3BF3-D747-BD59-D2B0EF0C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945020871"/>
      </p:ext>
    </p:extLst>
  </p:cSld>
  <p:clrMapOvr>
    <a:masterClrMapping/>
  </p:clrMapOvr>
  <p:transition spd="med"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F192112-E6A4-DE48-A4AE-4946E2AF1E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Models and Views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6F64599-0AD0-FC4F-956D-F09D56687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6DAF3-4FBE-3941-A972-E5F5FDB2F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507F3B-253D-D943-9074-9E86F3983E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62196"/>
      </p:ext>
    </p:extLst>
  </p:cSld>
  <p:clrMapOvr>
    <a:masterClrMapping/>
  </p:clrMapOvr>
  <p:transition spd="med"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Model/View Overview</a:t>
            </a:r>
          </a:p>
          <a:p>
            <a:r>
              <a:rPr lang="en-US" dirty="0"/>
              <a:t>Lists and Models </a:t>
            </a:r>
          </a:p>
          <a:p>
            <a:r>
              <a:rPr lang="en-US" dirty="0"/>
              <a:t>Views</a:t>
            </a:r>
          </a:p>
          <a:p>
            <a:r>
              <a:rPr lang="en-US" dirty="0"/>
              <a:t>Delegates</a:t>
            </a:r>
          </a:p>
          <a:p>
            <a:r>
              <a:rPr lang="en-US" dirty="0"/>
              <a:t>Performance Considerations</a:t>
            </a:r>
          </a:p>
          <a:p>
            <a:pPr marL="357187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97EDC34-324B-7C49-A51B-E54D614E1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67758174"/>
      </p:ext>
    </p:extLst>
  </p:cSld>
  <p:clrMapOvr>
    <a:masterClrMapping/>
  </p:clrMapOvr>
  <p:transition spd="med"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2308" y="1844826"/>
            <a:ext cx="5399714" cy="4321025"/>
          </a:xfrm>
        </p:spPr>
        <p:txBody>
          <a:bodyPr/>
          <a:lstStyle/>
          <a:p>
            <a:r>
              <a:rPr lang="en-US" dirty="0"/>
              <a:t>Easily change the UI later</a:t>
            </a:r>
          </a:p>
          <a:p>
            <a:r>
              <a:rPr lang="en-US" dirty="0"/>
              <a:t>Add an alternative UI</a:t>
            </a:r>
          </a:p>
          <a:p>
            <a:r>
              <a:rPr lang="en-US" dirty="0"/>
              <a:t>Separation of concerns</a:t>
            </a:r>
          </a:p>
          <a:p>
            <a:r>
              <a:rPr lang="en-US" dirty="0"/>
              <a:t>Leads to easier maintenance</a:t>
            </a:r>
          </a:p>
          <a:p>
            <a:r>
              <a:rPr lang="en-US" dirty="0"/>
              <a:t>Easily change the data source</a:t>
            </a:r>
          </a:p>
          <a:p>
            <a:pPr lvl="1"/>
            <a:r>
              <a:rPr lang="en-US" dirty="0"/>
              <a:t>(XML? JSON? Other?)</a:t>
            </a:r>
          </a:p>
          <a:p>
            <a:r>
              <a:rPr lang="en-US" dirty="0"/>
              <a:t>Allows the use of 'dummy' data during development</a:t>
            </a:r>
          </a:p>
          <a:p>
            <a:r>
              <a:rPr lang="en-US" dirty="0"/>
              <a:t>Many Qt APIs to consume the common data structures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Model/View Separation?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893" y="1844826"/>
            <a:ext cx="4728244" cy="270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EBC20B0-8FDA-FB4A-87A3-ECCF2DE9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906998927"/>
      </p:ext>
    </p:extLst>
  </p:cSld>
  <p:clrMapOvr>
    <a:masterClrMapping/>
  </p:clrMapOvr>
  <p:transition spd="med"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843F52-660F-064E-A47A-836BDF8C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3336EC-5E76-7A43-8BF1-94E86905CC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Allows separating data and rendering </a:t>
            </a:r>
          </a:p>
          <a:p>
            <a:pPr lvl="1"/>
            <a:r>
              <a:rPr lang="en-US" dirty="0"/>
              <a:t>Possible to use the same data set in any kinds of views</a:t>
            </a:r>
          </a:p>
          <a:p>
            <a:pPr lvl="1"/>
            <a:r>
              <a:rPr lang="en-US" dirty="0"/>
              <a:t>Possible to share the same data sets with different views</a:t>
            </a:r>
          </a:p>
          <a:p>
            <a:r>
              <a:rPr lang="en-US" dirty="0"/>
              <a:t>Model – unified adapter to data</a:t>
            </a:r>
          </a:p>
          <a:p>
            <a:r>
              <a:rPr lang="en-US" dirty="0"/>
              <a:t>View – Creates and organizes data </a:t>
            </a:r>
          </a:p>
          <a:p>
            <a:r>
              <a:rPr lang="en-US" dirty="0"/>
              <a:t>Delegate – renders single data item</a:t>
            </a:r>
          </a:p>
          <a:p>
            <a:pPr lvl="1"/>
            <a:r>
              <a:rPr lang="en-US" dirty="0"/>
              <a:t>May support editing</a:t>
            </a:r>
          </a:p>
          <a:p>
            <a:r>
              <a:rPr lang="en-US" dirty="0"/>
              <a:t>Item – </a:t>
            </a:r>
            <a:r>
              <a:rPr lang="en-GB" dirty="0"/>
              <a:t>Imaginary unit of data in a model</a:t>
            </a:r>
          </a:p>
          <a:p>
            <a:r>
              <a:rPr lang="en-US" dirty="0"/>
              <a:t>Index – </a:t>
            </a:r>
            <a:r>
              <a:rPr lang="en-GB" dirty="0"/>
              <a:t>Locates an data item in a model</a:t>
            </a:r>
          </a:p>
          <a:p>
            <a:pPr lvl="1"/>
            <a:r>
              <a:rPr lang="en-GB" dirty="0"/>
              <a:t>Row, column, parent index </a:t>
            </a:r>
          </a:p>
          <a:p>
            <a:r>
              <a:rPr lang="en-GB" dirty="0"/>
              <a:t>Role – Named identifier for data, e.g. a column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78286-61B0-AB49-A89D-0565DE34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FAE54-A002-114F-8FB1-538E61BE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157</a:t>
            </a:fld>
            <a:endParaRPr lang="en-US" dirty="0"/>
          </a:p>
        </p:txBody>
      </p:sp>
      <p:pic>
        <p:nvPicPr>
          <p:cNvPr id="8" name="Picture 7" descr="C:/temp/examples/declarative/modelviews/listview/expandingdelegates.qml - Qt QML Viewer">
            <a:extLst>
              <a:ext uri="{FF2B5EF4-FFF2-40B4-BE49-F238E27FC236}">
                <a16:creationId xmlns:a16="http://schemas.microsoft.com/office/drawing/2014/main" id="{122EFD28-8E47-2444-A378-F241B1D06E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398" y="3500574"/>
            <a:ext cx="1655753" cy="254653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0896847-4F0D-814E-8B56-A0AE323E9476}"/>
              </a:ext>
            </a:extLst>
          </p:cNvPr>
          <p:cNvGrpSpPr/>
          <p:nvPr/>
        </p:nvGrpSpPr>
        <p:grpSpPr>
          <a:xfrm>
            <a:off x="7032104" y="3140968"/>
            <a:ext cx="1291124" cy="762000"/>
            <a:chOff x="5723467" y="4080933"/>
            <a:chExt cx="1642533" cy="7620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6162DD6-4674-9F4E-A1D2-F1505F1AC34E}"/>
                </a:ext>
              </a:extLst>
            </p:cNvPr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2BEC67-57E4-714A-A260-7AF350A4F51A}"/>
                </a:ext>
              </a:extLst>
            </p:cNvPr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>
                  <a:cs typeface="Open Sans Light"/>
                </a:rPr>
                <a:t>Model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7A23BD-1316-3544-AF9B-CD7AC71BFFD8}"/>
              </a:ext>
            </a:extLst>
          </p:cNvPr>
          <p:cNvGrpSpPr/>
          <p:nvPr/>
        </p:nvGrpSpPr>
        <p:grpSpPr>
          <a:xfrm>
            <a:off x="7032104" y="4165056"/>
            <a:ext cx="1291124" cy="762000"/>
            <a:chOff x="5723467" y="4080933"/>
            <a:chExt cx="1642533" cy="76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D5FEC63-A14F-5943-8694-0C886C05CFF0}"/>
                </a:ext>
              </a:extLst>
            </p:cNvPr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E30BDA-35B0-F54D-971E-67867F781450}"/>
                </a:ext>
              </a:extLst>
            </p:cNvPr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>
                  <a:cs typeface="Open Sans Light"/>
                </a:rPr>
                <a:t>Data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C49B30-8D0D-A34B-B080-BB514F90E70F}"/>
              </a:ext>
            </a:extLst>
          </p:cNvPr>
          <p:cNvGrpSpPr/>
          <p:nvPr/>
        </p:nvGrpSpPr>
        <p:grpSpPr>
          <a:xfrm>
            <a:off x="7058064" y="1980383"/>
            <a:ext cx="1291124" cy="762000"/>
            <a:chOff x="5723467" y="4080933"/>
            <a:chExt cx="1642533" cy="7620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7C3D840-184D-394D-9BAB-EDB6A9D0F82E}"/>
                </a:ext>
              </a:extLst>
            </p:cNvPr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7A8BD0-398B-AC48-AB78-E8E6D73BE8D7}"/>
                </a:ext>
              </a:extLst>
            </p:cNvPr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>
                  <a:cs typeface="Open Sans Light"/>
                </a:rPr>
                <a:t>View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5D08F-630D-8C45-BC4D-BFC9D4D1158F}"/>
              </a:ext>
            </a:extLst>
          </p:cNvPr>
          <p:cNvGrpSpPr/>
          <p:nvPr/>
        </p:nvGrpSpPr>
        <p:grpSpPr>
          <a:xfrm>
            <a:off x="9085742" y="1980383"/>
            <a:ext cx="1291124" cy="762000"/>
            <a:chOff x="5723467" y="4080933"/>
            <a:chExt cx="1642533" cy="7620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2A77BE-CFF5-3040-B2F6-0EC5C62BDAFA}"/>
                </a:ext>
              </a:extLst>
            </p:cNvPr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E89AD1-4CBB-C548-9AC1-3FD2F633F35C}"/>
                </a:ext>
              </a:extLst>
            </p:cNvPr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>
                  <a:cs typeface="Open Sans Light"/>
                </a:rPr>
                <a:t>Delegate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DB77D0-2111-2F42-8B10-7DEF67D45D58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7677666" y="3902968"/>
            <a:ext cx="0" cy="262088"/>
          </a:xfrm>
          <a:prstGeom prst="straightConnector1">
            <a:avLst/>
          </a:prstGeom>
          <a:ln w="12700" cmpd="sng"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5905C5-10FC-A548-987A-39F89F8AB44C}"/>
              </a:ext>
            </a:extLst>
          </p:cNvPr>
          <p:cNvCxnSpPr/>
          <p:nvPr/>
        </p:nvCxnSpPr>
        <p:spPr>
          <a:xfrm>
            <a:off x="7248331" y="2742383"/>
            <a:ext cx="0" cy="398585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B0A76E-3EEC-AD46-8A23-1F74670674EC}"/>
              </a:ext>
            </a:extLst>
          </p:cNvPr>
          <p:cNvSpPr txBox="1"/>
          <p:nvPr/>
        </p:nvSpPr>
        <p:spPr>
          <a:xfrm>
            <a:off x="6385288" y="2788676"/>
            <a:ext cx="7792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>
                <a:cs typeface="Open Sans Light"/>
              </a:rPr>
              <a:t>Fetches data items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983BF7-3780-0D45-B2A5-26478EB7C952}"/>
              </a:ext>
            </a:extLst>
          </p:cNvPr>
          <p:cNvCxnSpPr/>
          <p:nvPr/>
        </p:nvCxnSpPr>
        <p:spPr>
          <a:xfrm flipV="1">
            <a:off x="8088891" y="2742383"/>
            <a:ext cx="0" cy="400399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B6D3B77-B69D-184C-BD62-E8325C05CB2A}"/>
              </a:ext>
            </a:extLst>
          </p:cNvPr>
          <p:cNvSpPr txBox="1"/>
          <p:nvPr/>
        </p:nvSpPr>
        <p:spPr>
          <a:xfrm>
            <a:off x="8176813" y="2770299"/>
            <a:ext cx="10288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>
                <a:cs typeface="Open Sans Light"/>
              </a:rPr>
              <a:t>Notifies about data changes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AA1453-9503-5C4B-A45B-6114D6F87819}"/>
              </a:ext>
            </a:extLst>
          </p:cNvPr>
          <p:cNvCxnSpPr/>
          <p:nvPr/>
        </p:nvCxnSpPr>
        <p:spPr>
          <a:xfrm>
            <a:off x="8349188" y="2244155"/>
            <a:ext cx="736554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C64DEA-0C9A-2943-B8B5-10D645F3C60E}"/>
              </a:ext>
            </a:extLst>
          </p:cNvPr>
          <p:cNvCxnSpPr/>
          <p:nvPr/>
        </p:nvCxnSpPr>
        <p:spPr>
          <a:xfrm flipH="1">
            <a:off x="8313461" y="3554397"/>
            <a:ext cx="1426021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68887B-B952-8740-9A46-72800B10FAA2}"/>
              </a:ext>
            </a:extLst>
          </p:cNvPr>
          <p:cNvSpPr txBox="1"/>
          <p:nvPr/>
        </p:nvSpPr>
        <p:spPr>
          <a:xfrm>
            <a:off x="8372073" y="1863481"/>
            <a:ext cx="10288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>
                <a:cs typeface="Courier New"/>
              </a:rPr>
              <a:t>Renders data items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B47893-2939-4F41-9260-5EDA7A284176}"/>
              </a:ext>
            </a:extLst>
          </p:cNvPr>
          <p:cNvCxnSpPr>
            <a:stCxn id="19" idx="2"/>
          </p:cNvCxnSpPr>
          <p:nvPr/>
        </p:nvCxnSpPr>
        <p:spPr>
          <a:xfrm>
            <a:off x="9731304" y="2742383"/>
            <a:ext cx="8178" cy="81201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4628225-D5CB-4F43-B458-C98CAA504E87}"/>
              </a:ext>
            </a:extLst>
          </p:cNvPr>
          <p:cNvSpPr txBox="1"/>
          <p:nvPr/>
        </p:nvSpPr>
        <p:spPr>
          <a:xfrm>
            <a:off x="8976320" y="3645024"/>
            <a:ext cx="10288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>
                <a:cs typeface="Open Sans Light"/>
              </a:rPr>
              <a:t>Stores changed data items</a:t>
            </a:r>
          </a:p>
        </p:txBody>
      </p: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B49964D4-702B-8C4E-B3AD-228BF365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093210947"/>
      </p:ext>
    </p:extLst>
  </p:cSld>
  <p:clrMapOvr>
    <a:masterClrMapping/>
  </p:clrMapOvr>
  <p:transition spd="med"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QML </a:t>
            </a:r>
            <a:r>
              <a:rPr lang="fi-FI" dirty="0" err="1"/>
              <a:t>Model/View</a:t>
            </a:r>
            <a:r>
              <a:rPr lang="fi-FI" dirty="0"/>
              <a:t> </a:t>
            </a:r>
            <a:r>
              <a:rPr lang="fi-FI" dirty="0" err="1"/>
              <a:t>Overview</a:t>
            </a:r>
            <a:endParaRPr lang="fi-FI" dirty="0"/>
          </a:p>
        </p:txBody>
      </p:sp>
      <p:pic>
        <p:nvPicPr>
          <p:cNvPr id="5" name="Picture 4" descr="C:/temp/examples/declarative/modelviews/listview/expandingdelegates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03" y="1974443"/>
            <a:ext cx="3093886" cy="42825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7237" y="1196754"/>
            <a:ext cx="2683102" cy="696490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</a:rPr>
              <a:t>Model</a:t>
            </a:r>
          </a:p>
          <a:p>
            <a:r>
              <a:rPr lang="en-US" kern="0" dirty="0">
                <a:solidFill>
                  <a:sysClr val="windowText" lastClr="000000"/>
                </a:solidFill>
              </a:rPr>
              <a:t>The data source</a:t>
            </a:r>
          </a:p>
        </p:txBody>
      </p:sp>
      <p:sp>
        <p:nvSpPr>
          <p:cNvPr id="7" name="Rectangle 6"/>
          <p:cNvSpPr/>
          <p:nvPr/>
        </p:nvSpPr>
        <p:spPr>
          <a:xfrm>
            <a:off x="4219040" y="1196754"/>
            <a:ext cx="4022876" cy="696490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</a:rPr>
              <a:t>View</a:t>
            </a:r>
          </a:p>
          <a:p>
            <a:r>
              <a:rPr lang="en-US" kern="0" dirty="0">
                <a:solidFill>
                  <a:sysClr val="windowText" lastClr="000000"/>
                </a:solidFill>
              </a:rPr>
              <a:t>Organizes the data for display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1054" y="1196752"/>
            <a:ext cx="3237013" cy="696490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</a:rPr>
              <a:t>Delegate</a:t>
            </a:r>
          </a:p>
          <a:p>
            <a:r>
              <a:rPr lang="en-US" kern="0" dirty="0">
                <a:solidFill>
                  <a:sysClr val="windowText" lastClr="000000"/>
                </a:solidFill>
              </a:rPr>
              <a:t>Renders each data item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799100" y="2383820"/>
            <a:ext cx="1231896" cy="191870"/>
          </a:xfrm>
          <a:prstGeom prst="line">
            <a:avLst/>
          </a:prstGeom>
          <a:noFill/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" name="Straight Connector 9"/>
          <p:cNvCxnSpPr/>
          <p:nvPr/>
        </p:nvCxnSpPr>
        <p:spPr>
          <a:xfrm flipH="1" flipV="1">
            <a:off x="7799100" y="3320992"/>
            <a:ext cx="1231898" cy="1112719"/>
          </a:xfrm>
          <a:prstGeom prst="line">
            <a:avLst/>
          </a:prstGeom>
          <a:noFill/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727238" y="2053118"/>
            <a:ext cx="3491805" cy="42562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ListModel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ListElement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title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"Pancakes"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picture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"pancakes.jpg"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</a:t>
            </a:r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ListElement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title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"Fruit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Salad"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picture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"fruit.jpg"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</a:t>
            </a:r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ListElement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title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"Vegetable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Soup"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picture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"vegetable.jpg"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</a:t>
            </a:r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ListElement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title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"Hamburger"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picture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"hamburger.jpg"</a:t>
            </a:r>
            <a:r>
              <a:rPr lang="en-US" sz="1300" dirty="0"/>
              <a:t>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ListElement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title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"Lemonade"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picture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"lemonade.jpg"</a:t>
            </a:r>
            <a:r>
              <a:rPr lang="en-US" sz="1300" dirty="0"/>
              <a:t> </a:t>
            </a:r>
          </a:p>
          <a:p>
            <a:r>
              <a:rPr lang="en-US" sz="1300" dirty="0"/>
              <a:t>   }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125973" y="2383821"/>
            <a:ext cx="2678010" cy="2177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300" b="1" dirty="0">
                <a:solidFill>
                  <a:srgbClr val="008000"/>
                </a:solidFill>
              </a:rPr>
              <a:t>//</a:t>
            </a:r>
            <a:r>
              <a:rPr lang="fi-FI" sz="1300" dirty="0">
                <a:solidFill>
                  <a:srgbClr val="800080"/>
                </a:solidFill>
              </a:rPr>
              <a:t> </a:t>
            </a:r>
            <a:r>
              <a:rPr lang="fi-FI" sz="1300" b="1" dirty="0" err="1">
                <a:solidFill>
                  <a:srgbClr val="008000"/>
                </a:solidFill>
              </a:rPr>
              <a:t>Simplified</a:t>
            </a:r>
            <a:r>
              <a:rPr lang="fi-FI" sz="1300" dirty="0">
                <a:solidFill>
                  <a:srgbClr val="800080"/>
                </a:solidFill>
              </a:rPr>
              <a:t> </a:t>
            </a:r>
            <a:r>
              <a:rPr lang="fi-FI" sz="1300" b="1" dirty="0" err="1">
                <a:solidFill>
                  <a:srgbClr val="008000"/>
                </a:solidFill>
              </a:rPr>
              <a:t>code</a:t>
            </a:r>
            <a:r>
              <a:rPr lang="fi-FI" sz="1300" b="1" dirty="0">
                <a:solidFill>
                  <a:srgbClr val="008000"/>
                </a:solidFill>
              </a:rPr>
              <a:t>:</a:t>
            </a:r>
            <a:endParaRPr lang="en-US" sz="1300" b="1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Row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Image</a:t>
            </a:r>
            <a:r>
              <a:rPr lang="en-US" sz="1300" dirty="0"/>
              <a:t> {</a:t>
            </a:r>
          </a:p>
          <a:p>
            <a:r>
              <a:rPr lang="en-US" sz="1300" b="1" dirty="0"/>
              <a:t>      source: picture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Text</a:t>
            </a:r>
            <a:r>
              <a:rPr lang="en-US" sz="1300" dirty="0"/>
              <a:t> { </a:t>
            </a:r>
          </a:p>
          <a:p>
            <a:r>
              <a:rPr lang="en-US" sz="1300" b="1" dirty="0"/>
              <a:t>      text: title </a:t>
            </a:r>
          </a:p>
          <a:p>
            <a:r>
              <a:rPr lang="en-US" sz="1300" dirty="0"/>
              <a:t>   }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56EBD486-16D6-804A-9D4B-9D3EB519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971120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can use various kinds of models with QML views</a:t>
            </a:r>
          </a:p>
          <a:p>
            <a:pPr lvl="1"/>
            <a:r>
              <a:rPr lang="en-US" dirty="0"/>
              <a:t>A number</a:t>
            </a:r>
          </a:p>
          <a:p>
            <a:pPr lvl="1"/>
            <a:r>
              <a:rPr lang="en-US" dirty="0"/>
              <a:t>A string list </a:t>
            </a:r>
            <a:r>
              <a:rPr lang="en-US" dirty="0">
                <a:latin typeface="Courier New"/>
                <a:cs typeface="Courier New"/>
              </a:rPr>
              <a:t>[“str1”, “str2”, “str3”] </a:t>
            </a:r>
            <a:r>
              <a:rPr lang="en-US" dirty="0"/>
              <a:t>or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endParaRPr lang="en-US" dirty="0"/>
          </a:p>
          <a:p>
            <a:pPr lvl="1"/>
            <a:r>
              <a:rPr lang="en-US" dirty="0"/>
              <a:t>An object list </a:t>
            </a:r>
            <a:r>
              <a:rPr lang="en-US" dirty="0">
                <a:latin typeface="Courier New"/>
                <a:cs typeface="Courier New"/>
              </a:rPr>
              <a:t>[obj1, obj2, obj3]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*&gt;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Pure models provide access to data: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XmlListModel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QAbstractItemModel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1"/>
            <a:endParaRPr lang="en-US" dirty="0"/>
          </a:p>
          <a:p>
            <a:r>
              <a:rPr lang="en-US" dirty="0"/>
              <a:t>Visual models provide information about how to display data:</a:t>
            </a:r>
          </a:p>
          <a:p>
            <a:pPr lvl="1"/>
            <a:r>
              <a:rPr lang="en-US" dirty="0"/>
              <a:t>Visual item model: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ObjectModel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VisualItemModel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lvl="2"/>
            <a:r>
              <a:rPr lang="en-US" dirty="0"/>
              <a:t>Contains child items that are supplied to views</a:t>
            </a:r>
          </a:p>
          <a:p>
            <a:pPr lvl="1"/>
            <a:r>
              <a:rPr lang="en-US" dirty="0"/>
              <a:t>Visual data model: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DelegateModel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VisualDataModel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/>
              <a:t>Contains an interface to an underlying model</a:t>
            </a:r>
          </a:p>
          <a:p>
            <a:pPr lvl="2"/>
            <a:r>
              <a:rPr lang="en-US" dirty="0"/>
              <a:t>Supplies a delegate for rendering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and Models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modelView/objectModel</a:t>
            </a:r>
            <a:endParaRPr lang="fi-FI" sz="1400" dirty="0">
              <a:cs typeface="Open Sans 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5CDF65-4E0C-DD42-9E6D-092EFDA71BE5}"/>
              </a:ext>
            </a:extLst>
          </p:cNvPr>
          <p:cNvSpPr txBox="1">
            <a:spLocks/>
          </p:cNvSpPr>
          <p:nvPr/>
        </p:nvSpPr>
        <p:spPr>
          <a:xfrm>
            <a:off x="7008721" y="1680487"/>
            <a:ext cx="4608512" cy="246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 err="1">
                <a:solidFill>
                  <a:srgbClr val="800080"/>
                </a:solidFill>
              </a:rPr>
              <a:t>ListView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anchors.fill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parent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model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[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one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,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two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,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three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]</a:t>
            </a:r>
            <a:r>
              <a:rPr lang="fi-FI" dirty="0">
                <a:solidFill>
                  <a:srgbClr val="C0C0C0"/>
                </a:solidFill>
              </a:rPr>
              <a:t> </a:t>
            </a:r>
          </a:p>
          <a:p>
            <a:r>
              <a:rPr lang="fi-FI" dirty="0">
                <a:solidFill>
                  <a:srgbClr val="C0C0C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delegate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800080"/>
                </a:solidFill>
              </a:rPr>
              <a:t>Component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80"/>
                </a:solidFill>
              </a:rPr>
              <a:t>    </a:t>
            </a:r>
            <a:r>
              <a:rPr lang="fi-FI" dirty="0" err="1">
                <a:solidFill>
                  <a:srgbClr val="800080"/>
                </a:solidFill>
              </a:rPr>
              <a:t>Text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</a:p>
          <a:p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width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parent</a:t>
            </a:r>
            <a:r>
              <a:rPr lang="fi-FI" dirty="0" err="1"/>
              <a:t>.width</a:t>
            </a:r>
            <a:r>
              <a:rPr lang="fi-FI" dirty="0"/>
              <a:t>;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00"/>
                </a:solidFill>
              </a:rPr>
              <a:t>height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40 </a:t>
            </a:r>
          </a:p>
          <a:p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text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modelData</a:t>
            </a:r>
            <a:r>
              <a:rPr lang="fi-FI" dirty="0">
                <a:solidFill>
                  <a:srgbClr val="C0C0C0"/>
                </a:solidFill>
              </a:rPr>
              <a:t> </a:t>
            </a:r>
          </a:p>
          <a:p>
            <a:r>
              <a:rPr lang="fi-FI" dirty="0">
                <a:solidFill>
                  <a:srgbClr val="C0C0C0"/>
                </a:solidFill>
              </a:rPr>
              <a:t>       </a:t>
            </a:r>
            <a:r>
              <a:rPr lang="fi-FI" dirty="0">
                <a:solidFill>
                  <a:srgbClr val="008000"/>
                </a:solidFill>
              </a:rPr>
              <a:t>// </a:t>
            </a:r>
            <a:r>
              <a:rPr lang="fi-FI" dirty="0" err="1">
                <a:solidFill>
                  <a:srgbClr val="008000"/>
                </a:solidFill>
              </a:rPr>
              <a:t>Used</a:t>
            </a:r>
            <a:r>
              <a:rPr lang="fi-FI" dirty="0">
                <a:solidFill>
                  <a:srgbClr val="00800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only</a:t>
            </a:r>
            <a:r>
              <a:rPr lang="fi-FI" dirty="0">
                <a:solidFill>
                  <a:srgbClr val="008000"/>
                </a:solidFill>
              </a:rPr>
              <a:t> for </a:t>
            </a:r>
            <a:r>
              <a:rPr lang="fi-FI" dirty="0" err="1">
                <a:solidFill>
                  <a:srgbClr val="008000"/>
                </a:solidFill>
              </a:rPr>
              <a:t>string</a:t>
            </a:r>
            <a:r>
              <a:rPr lang="fi-FI" dirty="0">
                <a:solidFill>
                  <a:srgbClr val="008000"/>
                </a:solidFill>
              </a:rPr>
              <a:t> and </a:t>
            </a:r>
          </a:p>
          <a:p>
            <a:r>
              <a:rPr lang="fi-FI" dirty="0">
                <a:solidFill>
                  <a:srgbClr val="008000"/>
                </a:solidFill>
              </a:rPr>
              <a:t>       // </a:t>
            </a:r>
            <a:r>
              <a:rPr lang="fi-FI" dirty="0" err="1">
                <a:solidFill>
                  <a:srgbClr val="008000"/>
                </a:solidFill>
              </a:rPr>
              <a:t>object</a:t>
            </a:r>
            <a:r>
              <a:rPr lang="fi-FI" dirty="0">
                <a:solidFill>
                  <a:srgbClr val="00800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lists</a:t>
            </a:r>
            <a:endParaRPr lang="fi-FI" dirty="0">
              <a:solidFill>
                <a:srgbClr val="C0C0C0"/>
              </a:solidFill>
            </a:endParaRPr>
          </a:p>
          <a:p>
            <a:r>
              <a:rPr lang="fi-FI" dirty="0">
                <a:solidFill>
                  <a:srgbClr val="C0C0C0"/>
                </a:solidFill>
              </a:rPr>
              <a:t>    </a:t>
            </a:r>
            <a:r>
              <a:rPr lang="fi-FI" dirty="0"/>
              <a:t>}</a:t>
            </a:r>
          </a:p>
          <a:p>
            <a:r>
              <a:rPr lang="fi-FI" dirty="0"/>
              <a:t>}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BAC40D0-EBD5-C646-8192-DEB112B9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64328639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862" y="1844824"/>
            <a:ext cx="11090275" cy="2016215"/>
          </a:xfrm>
        </p:spPr>
        <p:txBody>
          <a:bodyPr/>
          <a:lstStyle/>
          <a:p>
            <a:r>
              <a:rPr lang="en-US" dirty="0"/>
              <a:t>C++ project has a normal </a:t>
            </a:r>
            <a:r>
              <a:rPr lang="en-US" b="1" dirty="0"/>
              <a:t>.pro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QML files typically deployed in resources</a:t>
            </a:r>
          </a:p>
          <a:p>
            <a:pPr marL="357187" lvl="1" indent="0">
              <a:buNone/>
            </a:pPr>
            <a:endParaRPr lang="en-US" dirty="0"/>
          </a:p>
          <a:p>
            <a:r>
              <a:rPr lang="en-US" dirty="0"/>
              <a:t>QML project file </a:t>
            </a:r>
            <a:r>
              <a:rPr lang="en-US" b="1" dirty="0"/>
              <a:t>.</a:t>
            </a:r>
            <a:r>
              <a:rPr lang="en-US" b="1" dirty="0" err="1"/>
              <a:t>qmlproject</a:t>
            </a:r>
            <a:r>
              <a:rPr lang="en-US" b="1" dirty="0"/>
              <a:t> </a:t>
            </a:r>
            <a:r>
              <a:rPr lang="en-US" dirty="0"/>
              <a:t>is defined with the QML language itself</a:t>
            </a:r>
          </a:p>
          <a:p>
            <a:pPr lvl="1"/>
            <a:r>
              <a:rPr lang="en-US" dirty="0"/>
              <a:t>Project properties, e.g. file locations are defined as QML types and their properties</a:t>
            </a:r>
          </a:p>
          <a:p>
            <a:pPr lvl="1"/>
            <a:r>
              <a:rPr lang="en-US" dirty="0"/>
              <a:t>Used in UI prototyping 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2829" y="3861048"/>
            <a:ext cx="11086344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QmlProject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1.1 </a:t>
            </a:r>
          </a:p>
          <a:p>
            <a:br>
              <a:rPr lang="en-US" dirty="0"/>
            </a:br>
            <a:r>
              <a:rPr lang="en-US" dirty="0"/>
              <a:t>Project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</a:t>
            </a:r>
            <a:r>
              <a:rPr lang="en-US" dirty="0" err="1"/>
              <a:t>mainFile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helloWorld.qml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/*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Include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</a:t>
            </a:r>
            <a:r>
              <a:rPr lang="en-US" dirty="0" err="1">
                <a:solidFill>
                  <a:srgbClr val="008000"/>
                </a:solidFill>
              </a:rPr>
              <a:t>qml</a:t>
            </a:r>
            <a:r>
              <a:rPr lang="en-US" dirty="0">
                <a:solidFill>
                  <a:srgbClr val="008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</a:t>
            </a:r>
            <a:r>
              <a:rPr lang="en-US" dirty="0" err="1">
                <a:solidFill>
                  <a:srgbClr val="008000"/>
                </a:solidFill>
              </a:rPr>
              <a:t>js</a:t>
            </a:r>
            <a:r>
              <a:rPr lang="en-US" dirty="0">
                <a:solidFill>
                  <a:srgbClr val="008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and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files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from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current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directory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and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subdirectories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*/</a:t>
            </a:r>
            <a:r>
              <a:rPr lang="en-US" dirty="0"/>
              <a:t> </a:t>
            </a:r>
          </a:p>
          <a:p>
            <a:r>
              <a:rPr lang="en-US" dirty="0"/>
              <a:t>    </a:t>
            </a:r>
            <a:r>
              <a:rPr lang="en-US" dirty="0" err="1"/>
              <a:t>QmlFiles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directory: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".”</a:t>
            </a:r>
            <a:r>
              <a:rPr lang="en-US" dirty="0"/>
              <a:t>  } </a:t>
            </a:r>
          </a:p>
          <a:p>
            <a:r>
              <a:rPr lang="en-US" dirty="0"/>
              <a:t>    </a:t>
            </a:r>
            <a:r>
              <a:rPr lang="en-US" dirty="0" err="1"/>
              <a:t>JavaScriptFiles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directory: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"."</a:t>
            </a:r>
            <a:r>
              <a:rPr lang="en-US" dirty="0"/>
              <a:t> } </a:t>
            </a:r>
          </a:p>
          <a:p>
            <a:r>
              <a:rPr lang="en-US" dirty="0"/>
              <a:t>    </a:t>
            </a:r>
            <a:r>
              <a:rPr lang="en-US" dirty="0" err="1"/>
              <a:t>ImageFiles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directory: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"."</a:t>
            </a:r>
            <a:r>
              <a:rPr lang="en-US" dirty="0"/>
              <a:t> } </a:t>
            </a:r>
          </a:p>
          <a:p>
            <a:r>
              <a:rPr lang="en-US" dirty="0">
                <a:solidFill>
                  <a:srgbClr val="008000"/>
                </a:solidFill>
              </a:rPr>
              <a:t>    /*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List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plugin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directories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passed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QML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runtime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*/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    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importPaths</a:t>
            </a:r>
            <a:r>
              <a:rPr lang="en-US" dirty="0">
                <a:solidFill>
                  <a:srgbClr val="008000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[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"../</a:t>
            </a:r>
            <a:r>
              <a:rPr lang="en-US" dirty="0" err="1">
                <a:solidFill>
                  <a:srgbClr val="008000"/>
                </a:solidFill>
              </a:rPr>
              <a:t>exampleplugin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]</a:t>
            </a:r>
            <a:r>
              <a:rPr lang="en-US" dirty="0"/>
              <a:t> 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513D777-335B-A54C-9AA6-27B40C0A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572321234"/>
      </p:ext>
    </p:extLst>
  </p:cSld>
  <p:clrMapOvr>
    <a:masterClrMapping/>
  </p:clrMapOvr>
  <p:transition spd="med"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MyModel.qml</a:t>
            </a:r>
            <a:endParaRPr lang="en-US" dirty="0"/>
          </a:p>
          <a:p>
            <a:pPr lvl="1"/>
            <a:r>
              <a:rPr lang="en-US" dirty="0"/>
              <a:t>Simple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dirty="0"/>
              <a:t> for the data</a:t>
            </a:r>
          </a:p>
          <a:p>
            <a:pPr lvl="1"/>
            <a:r>
              <a:rPr lang="en-US" dirty="0"/>
              <a:t>Contains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ListElements</a:t>
            </a:r>
            <a:r>
              <a:rPr lang="en-US" dirty="0"/>
              <a:t> with your custom roles</a:t>
            </a:r>
          </a:p>
          <a:p>
            <a:pPr lvl="1"/>
            <a:r>
              <a:rPr lang="en-US" dirty="0"/>
              <a:t>You can access these roles by name in your </a:t>
            </a:r>
            <a:r>
              <a:rPr lang="en-US" b="1" i="1" dirty="0"/>
              <a:t>delegate</a:t>
            </a:r>
            <a:endParaRPr lang="en-US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ModelView.qml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dirty="0"/>
              <a:t> for displaying the data</a:t>
            </a:r>
          </a:p>
          <a:p>
            <a:pPr lvl="1"/>
            <a:r>
              <a:rPr lang="en-US" dirty="0"/>
              <a:t>Delegate &amp; highlight components</a:t>
            </a:r>
          </a:p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ListModel</a:t>
            </a:r>
            <a:r>
              <a:rPr lang="en-US" dirty="0"/>
              <a:t> Example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554" y="1398379"/>
            <a:ext cx="3633935" cy="128710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926208" y="1960041"/>
            <a:ext cx="3228992" cy="74877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8" name="Picture 7" descr="C:/Work/Training/Qt/QtQuick/under_construction/courseware/slides/examples/07_model_view/ModelView/ModelView.qml - Qt QML View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15" y="2849008"/>
            <a:ext cx="2686712" cy="31961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95092" y="5082571"/>
            <a:ext cx="1960432" cy="586218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86899" y="4149080"/>
            <a:ext cx="4064347" cy="2067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ListModel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contactModel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"Bill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Smith"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number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"555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3264"</a:t>
            </a:r>
            <a:r>
              <a:rPr lang="en-US" dirty="0"/>
              <a:t> </a:t>
            </a:r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"John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Brown"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number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"555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8426"</a:t>
            </a:r>
            <a:r>
              <a:rPr lang="en-US" dirty="0"/>
              <a:t> }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modelView/modelView</a:t>
            </a:r>
            <a:endParaRPr lang="en-US" sz="1400" dirty="0">
              <a:cs typeface="Open Sans Ligh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47D871FD-98B2-B24A-9010-1FF69FC86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5992814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550863" y="1152407"/>
            <a:ext cx="5761162" cy="5084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180;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"green"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Component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delegate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wrapper;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180;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40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 Column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    x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5;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5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'&lt;b&gt;Name:&lt;/b&gt;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'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name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'&lt;b&gt;Number:&lt;/b&gt;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'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number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 </a:t>
            </a:r>
          </a:p>
          <a:p>
            <a:r>
              <a:rPr lang="en-US" sz="1300" dirty="0"/>
              <a:t>         }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/>
              <a:t>   }</a:t>
            </a:r>
          </a:p>
          <a:p>
            <a:r>
              <a:rPr lang="en-US" sz="1300" dirty="0"/>
              <a:t>   </a:t>
            </a:r>
            <a:r>
              <a:rPr lang="en-US" sz="1300" dirty="0">
                <a:solidFill>
                  <a:srgbClr val="800080"/>
                </a:solidFill>
              </a:rPr>
              <a:t>Component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highlight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lightsteelblue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/>
              <a:t>; </a:t>
            </a:r>
            <a:r>
              <a:rPr lang="en-US" sz="1300" dirty="0">
                <a:solidFill>
                  <a:srgbClr val="800000"/>
                </a:solidFill>
              </a:rPr>
              <a:t>radius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5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model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MyModel</a:t>
            </a:r>
            <a:r>
              <a:rPr lang="en-US" sz="1300" dirty="0"/>
              <a:t>{}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     delegate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delegate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highlight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highlight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  } 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ListModel</a:t>
            </a:r>
            <a:r>
              <a:rPr lang="en-US" dirty="0"/>
              <a:t> Example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456040" y="1152407"/>
            <a:ext cx="4483824" cy="2218753"/>
          </a:xfrm>
          <a:prstGeom prst="borderCallout1">
            <a:avLst>
              <a:gd name="adj1" fmla="val 22917"/>
              <a:gd name="adj2" fmla="val -911"/>
              <a:gd name="adj3" fmla="val 23567"/>
              <a:gd name="adj4" fmla="val -63189"/>
            </a:avLst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Delegate is quite often defined as an inline component in the same file where the view is</a:t>
            </a:r>
          </a:p>
          <a:p>
            <a:endParaRPr lang="en-US" kern="0" dirty="0">
              <a:solidFill>
                <a:sysClr val="windowText" lastClr="000000"/>
              </a:solidFill>
              <a:cs typeface="Open Sans Light"/>
            </a:endParaRPr>
          </a:p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It can also be placed in a separate file, the same way as the model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456040" y="3528667"/>
            <a:ext cx="4483824" cy="1112728"/>
          </a:xfrm>
          <a:prstGeom prst="borderCallout1">
            <a:avLst>
              <a:gd name="adj1" fmla="val 39919"/>
              <a:gd name="adj2" fmla="val -442"/>
              <a:gd name="adj3" fmla="val 41297"/>
              <a:gd name="adj4" fmla="val -65303"/>
            </a:avLst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ea typeface="MS PGothic" pitchFamily="34" charset="-128"/>
                <a:cs typeface="Open Sans Light"/>
              </a:rPr>
              <a:t>A highlight component can be used to highlight the currently selected item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456040" y="4781606"/>
            <a:ext cx="4483824" cy="1112728"/>
          </a:xfrm>
          <a:prstGeom prst="borderCallout1">
            <a:avLst>
              <a:gd name="adj1" fmla="val 54188"/>
              <a:gd name="adj2" fmla="val 579"/>
              <a:gd name="adj3" fmla="val 56256"/>
              <a:gd name="adj4" fmla="val -66163"/>
            </a:avLst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ea typeface="MS PGothic" pitchFamily="34" charset="-128"/>
                <a:cs typeface="Open Sans Light"/>
              </a:rPr>
              <a:t>The view needs a reference to the model and delegate (and highlight if it is used)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780C2B9-78B8-4D45-90D7-DFA305F2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0980771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482E68-0FC5-914A-9E6C-97BFBAD1D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dirty="0"/>
              <a:t> is a dynamic list of items</a:t>
            </a:r>
          </a:p>
          <a:p>
            <a:r>
              <a:rPr lang="en-US" dirty="0"/>
              <a:t>Item type is defined by </a:t>
            </a:r>
            <a:r>
              <a:rPr lang="en-US" dirty="0" err="1">
                <a:latin typeface="Courier New"/>
                <a:cs typeface="Courier New"/>
              </a:rPr>
              <a:t>ListElement</a:t>
            </a:r>
            <a:r>
              <a:rPr lang="en-US" dirty="0"/>
              <a:t> </a:t>
            </a:r>
          </a:p>
          <a:p>
            <a:r>
              <a:rPr lang="en-US" dirty="0"/>
              <a:t>Dynamic roles are supported as well (type is determined, when an item is added to the model)</a:t>
            </a:r>
          </a:p>
          <a:p>
            <a:pPr lvl="1"/>
            <a:r>
              <a:rPr lang="en-US" dirty="0"/>
              <a:t>Strongly discouraged</a:t>
            </a:r>
          </a:p>
          <a:p>
            <a:pPr lvl="1"/>
            <a:r>
              <a:rPr lang="en-US" dirty="0"/>
              <a:t>Using dynamic roles is 4-6 times slower than using static ones </a:t>
            </a:r>
          </a:p>
          <a:p>
            <a:pPr lvl="1"/>
            <a:r>
              <a:rPr lang="en-US" dirty="0"/>
              <a:t>Use for example </a:t>
            </a:r>
            <a:r>
              <a:rPr lang="en-US" dirty="0" err="1">
                <a:latin typeface="Courier New"/>
                <a:cs typeface="Courier New"/>
              </a:rPr>
              <a:t>QVariantMap</a:t>
            </a:r>
            <a:r>
              <a:rPr lang="en-US" dirty="0"/>
              <a:t> instead</a:t>
            </a:r>
          </a:p>
          <a:p>
            <a:r>
              <a:rPr lang="en-US" dirty="0"/>
              <a:t>Items can be appended, inserted, removed and moved – also in another thread</a:t>
            </a:r>
          </a:p>
          <a:p>
            <a:pPr lvl="1"/>
            <a:r>
              <a:rPr lang="en-US" b="1" dirty="0"/>
              <a:t>append </a:t>
            </a:r>
            <a:r>
              <a:rPr lang="en-US" dirty="0"/>
              <a:t>item data using JavaScript dictionaries: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bookmarkModel.append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({"title":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lineEdit.text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})</a:t>
            </a:r>
          </a:p>
          <a:p>
            <a:pPr lvl="1"/>
            <a:r>
              <a:rPr lang="en-US" b="1" dirty="0"/>
              <a:t>remove </a:t>
            </a:r>
            <a:r>
              <a:rPr lang="en-US" dirty="0"/>
              <a:t>items by index obtained from a </a:t>
            </a:r>
            <a:r>
              <a:rPr lang="en-US" dirty="0" err="1"/>
              <a:t>ListView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bookmarkModel.remove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listView.currentIndex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b="1" dirty="0"/>
              <a:t>move </a:t>
            </a:r>
            <a:r>
              <a:rPr lang="en-US" dirty="0"/>
              <a:t>a number of items between two indices: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bookmarkModel.move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listView.currentIndex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listView.currentIndex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+ 1, number)</a:t>
            </a:r>
            <a:endParaRPr lang="fi-FI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D4D63-BD0C-8340-A8BC-8BCCC7DB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70DE5-A033-EC4E-AA6E-25520EEE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9DAEA2-6115-AA43-A091-3C82A5AD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</a:t>
            </a:r>
            <a:r>
              <a:rPr lang="en-US" dirty="0" err="1"/>
              <a:t>ListModel</a:t>
            </a:r>
            <a:r>
              <a:rPr lang="en-US" dirty="0"/>
              <a:t> Items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CE5A53C-11C8-F24B-B21A-66EE9BCA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654652336"/>
      </p:ext>
    </p:extLst>
  </p:cSld>
  <p:clrMapOvr>
    <a:masterClrMapping/>
  </p:clrMapOvr>
  <p:transition spd="med"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with local or remote XML data source</a:t>
            </a:r>
          </a:p>
          <a:p>
            <a:pPr lvl="1"/>
            <a:r>
              <a:rPr lang="en-US" dirty="0"/>
              <a:t>Like an RSS feed</a:t>
            </a:r>
          </a:p>
          <a:p>
            <a:endParaRPr lang="en-US" dirty="0"/>
          </a:p>
          <a:p>
            <a:r>
              <a:rPr lang="en-US" dirty="0"/>
              <a:t>Uses simple </a:t>
            </a:r>
            <a:r>
              <a:rPr lang="en-US" dirty="0" err="1"/>
              <a:t>XPath</a:t>
            </a:r>
            <a:r>
              <a:rPr lang="en-US" dirty="0"/>
              <a:t>/XQuery expressions to extract data for the view/delegate</a:t>
            </a:r>
          </a:p>
          <a:p>
            <a:pPr lvl="1"/>
            <a:r>
              <a:rPr lang="en-US" dirty="0"/>
              <a:t>Views and delegates do not need to know about XML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XmlRoles</a:t>
            </a:r>
            <a:r>
              <a:rPr lang="en-US" dirty="0"/>
              <a:t> can be accessed by the name property in delegates</a:t>
            </a:r>
          </a:p>
          <a:p>
            <a:pPr lvl="2"/>
            <a:r>
              <a:rPr lang="en-US" dirty="0"/>
              <a:t>Access XML elements by element name and type: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"title"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query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"title/string()"</a:t>
            </a:r>
            <a:r>
              <a:rPr lang="en-US" dirty="0">
                <a:solidFill>
                  <a:srgbClr val="C0C0C0"/>
                </a:solidFill>
              </a:rPr>
              <a:t> </a:t>
            </a:r>
            <a:endParaRPr lang="en-US" dirty="0"/>
          </a:p>
          <a:p>
            <a:pPr lvl="2"/>
            <a:r>
              <a:rPr lang="en-US" dirty="0"/>
              <a:t>Access attributes using @prefix: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 err="1">
                <a:solidFill>
                  <a:srgbClr val="008000"/>
                </a:solidFill>
              </a:rPr>
              <a:t>someAttribute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query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”@</a:t>
            </a:r>
            <a:r>
              <a:rPr lang="en-US" dirty="0" err="1">
                <a:solidFill>
                  <a:srgbClr val="008000"/>
                </a:solidFill>
              </a:rPr>
              <a:t>attributeName</a:t>
            </a:r>
            <a:r>
              <a:rPr lang="en-US" dirty="0">
                <a:solidFill>
                  <a:srgbClr val="008000"/>
                </a:solidFill>
              </a:rPr>
              <a:t>/string()”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a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sz="1800" dirty="0"/>
              <a:t> </a:t>
            </a:r>
            <a:r>
              <a:rPr lang="en-US" dirty="0"/>
              <a:t>or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Repeater</a:t>
            </a:r>
            <a:r>
              <a:rPr lang="en-US" sz="1800" dirty="0"/>
              <a:t> </a:t>
            </a:r>
            <a:r>
              <a:rPr lang="en-US" dirty="0"/>
              <a:t>to access data</a:t>
            </a:r>
            <a:endParaRPr lang="fi-FI" dirty="0"/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Models – </a:t>
            </a:r>
            <a:r>
              <a:rPr lang="en-US" dirty="0" err="1"/>
              <a:t>XmlListModel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E1BD621-962E-6B46-A4E2-3425EA63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596848749"/>
      </p:ext>
    </p:extLst>
  </p:cSld>
  <p:clrMapOvr>
    <a:masterClrMapping/>
  </p:clrMapOvr>
  <p:transition spd="med"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132501" y="3293856"/>
            <a:ext cx="3373971" cy="2436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ListView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</a:t>
            </a:r>
            <a:r>
              <a:rPr lang="en-US" sz="1300" dirty="0" err="1"/>
              <a:t>anchors.fill</a:t>
            </a:r>
            <a:r>
              <a:rPr lang="en-US" sz="1300" dirty="0"/>
              <a:t>: parent </a:t>
            </a:r>
          </a:p>
          <a:p>
            <a:r>
              <a:rPr lang="en-US" sz="1300" dirty="0"/>
              <a:t>  model: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MyModel</a:t>
            </a:r>
            <a:r>
              <a:rPr lang="en-US" sz="1300" dirty="0"/>
              <a:t>{} </a:t>
            </a:r>
          </a:p>
          <a:p>
            <a:r>
              <a:rPr lang="en-US" sz="1300" dirty="0"/>
              <a:t>  delegate: delegate </a:t>
            </a:r>
          </a:p>
          <a:p>
            <a:r>
              <a:rPr lang="en-US" sz="1300" dirty="0"/>
              <a:t>  highlight: highlight </a:t>
            </a:r>
          </a:p>
          <a:p>
            <a:r>
              <a:rPr lang="en-US" sz="1300" dirty="0"/>
              <a:t>}</a:t>
            </a:r>
            <a:endParaRPr lang="fi-FI" sz="13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7328" y="4064131"/>
            <a:ext cx="7727034" cy="1669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XmlListModel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xmlModel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source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"http://www.example.com/myfeed.xml"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query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"/</a:t>
            </a:r>
            <a:r>
              <a:rPr lang="en-US" sz="1300" dirty="0" err="1">
                <a:solidFill>
                  <a:srgbClr val="008000"/>
                </a:solidFill>
              </a:rPr>
              <a:t>rss</a:t>
            </a:r>
            <a:r>
              <a:rPr lang="en-US" sz="1300" dirty="0">
                <a:solidFill>
                  <a:srgbClr val="008000"/>
                </a:solidFill>
              </a:rPr>
              <a:t>/channel/item"</a:t>
            </a:r>
            <a:r>
              <a:rPr lang="en-US" sz="1300" dirty="0"/>
              <a:t>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</a:t>
            </a:r>
            <a:r>
              <a:rPr lang="en-US" sz="1300" dirty="0" err="1">
                <a:solidFill>
                  <a:srgbClr val="800080"/>
                </a:solidFill>
              </a:rPr>
              <a:t>XmlRole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name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"title"</a:t>
            </a:r>
            <a:r>
              <a:rPr lang="en-US" sz="1300" dirty="0"/>
              <a:t>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query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"title/string()"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</a:t>
            </a:r>
            <a:r>
              <a:rPr lang="en-US" sz="1300" dirty="0" err="1">
                <a:solidFill>
                  <a:srgbClr val="800080"/>
                </a:solidFill>
              </a:rPr>
              <a:t>XmlRole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name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pubDate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/>
              <a:t>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query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pubDate</a:t>
            </a:r>
            <a:r>
              <a:rPr lang="en-US" sz="1300" dirty="0">
                <a:solidFill>
                  <a:srgbClr val="008000"/>
                </a:solidFill>
              </a:rPr>
              <a:t>/string()"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</a:t>
            </a:r>
          </a:p>
          <a:p>
            <a:r>
              <a:rPr lang="en-US" sz="1300" dirty="0"/>
              <a:t>}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97328" y="1295949"/>
            <a:ext cx="7727034" cy="2770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chemeClr val="tx1"/>
                </a:solidFill>
              </a:rPr>
              <a:t>&lt;?xml version="1.0" encoding="utf-8"?&gt;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&lt;</a:t>
            </a:r>
            <a:r>
              <a:rPr lang="en-US" sz="1300" dirty="0" err="1">
                <a:solidFill>
                  <a:schemeClr val="tx1"/>
                </a:solidFill>
              </a:rPr>
              <a:t>rss</a:t>
            </a:r>
            <a:r>
              <a:rPr lang="en-US" sz="1300" dirty="0">
                <a:solidFill>
                  <a:schemeClr val="tx1"/>
                </a:solidFill>
              </a:rPr>
              <a:t> version="2.0"&gt;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  &lt;channel&gt;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    &lt;item&gt;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      &lt;title&gt;A blog post&lt;/title&gt;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      &lt;</a:t>
            </a:r>
            <a:r>
              <a:rPr lang="en-US" sz="1300" dirty="0" err="1">
                <a:solidFill>
                  <a:schemeClr val="tx1"/>
                </a:solidFill>
              </a:rPr>
              <a:t>pubDate</a:t>
            </a:r>
            <a:r>
              <a:rPr lang="en-US" sz="1300" dirty="0">
                <a:solidFill>
                  <a:schemeClr val="tx1"/>
                </a:solidFill>
              </a:rPr>
              <a:t>&gt;Sat, 07 Sep 2010 10:00:01 GMT&lt;/</a:t>
            </a:r>
            <a:r>
              <a:rPr lang="en-US" sz="1300" dirty="0" err="1">
                <a:solidFill>
                  <a:schemeClr val="tx1"/>
                </a:solidFill>
              </a:rPr>
              <a:t>pubDate</a:t>
            </a:r>
            <a:r>
              <a:rPr lang="en-US" sz="1300" dirty="0">
                <a:solidFill>
                  <a:schemeClr val="tx1"/>
                </a:solidFill>
              </a:rPr>
              <a:t>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    &lt;/item&gt;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    &lt;item&gt;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      &lt;title&gt;Another blog post&lt;/title&gt;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      &lt;</a:t>
            </a:r>
            <a:r>
              <a:rPr lang="en-US" sz="1300" dirty="0" err="1">
                <a:solidFill>
                  <a:schemeClr val="tx1"/>
                </a:solidFill>
              </a:rPr>
              <a:t>pubDate</a:t>
            </a:r>
            <a:r>
              <a:rPr lang="en-US" sz="1300" dirty="0">
                <a:solidFill>
                  <a:schemeClr val="tx1"/>
                </a:solidFill>
              </a:rPr>
              <a:t>&gt;Sat, 07 Sep 2010 15:35:01 GMT&lt;/</a:t>
            </a:r>
            <a:r>
              <a:rPr lang="en-US" sz="1300" dirty="0" err="1">
                <a:solidFill>
                  <a:schemeClr val="tx1"/>
                </a:solidFill>
              </a:rPr>
              <a:t>pubDate</a:t>
            </a:r>
            <a:r>
              <a:rPr lang="en-US" sz="1300" dirty="0">
                <a:solidFill>
                  <a:schemeClr val="tx1"/>
                </a:solidFill>
              </a:rPr>
              <a:t>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    &lt;/item&gt;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  &lt;/channel&gt; </a:t>
            </a:r>
          </a:p>
          <a:p>
            <a:r>
              <a:rPr lang="en-US" sz="1300" dirty="0">
                <a:solidFill>
                  <a:schemeClr val="tx1"/>
                </a:solidFill>
              </a:rPr>
              <a:t>&lt;/</a:t>
            </a:r>
            <a:r>
              <a:rPr lang="en-US" sz="1300" dirty="0" err="1">
                <a:solidFill>
                  <a:schemeClr val="tx1"/>
                </a:solidFill>
              </a:rPr>
              <a:t>rss</a:t>
            </a:r>
            <a:r>
              <a:rPr lang="en-US" sz="1300" dirty="0">
                <a:solidFill>
                  <a:schemeClr val="tx1"/>
                </a:solidFill>
              </a:rPr>
              <a:t>&gt;</a:t>
            </a:r>
            <a:endParaRPr lang="fi-FI" sz="1300" b="1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– </a:t>
            </a:r>
            <a:r>
              <a:rPr lang="en-US" dirty="0" err="1"/>
              <a:t>XmlListModel</a:t>
            </a:r>
            <a:r>
              <a:rPr lang="en-US" dirty="0"/>
              <a:t> Example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5720" y="1665148"/>
            <a:ext cx="4387925" cy="398746"/>
          </a:xfrm>
          <a:prstGeom prst="rect">
            <a:avLst/>
          </a:prstGeom>
          <a:noFill/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fi-FI" sz="1600" kern="0" dirty="0">
                <a:solidFill>
                  <a:sysClr val="windowText" lastClr="000000"/>
                </a:solidFill>
                <a:latin typeface="Courier New"/>
                <a:ea typeface="MS PGothic" pitchFamily="34" charset="-128"/>
                <a:cs typeface="Courier New"/>
              </a:rPr>
              <a:t>http://www.example.com/myfeed.xml</a:t>
            </a:r>
            <a:endParaRPr lang="en-US" sz="1600" kern="0" dirty="0">
              <a:solidFill>
                <a:sysClr val="windowText" lastClr="000000"/>
              </a:solidFill>
              <a:latin typeface="Courier New"/>
              <a:ea typeface="MS PGothic" pitchFamily="34" charset="-128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43829" y="4464273"/>
            <a:ext cx="2189748" cy="398746"/>
          </a:xfrm>
          <a:prstGeom prst="rect">
            <a:avLst/>
          </a:prstGeom>
          <a:noFill/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fi-FI" b="1" kern="0" dirty="0" err="1">
                <a:solidFill>
                  <a:sysClr val="windowText" lastClr="000000"/>
                </a:solidFill>
                <a:latin typeface="Courier New"/>
                <a:ea typeface="MS PGothic" pitchFamily="34" charset="-128"/>
                <a:cs typeface="Courier New"/>
              </a:rPr>
              <a:t>MyModel.qml</a:t>
            </a:r>
            <a:endParaRPr lang="en-US" b="1" kern="0" dirty="0">
              <a:solidFill>
                <a:sysClr val="windowText" lastClr="000000"/>
              </a:solidFill>
              <a:latin typeface="Courier New"/>
              <a:ea typeface="MS PGothic" pitchFamily="34" charset="-128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54833" y="5055637"/>
            <a:ext cx="2189748" cy="398746"/>
          </a:xfrm>
          <a:prstGeom prst="rect">
            <a:avLst/>
          </a:prstGeom>
          <a:noFill/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fi-FI" b="1" kern="0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m</a:t>
            </a:r>
            <a:r>
              <a:rPr lang="fi-FI" b="1" kern="0" dirty="0" err="1">
                <a:solidFill>
                  <a:sysClr val="windowText" lastClr="000000"/>
                </a:solidFill>
                <a:latin typeface="Courier New"/>
                <a:ea typeface="MS PGothic" pitchFamily="34" charset="-128"/>
                <a:cs typeface="Courier New"/>
              </a:rPr>
              <a:t>ain.qml</a:t>
            </a:r>
            <a:endParaRPr lang="en-US" b="1" kern="0" dirty="0">
              <a:solidFill>
                <a:sysClr val="windowText" lastClr="000000"/>
              </a:solidFill>
              <a:latin typeface="Courier New"/>
              <a:ea typeface="MS PGothic" pitchFamily="34" charset="-128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modelView/xml</a:t>
            </a:r>
            <a:endParaRPr lang="en-US" sz="1400" dirty="0">
              <a:cs typeface="Open Sans Light"/>
            </a:endParaRP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35780B6D-539F-7643-B43F-51D60B5A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1255289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models</a:t>
            </a:r>
          </a:p>
          <a:p>
            <a:pPr lvl="1"/>
            <a:r>
              <a:rPr lang="en-US" dirty="0"/>
              <a:t>No such model in QML – all models are simple lists or hierarchical lists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/>
              <a:t> objects using a table structure are not supported</a:t>
            </a:r>
          </a:p>
          <a:p>
            <a:pPr lvl="1"/>
            <a:r>
              <a:rPr lang="en-US" dirty="0"/>
              <a:t>QML is working with hierarchical lists of data while </a:t>
            </a:r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/>
              <a:t> works with the hierarchy of tables</a:t>
            </a:r>
          </a:p>
          <a:p>
            <a:pPr lvl="1"/>
            <a:r>
              <a:rPr lang="en-US" dirty="0"/>
              <a:t>Map data items in different columns to different</a:t>
            </a:r>
          </a:p>
          <a:p>
            <a:r>
              <a:rPr lang="en-US" dirty="0"/>
              <a:t>Hierarchical models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DelegateModel</a:t>
            </a:r>
            <a:r>
              <a:rPr lang="en-US" dirty="0"/>
              <a:t> from </a:t>
            </a:r>
            <a:r>
              <a:rPr lang="en-US" dirty="0" err="1">
                <a:latin typeface="Courier New"/>
                <a:cs typeface="Courier New"/>
              </a:rPr>
              <a:t>QtQml.Models</a:t>
            </a:r>
            <a:r>
              <a:rPr lang="en-US" dirty="0">
                <a:latin typeface="Courier New"/>
                <a:cs typeface="Courier New"/>
              </a:rPr>
              <a:t> 2.0</a:t>
            </a:r>
          </a:p>
          <a:p>
            <a:pPr lvl="1"/>
            <a:r>
              <a:rPr lang="en-US" dirty="0"/>
              <a:t>Similar to previous </a:t>
            </a:r>
            <a:r>
              <a:rPr lang="en-US" dirty="0" err="1">
                <a:latin typeface="Courier New"/>
                <a:cs typeface="Courier New"/>
              </a:rPr>
              <a:t>VisualDataModel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Provides access to </a:t>
            </a:r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/>
              <a:t> model index (</a:t>
            </a:r>
            <a:r>
              <a:rPr lang="en-US" dirty="0" err="1">
                <a:latin typeface="Courier New"/>
                <a:cs typeface="Courier New"/>
              </a:rPr>
              <a:t>rootIndex</a:t>
            </a:r>
            <a:r>
              <a:rPr lang="en-US" dirty="0"/>
              <a:t>) also persistent ones</a:t>
            </a:r>
          </a:p>
          <a:p>
            <a:pPr lvl="1"/>
            <a:r>
              <a:rPr lang="en-US" dirty="0"/>
              <a:t>Provides functions to navigate down (</a:t>
            </a:r>
            <a:r>
              <a:rPr lang="en-US" dirty="0" err="1">
                <a:latin typeface="Courier New"/>
                <a:cs typeface="Courier New"/>
              </a:rPr>
              <a:t>modelIndex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 and up (</a:t>
            </a:r>
            <a:r>
              <a:rPr lang="en-US" dirty="0" err="1">
                <a:latin typeface="Courier New"/>
                <a:cs typeface="Courier New"/>
              </a:rPr>
              <a:t>parentModelIndex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 in the model hierarchy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Models – Table and Hierarchical Models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6807" y="5212088"/>
            <a:ext cx="10870376" cy="1025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QHash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err="1"/>
              <a:t>int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QByteArray</a:t>
            </a:r>
            <a:r>
              <a:rPr lang="en-US" dirty="0">
                <a:solidFill>
                  <a:srgbClr val="000000"/>
                </a:solidFill>
              </a:rPr>
              <a:t>&gt;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ReadOnlyModel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i="1" dirty="0" err="1">
                <a:solidFill>
                  <a:srgbClr val="000000"/>
                </a:solidFill>
              </a:rPr>
              <a:t>roleNames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QHash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err="1"/>
              <a:t>int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QByteArray</a:t>
            </a:r>
            <a:r>
              <a:rPr lang="en-US" dirty="0">
                <a:solidFill>
                  <a:srgbClr val="000000"/>
                </a:solidFill>
              </a:rPr>
              <a:t>&gt;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roles;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roles[</a:t>
            </a:r>
            <a:r>
              <a:rPr lang="en-US" dirty="0">
                <a:solidFill>
                  <a:srgbClr val="800080"/>
                </a:solidFill>
              </a:rPr>
              <a:t>Qt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DisplayRole</a:t>
            </a:r>
            <a:r>
              <a:rPr lang="en-US" dirty="0">
                <a:solidFill>
                  <a:srgbClr val="000000"/>
                </a:solidFill>
              </a:rPr>
              <a:t>]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nodeName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r>
              <a:rPr lang="en-US" dirty="0"/>
              <a:t>    return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roles;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}</a:t>
            </a:r>
            <a:endParaRPr lang="fi-FI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95692E4-3B67-2B48-9D32-E517D693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657062552"/>
      </p:ext>
    </p:extLst>
  </p:cSld>
  <p:clrMapOvr>
    <a:masterClrMapping/>
  </p:clrMapOvr>
  <p:transition spd="med"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Model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659" y="1606547"/>
            <a:ext cx="2159677" cy="97210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82508" y="1268760"/>
            <a:ext cx="11228654" cy="5028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view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model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 err="1">
                <a:solidFill>
                  <a:srgbClr val="800080"/>
                </a:solidFill>
              </a:rPr>
              <a:t>VisualDataModel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model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80"/>
                </a:solidFill>
              </a:rPr>
              <a:t>delegateModel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br>
              <a:rPr lang="en-US" dirty="0">
                <a:solidFill>
                  <a:srgbClr val="C0C0C0"/>
                </a:solidFill>
              </a:rPr>
            </a:b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delegate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>
                <a:solidFill>
                  <a:srgbClr val="000000"/>
                </a:solidFill>
              </a:rPr>
              <a:t>: 200;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>
                <a:solidFill>
                  <a:srgbClr val="000000"/>
                </a:solidFill>
              </a:rPr>
              <a:t>: 25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>
                <a:solidFill>
                  <a:srgbClr val="800080"/>
                </a:solidFill>
              </a:rPr>
              <a:t>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   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err="1">
                <a:solidFill>
                  <a:srgbClr val="000000"/>
                </a:solidFill>
              </a:rPr>
              <a:t>nodeName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</a:t>
            </a:r>
            <a:r>
              <a:rPr lang="en-US" dirty="0">
                <a:solidFill>
                  <a:srgbClr val="000000"/>
                </a:solidFill>
              </a:rPr>
              <a:t> }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    </a:t>
            </a:r>
            <a:r>
              <a:rPr lang="en-US" dirty="0" err="1">
                <a:solidFill>
                  <a:srgbClr val="800000"/>
                </a:solidFill>
              </a:rPr>
              <a:t>acceptedButtons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Qt</a:t>
            </a:r>
            <a:r>
              <a:rPr lang="en-US" dirty="0" err="1">
                <a:solidFill>
                  <a:srgbClr val="000000"/>
                </a:solidFill>
              </a:rPr>
              <a:t>.RightButton</a:t>
            </a:r>
            <a:r>
              <a:rPr lang="en-US" dirty="0">
                <a:solidFill>
                  <a:srgbClr val="000000"/>
                </a:solidFill>
              </a:rPr>
              <a:t> | </a:t>
            </a:r>
            <a:r>
              <a:rPr lang="en-US" i="1" dirty="0" err="1">
                <a:solidFill>
                  <a:srgbClr val="000000"/>
                </a:solidFill>
              </a:rPr>
              <a:t>Qt</a:t>
            </a:r>
            <a:r>
              <a:rPr lang="en-US" dirty="0" err="1">
                <a:solidFill>
                  <a:srgbClr val="000000"/>
                </a:solidFill>
              </a:rPr>
              <a:t>.LeftButton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>
                <a:solidFill>
                  <a:srgbClr val="000000"/>
                </a:solidFill>
              </a:rPr>
              <a:t>: 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        </a:t>
            </a:r>
            <a:r>
              <a:rPr lang="en-US" dirty="0">
                <a:solidFill>
                  <a:srgbClr val="000000"/>
                </a:solidFill>
              </a:rPr>
              <a:t>if (</a:t>
            </a:r>
            <a:r>
              <a:rPr lang="en-US" i="1" dirty="0" err="1">
                <a:solidFill>
                  <a:srgbClr val="000000"/>
                </a:solidFill>
              </a:rPr>
              <a:t>mouse</a:t>
            </a:r>
            <a:r>
              <a:rPr lang="en-US" dirty="0" err="1">
                <a:solidFill>
                  <a:srgbClr val="000000"/>
                </a:solidFill>
              </a:rPr>
              <a:t>.button</a:t>
            </a:r>
            <a:r>
              <a:rPr lang="en-US" dirty="0">
                <a:solidFill>
                  <a:srgbClr val="000000"/>
                </a:solidFill>
              </a:rPr>
              <a:t> === </a:t>
            </a:r>
            <a:r>
              <a:rPr lang="en-US" i="1" dirty="0" err="1">
                <a:solidFill>
                  <a:srgbClr val="000000"/>
                </a:solidFill>
              </a:rPr>
              <a:t>Qt</a:t>
            </a:r>
            <a:r>
              <a:rPr lang="en-US" dirty="0" err="1">
                <a:solidFill>
                  <a:srgbClr val="000000"/>
                </a:solidFill>
              </a:rPr>
              <a:t>.LeftButton</a:t>
            </a:r>
            <a:r>
              <a:rPr lang="en-US" dirty="0">
                <a:solidFill>
                  <a:srgbClr val="000000"/>
                </a:solidFill>
              </a:rPr>
              <a:t>) {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    if (</a:t>
            </a:r>
            <a:r>
              <a:rPr lang="en-US" dirty="0" err="1">
                <a:solidFill>
                  <a:srgbClr val="000000"/>
                </a:solidFill>
              </a:rPr>
              <a:t>model.hasModelChildren</a:t>
            </a:r>
            <a:r>
              <a:rPr lang="en-US" dirty="0">
                <a:solidFill>
                  <a:srgbClr val="000000"/>
                </a:solidFill>
              </a:rPr>
              <a:t>) {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        ++</a:t>
            </a:r>
            <a:r>
              <a:rPr lang="en-US" i="1" dirty="0">
                <a:solidFill>
                  <a:srgbClr val="000000"/>
                </a:solidFill>
              </a:rPr>
              <a:t>level</a:t>
            </a:r>
            <a:r>
              <a:rPr lang="en-US" dirty="0">
                <a:solidFill>
                  <a:srgbClr val="000000"/>
                </a:solidFill>
              </a:rPr>
              <a:t>; </a:t>
            </a:r>
          </a:p>
          <a:p>
            <a:r>
              <a:rPr lang="en-US" i="1" dirty="0">
                <a:solidFill>
                  <a:srgbClr val="000000"/>
                </a:solidFill>
              </a:rPr>
              <a:t>                            </a:t>
            </a:r>
            <a:r>
              <a:rPr lang="en-US" i="1" dirty="0" err="1">
                <a:solidFill>
                  <a:srgbClr val="000000"/>
                </a:solidFill>
              </a:rPr>
              <a:t>view</a:t>
            </a:r>
            <a:r>
              <a:rPr lang="en-US" dirty="0" err="1">
                <a:solidFill>
                  <a:srgbClr val="000000"/>
                </a:solidFill>
              </a:rPr>
              <a:t>.model.rootIndex</a:t>
            </a:r>
            <a:r>
              <a:rPr lang="en-US" dirty="0">
                <a:solidFill>
                  <a:srgbClr val="000000"/>
                </a:solidFill>
              </a:rPr>
              <a:t> = </a:t>
            </a:r>
            <a:r>
              <a:rPr lang="en-US" i="1" dirty="0" err="1">
                <a:solidFill>
                  <a:srgbClr val="000000"/>
                </a:solidFill>
              </a:rPr>
              <a:t>view</a:t>
            </a:r>
            <a:r>
              <a:rPr lang="en-US" dirty="0" err="1">
                <a:solidFill>
                  <a:srgbClr val="000000"/>
                </a:solidFill>
              </a:rPr>
              <a:t>.model.modelIndex</a:t>
            </a:r>
            <a:r>
              <a:rPr lang="en-US" dirty="0">
                <a:solidFill>
                  <a:srgbClr val="000000"/>
                </a:solidFill>
              </a:rPr>
              <a:t>(index);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    }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} else if (</a:t>
            </a:r>
            <a:r>
              <a:rPr lang="en-US" i="1" dirty="0" err="1">
                <a:solidFill>
                  <a:srgbClr val="000000"/>
                </a:solidFill>
              </a:rPr>
              <a:t>mouse</a:t>
            </a:r>
            <a:r>
              <a:rPr lang="en-US" dirty="0" err="1">
                <a:solidFill>
                  <a:srgbClr val="000000"/>
                </a:solidFill>
              </a:rPr>
              <a:t>.button</a:t>
            </a:r>
            <a:r>
              <a:rPr lang="en-US" dirty="0">
                <a:solidFill>
                  <a:srgbClr val="000000"/>
                </a:solidFill>
              </a:rPr>
              <a:t> === </a:t>
            </a:r>
            <a:r>
              <a:rPr lang="en-US" i="1" dirty="0" err="1">
                <a:solidFill>
                  <a:srgbClr val="000000"/>
                </a:solidFill>
              </a:rPr>
              <a:t>Qt</a:t>
            </a:r>
            <a:r>
              <a:rPr lang="en-US" dirty="0" err="1">
                <a:solidFill>
                  <a:srgbClr val="000000"/>
                </a:solidFill>
              </a:rPr>
              <a:t>.RightButton</a:t>
            </a:r>
            <a:r>
              <a:rPr lang="en-US" dirty="0">
                <a:solidFill>
                  <a:srgbClr val="000000"/>
                </a:solidFill>
              </a:rPr>
              <a:t>) {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    if (</a:t>
            </a:r>
            <a:r>
              <a:rPr lang="en-US" i="1" dirty="0">
                <a:solidFill>
                  <a:srgbClr val="000000"/>
                </a:solidFill>
              </a:rPr>
              <a:t>level</a:t>
            </a:r>
            <a:r>
              <a:rPr lang="en-US" dirty="0">
                <a:solidFill>
                  <a:srgbClr val="000000"/>
                </a:solidFill>
              </a:rPr>
              <a:t> &gt; 0) {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        --</a:t>
            </a:r>
            <a:r>
              <a:rPr lang="en-US" i="1" dirty="0">
                <a:solidFill>
                  <a:srgbClr val="000000"/>
                </a:solidFill>
              </a:rPr>
              <a:t>level</a:t>
            </a:r>
            <a:r>
              <a:rPr lang="en-US" dirty="0">
                <a:solidFill>
                  <a:srgbClr val="000000"/>
                </a:solidFill>
              </a:rPr>
              <a:t>; </a:t>
            </a:r>
          </a:p>
          <a:p>
            <a:r>
              <a:rPr lang="en-US" i="1" dirty="0">
                <a:solidFill>
                  <a:srgbClr val="000000"/>
                </a:solidFill>
              </a:rPr>
              <a:t>                            </a:t>
            </a:r>
            <a:r>
              <a:rPr lang="en-US" i="1" dirty="0" err="1">
                <a:solidFill>
                  <a:srgbClr val="000000"/>
                </a:solidFill>
              </a:rPr>
              <a:t>view</a:t>
            </a:r>
            <a:r>
              <a:rPr lang="en-US" dirty="0" err="1">
                <a:solidFill>
                  <a:srgbClr val="000000"/>
                </a:solidFill>
              </a:rPr>
              <a:t>.model.rootIndex</a:t>
            </a:r>
            <a:r>
              <a:rPr lang="en-US" dirty="0">
                <a:solidFill>
                  <a:srgbClr val="000000"/>
                </a:solidFill>
              </a:rPr>
              <a:t> = </a:t>
            </a:r>
            <a:r>
              <a:rPr lang="en-US" i="1" dirty="0" err="1">
                <a:solidFill>
                  <a:srgbClr val="000000"/>
                </a:solidFill>
              </a:rPr>
              <a:t>view</a:t>
            </a:r>
            <a:r>
              <a:rPr lang="en-US" dirty="0" err="1">
                <a:solidFill>
                  <a:srgbClr val="000000"/>
                </a:solidFill>
              </a:rPr>
              <a:t>.model.parentModelIndex</a:t>
            </a:r>
            <a:r>
              <a:rPr lang="en-US" dirty="0">
                <a:solidFill>
                  <a:srgbClr val="000000"/>
                </a:solidFill>
              </a:rPr>
              <a:t>(index); </a:t>
            </a:r>
          </a:p>
          <a:p>
            <a:r>
              <a:rPr lang="en-US" dirty="0">
                <a:solidFill>
                  <a:srgbClr val="000000"/>
                </a:solidFill>
              </a:rPr>
              <a:t>} } } } }</a:t>
            </a:r>
            <a:endParaRPr lang="fi-FI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modelView/hierarchicalModel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BEAEB71-099D-914A-9E9F-4430CCAE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203486733"/>
      </p:ext>
    </p:extLst>
  </p:cSld>
  <p:clrMapOvr>
    <a:masterClrMapping/>
  </p:clrMapOvr>
  <p:transition spd="med"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Allows sharing delegates (with a shared context) to multiple views </a:t>
            </a:r>
          </a:p>
          <a:p>
            <a:r>
              <a:rPr lang="en-US" dirty="0"/>
              <a:t>Delegates are named using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attached property 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delegate: Package { 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    Item { id: package1; </a:t>
            </a:r>
            <a:r>
              <a:rPr lang="en-US" dirty="0" err="1">
                <a:latin typeface="Courier New"/>
                <a:cs typeface="Courier New"/>
              </a:rPr>
              <a:t>Package.name</a:t>
            </a:r>
            <a:r>
              <a:rPr lang="en-US" dirty="0">
                <a:latin typeface="Courier New"/>
                <a:cs typeface="Courier New"/>
              </a:rPr>
              <a:t>: “hello” } 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    Item { id: package2; </a:t>
            </a:r>
            <a:r>
              <a:rPr lang="en-US" dirty="0" err="1">
                <a:latin typeface="Courier New"/>
                <a:cs typeface="Courier New"/>
              </a:rPr>
              <a:t>Package.name</a:t>
            </a:r>
            <a:r>
              <a:rPr lang="en-US" dirty="0">
                <a:latin typeface="Courier New"/>
                <a:cs typeface="Courier New"/>
              </a:rPr>
              <a:t>: “world” }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    Item {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        parent: package1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/>
              <a:t>And referenced using </a:t>
            </a:r>
            <a:r>
              <a:rPr lang="en-US" dirty="0" err="1">
                <a:latin typeface="Courier New"/>
                <a:cs typeface="Courier New"/>
              </a:rPr>
              <a:t>DelegateModel</a:t>
            </a:r>
            <a:r>
              <a:rPr lang="en-US" dirty="0">
                <a:latin typeface="Courier New"/>
                <a:cs typeface="Courier New"/>
              </a:rPr>
              <a:t> parts </a:t>
            </a:r>
            <a:r>
              <a:rPr lang="en-US" dirty="0"/>
              <a:t>property</a:t>
            </a:r>
          </a:p>
          <a:p>
            <a:pPr marL="813486" lvl="1" indent="0">
              <a:buNone/>
            </a:pPr>
            <a:r>
              <a:rPr lang="en-US" dirty="0" err="1">
                <a:latin typeface="Courier New"/>
                <a:cs typeface="Courier New"/>
              </a:rPr>
              <a:t>SomeView</a:t>
            </a:r>
            <a:r>
              <a:rPr lang="en-US" dirty="0">
                <a:latin typeface="Courier New"/>
                <a:cs typeface="Courier New"/>
              </a:rPr>
              <a:t> { model: </a:t>
            </a:r>
            <a:r>
              <a:rPr lang="en-US" dirty="0" err="1">
                <a:latin typeface="Courier New"/>
                <a:cs typeface="Courier New"/>
              </a:rPr>
              <a:t>delegateModel.parts.hello</a:t>
            </a:r>
            <a:r>
              <a:rPr lang="en-US" dirty="0">
                <a:latin typeface="Courier New"/>
                <a:cs typeface="Courier New"/>
              </a:rPr>
              <a:t> 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data model: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100" dirty="0" err="1">
                <a:latin typeface="Courier New" pitchFamily="49" charset="0"/>
                <a:cs typeface="Courier New" pitchFamily="49" charset="0"/>
              </a:rPr>
              <a:t>DelegateModel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3100" dirty="0" err="1">
                <a:latin typeface="Courier New" pitchFamily="49" charset="0"/>
                <a:cs typeface="Courier New" pitchFamily="49" charset="0"/>
              </a:rPr>
              <a:t>VisualDataModel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i-FI" sz="1400" dirty="0">
                <a:cs typeface="Open Sans Light"/>
              </a:rPr>
              <a:t>Demo: </a:t>
            </a:r>
            <a:r>
              <a:rPr lang="fi-FI" sz="1400" dirty="0" err="1">
                <a:cs typeface="Open Sans Light"/>
              </a:rPr>
              <a:t>modelView/delegateModel</a:t>
            </a:r>
            <a:endParaRPr lang="en-US" sz="1400" dirty="0">
              <a:cs typeface="Open Sans Light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10" y="6381759"/>
            <a:ext cx="504693" cy="142875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9769561-42DA-A846-A26A-68DF6B12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1774361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Supports sorting and filtering items into groups</a:t>
            </a:r>
          </a:p>
          <a:p>
            <a:pPr lvl="1"/>
            <a:r>
              <a:rPr lang="en-US" dirty="0"/>
              <a:t>Groups are identified by a name, provided by </a:t>
            </a:r>
            <a:r>
              <a:rPr lang="en-US" dirty="0" err="1">
                <a:latin typeface="Courier New"/>
                <a:cs typeface="Courier New"/>
              </a:rPr>
              <a:t>DelegateModelGroup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By default, all items belong to “items” group</a:t>
            </a:r>
          </a:p>
          <a:p>
            <a:pPr lvl="1"/>
            <a:r>
              <a:rPr lang="en-US" dirty="0"/>
              <a:t>Property </a:t>
            </a:r>
            <a:r>
              <a:rPr lang="en-US" dirty="0">
                <a:latin typeface="Courier New"/>
                <a:cs typeface="Courier New"/>
              </a:rPr>
              <a:t>items</a:t>
            </a:r>
            <a:r>
              <a:rPr lang="en-US" dirty="0"/>
              <a:t> in </a:t>
            </a:r>
            <a:r>
              <a:rPr lang="en-US" dirty="0" err="1">
                <a:latin typeface="Courier New"/>
                <a:cs typeface="Courier New"/>
              </a:rPr>
              <a:t>DelegateModel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New groups can be defined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DelegateModel</a:t>
            </a:r>
            <a:r>
              <a:rPr lang="en-US" dirty="0">
                <a:latin typeface="Courier New"/>
                <a:cs typeface="Courier New"/>
              </a:rPr>
              <a:t> { groups: [ </a:t>
            </a:r>
            <a:r>
              <a:rPr lang="en-US" dirty="0" err="1">
                <a:latin typeface="Courier New"/>
                <a:cs typeface="Courier New"/>
              </a:rPr>
              <a:t>DelegateModelGroup</a:t>
            </a:r>
            <a:r>
              <a:rPr lang="en-US" dirty="0">
                <a:latin typeface="Courier New"/>
                <a:cs typeface="Courier New"/>
              </a:rPr>
              <a:t> { name: “hello” } …</a:t>
            </a:r>
            <a:endParaRPr lang="en-US" dirty="0"/>
          </a:p>
          <a:p>
            <a:pPr lvl="1"/>
            <a:r>
              <a:rPr lang="en-US" dirty="0"/>
              <a:t>A current group can be selected using </a:t>
            </a:r>
            <a:r>
              <a:rPr lang="en-US" dirty="0" err="1">
                <a:latin typeface="Courier New"/>
                <a:cs typeface="Courier New"/>
              </a:rPr>
              <a:t>DelegateModel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filterOnGroup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property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filterOnGroup</a:t>
            </a:r>
            <a:r>
              <a:rPr lang="en-US" dirty="0">
                <a:latin typeface="Courier New"/>
                <a:cs typeface="Courier New"/>
              </a:rPr>
              <a:t>: “hello”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 item group may be checked and changed using </a:t>
            </a:r>
            <a:r>
              <a:rPr lang="en-US" dirty="0" err="1">
                <a:latin typeface="Courier New"/>
                <a:cs typeface="Courier New"/>
              </a:rPr>
              <a:t>DelegateModel.inHello</a:t>
            </a:r>
            <a:r>
              <a:rPr lang="en-US" dirty="0"/>
              <a:t> attached property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if (</a:t>
            </a:r>
            <a:r>
              <a:rPr lang="en-US" dirty="0" err="1">
                <a:latin typeface="Courier New"/>
                <a:cs typeface="Courier New"/>
              </a:rPr>
              <a:t>DelegateModel.inHello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1172261" lvl="2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DelegateModel.inHello</a:t>
            </a:r>
            <a:r>
              <a:rPr lang="en-US" sz="1800" dirty="0">
                <a:latin typeface="Courier New"/>
                <a:cs typeface="Courier New"/>
              </a:rPr>
              <a:t> = false;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data model: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100" dirty="0" err="1">
                <a:latin typeface="Courier New" pitchFamily="49" charset="0"/>
                <a:cs typeface="Courier New" pitchFamily="49" charset="0"/>
              </a:rPr>
              <a:t>DelegateModel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3100" dirty="0" err="1">
                <a:latin typeface="Courier New" pitchFamily="49" charset="0"/>
                <a:cs typeface="Courier New" pitchFamily="49" charset="0"/>
              </a:rPr>
              <a:t>VisualDataModel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10" y="6381759"/>
            <a:ext cx="504693" cy="142875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439040F-8D70-0749-885C-34D437D5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27311638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the layout</a:t>
            </a:r>
          </a:p>
          <a:p>
            <a:r>
              <a:rPr lang="en-US" dirty="0"/>
              <a:t>Handle events</a:t>
            </a:r>
          </a:p>
          <a:p>
            <a:r>
              <a:rPr lang="en-US" dirty="0"/>
              <a:t>Use delegates to render/edit data items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GridView</a:t>
            </a:r>
            <a:r>
              <a:rPr lang="en-US" dirty="0"/>
              <a:t> inherit from </a:t>
            </a:r>
            <a:r>
              <a:rPr lang="en-US" dirty="0" err="1">
                <a:latin typeface="Courier New"/>
                <a:cs typeface="Courier New"/>
              </a:rPr>
              <a:t>Flickable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Touch-based UI</a:t>
            </a:r>
          </a:p>
          <a:p>
            <a:r>
              <a:rPr lang="en-US" dirty="0" err="1">
                <a:latin typeface="Courier New"/>
                <a:cs typeface="Courier New"/>
              </a:rPr>
              <a:t>TableView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TreeView</a:t>
            </a:r>
            <a:r>
              <a:rPr lang="en-US" dirty="0"/>
              <a:t> inherit from </a:t>
            </a:r>
            <a:r>
              <a:rPr lang="en-US" dirty="0" err="1">
                <a:latin typeface="Courier New"/>
                <a:cs typeface="Courier New"/>
              </a:rPr>
              <a:t>ScrollView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Mouse-based UI with scrollbars</a:t>
            </a:r>
          </a:p>
          <a:p>
            <a:r>
              <a:rPr lang="en-US" dirty="0" err="1">
                <a:latin typeface="Courier New"/>
                <a:cs typeface="Courier New"/>
              </a:rPr>
              <a:t>PathView</a:t>
            </a:r>
            <a:r>
              <a:rPr lang="en-US" dirty="0"/>
              <a:t> inherits from </a:t>
            </a:r>
            <a:r>
              <a:rPr lang="en-US" dirty="0">
                <a:latin typeface="Courier New"/>
                <a:cs typeface="Courier New"/>
              </a:rPr>
              <a:t>Item</a:t>
            </a:r>
          </a:p>
          <a:p>
            <a:pPr lvl="1"/>
            <a:r>
              <a:rPr lang="en-US" dirty="0"/>
              <a:t>Suitable for both touch and mouse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2310" y="6381759"/>
            <a:ext cx="504693" cy="142875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D91790A-B2D7-BC4C-AC1E-A50C2903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817230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76CB5D-144C-FA40-8A92-3A1265CAC7AA}"/>
              </a:ext>
            </a:extLst>
          </p:cNvPr>
          <p:cNvCxnSpPr/>
          <p:nvPr/>
        </p:nvCxnSpPr>
        <p:spPr>
          <a:xfrm flipV="1">
            <a:off x="5375920" y="4437112"/>
            <a:ext cx="0" cy="50405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5A459D-3AB0-9D45-957B-70015774A8B8}"/>
              </a:ext>
            </a:extLst>
          </p:cNvPr>
          <p:cNvCxnSpPr/>
          <p:nvPr/>
        </p:nvCxnSpPr>
        <p:spPr>
          <a:xfrm flipV="1">
            <a:off x="6384032" y="4437112"/>
            <a:ext cx="0" cy="50405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2308" y="1844825"/>
            <a:ext cx="11003366" cy="3456384"/>
          </a:xfrm>
        </p:spPr>
        <p:txBody>
          <a:bodyPr/>
          <a:lstStyle/>
          <a:p>
            <a:r>
              <a:rPr lang="en-US" dirty="0"/>
              <a:t>A tree of QML type instances (objects) and their properties</a:t>
            </a:r>
          </a:p>
          <a:p>
            <a:r>
              <a:rPr lang="en-US" dirty="0"/>
              <a:t>Syntax is very similar to CSS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User Interface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918522" y="2625578"/>
            <a:ext cx="3721176" cy="2747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b="1" dirty="0"/>
              <a:t>import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QtQuick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2.9</a:t>
            </a:r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Window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fi-FI" dirty="0"/>
              <a:t>   // ...</a:t>
            </a:r>
          </a:p>
          <a:p>
            <a:r>
              <a:rPr lang="fi-FI" dirty="0"/>
              <a:t>   </a:t>
            </a:r>
            <a:r>
              <a:rPr lang="en-US" dirty="0">
                <a:solidFill>
                  <a:srgbClr val="800080"/>
                </a:solidFill>
              </a:rPr>
              <a:t>Item </a:t>
            </a:r>
            <a:r>
              <a:rPr lang="en-US" dirty="0"/>
              <a:t>{</a:t>
            </a:r>
          </a:p>
          <a:p>
            <a:r>
              <a:rPr lang="en-US" dirty="0"/>
              <a:t>   </a:t>
            </a:r>
            <a:r>
              <a:rPr lang="fi-FI" dirty="0"/>
              <a:t>// ...</a:t>
            </a:r>
            <a:endParaRPr lang="en-US" dirty="0"/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800080"/>
                </a:solidFill>
              </a:rPr>
              <a:t>      Text </a:t>
            </a:r>
            <a:r>
              <a:rPr lang="en-US" dirty="0"/>
              <a:t>{</a:t>
            </a:r>
          </a:p>
          <a:p>
            <a:r>
              <a:rPr lang="en-US" dirty="0"/>
              <a:t>      </a:t>
            </a:r>
            <a:r>
              <a:rPr lang="fi-FI" dirty="0"/>
              <a:t>// ...</a:t>
            </a:r>
            <a:endParaRPr lang="en-US" dirty="0"/>
          </a:p>
          <a:p>
            <a:r>
              <a:rPr lang="en-US" dirty="0"/>
              <a:t>      }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386D8-158D-EA40-9496-76F091C2FC39}"/>
              </a:ext>
            </a:extLst>
          </p:cNvPr>
          <p:cNvGrpSpPr/>
          <p:nvPr/>
        </p:nvGrpSpPr>
        <p:grpSpPr>
          <a:xfrm>
            <a:off x="763326" y="2761593"/>
            <a:ext cx="2956409" cy="3187687"/>
            <a:chOff x="763326" y="2545569"/>
            <a:chExt cx="2956409" cy="31876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9FDC5CD-60D8-EE45-B9BD-3E066FAA9B8E}"/>
                </a:ext>
              </a:extLst>
            </p:cNvPr>
            <p:cNvSpPr/>
            <p:nvPr/>
          </p:nvSpPr>
          <p:spPr>
            <a:xfrm>
              <a:off x="763326" y="2545569"/>
              <a:ext cx="2956409" cy="31876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A03747-7315-7543-98BD-78E33F964C8E}"/>
                </a:ext>
              </a:extLst>
            </p:cNvPr>
            <p:cNvSpPr txBox="1"/>
            <p:nvPr/>
          </p:nvSpPr>
          <p:spPr>
            <a:xfrm>
              <a:off x="803274" y="2627620"/>
              <a:ext cx="23835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Window</a:t>
              </a:r>
            </a:p>
            <a:p>
              <a:r>
                <a:rPr lang="en-US" sz="1200" dirty="0"/>
                <a:t>width, height, visible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8D8C734-AA72-C34D-8AB4-4E51F26BB79F}"/>
              </a:ext>
            </a:extLst>
          </p:cNvPr>
          <p:cNvSpPr/>
          <p:nvPr/>
        </p:nvSpPr>
        <p:spPr>
          <a:xfrm>
            <a:off x="1055688" y="3528571"/>
            <a:ext cx="2448024" cy="2204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D4B94-DC2E-5E49-88B1-BBFB0DE84054}"/>
              </a:ext>
            </a:extLst>
          </p:cNvPr>
          <p:cNvSpPr txBox="1"/>
          <p:nvPr/>
        </p:nvSpPr>
        <p:spPr>
          <a:xfrm>
            <a:off x="1049770" y="3576004"/>
            <a:ext cx="2383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</a:t>
            </a:r>
          </a:p>
          <a:p>
            <a:r>
              <a:rPr lang="en-US" sz="1200" dirty="0"/>
              <a:t>x, y, width, height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EBB64-8735-C24B-A793-B2E48B855F73}"/>
              </a:ext>
            </a:extLst>
          </p:cNvPr>
          <p:cNvSpPr/>
          <p:nvPr/>
        </p:nvSpPr>
        <p:spPr>
          <a:xfrm>
            <a:off x="1182764" y="4203372"/>
            <a:ext cx="2104924" cy="6936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612733-AB8A-5445-8F81-376B32810F95}"/>
              </a:ext>
            </a:extLst>
          </p:cNvPr>
          <p:cNvSpPr/>
          <p:nvPr/>
        </p:nvSpPr>
        <p:spPr>
          <a:xfrm>
            <a:off x="1182764" y="4972891"/>
            <a:ext cx="2104924" cy="6936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EB7FD7-591B-0C45-A18C-9FF739E13FB6}"/>
              </a:ext>
            </a:extLst>
          </p:cNvPr>
          <p:cNvSpPr txBox="1"/>
          <p:nvPr/>
        </p:nvSpPr>
        <p:spPr>
          <a:xfrm>
            <a:off x="1228204" y="4242653"/>
            <a:ext cx="2383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sz="1200" dirty="0" err="1"/>
              <a:t>Font.pixelSize</a:t>
            </a:r>
            <a:r>
              <a:rPr lang="en-US" sz="1200" dirty="0"/>
              <a:t>, color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8268C-65CC-464E-ADF1-45B5BC7A4A20}"/>
              </a:ext>
            </a:extLst>
          </p:cNvPr>
          <p:cNvSpPr txBox="1"/>
          <p:nvPr/>
        </p:nvSpPr>
        <p:spPr>
          <a:xfrm>
            <a:off x="1182764" y="4996627"/>
            <a:ext cx="2383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  <a:p>
            <a:r>
              <a:rPr lang="en-US" sz="1200" dirty="0"/>
              <a:t>source, asynchronous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CF67997-8AC0-8C46-8BD1-E41C0987D53B}"/>
              </a:ext>
            </a:extLst>
          </p:cNvPr>
          <p:cNvGrpSpPr/>
          <p:nvPr/>
        </p:nvGrpSpPr>
        <p:grpSpPr>
          <a:xfrm>
            <a:off x="5024803" y="2765927"/>
            <a:ext cx="1674013" cy="693608"/>
            <a:chOff x="4782876" y="2537428"/>
            <a:chExt cx="2140691" cy="6936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15F251-A7CE-DF44-ACD8-546D3A3FBA60}"/>
                </a:ext>
              </a:extLst>
            </p:cNvPr>
            <p:cNvSpPr/>
            <p:nvPr/>
          </p:nvSpPr>
          <p:spPr>
            <a:xfrm>
              <a:off x="4818643" y="2537428"/>
              <a:ext cx="2104924" cy="6936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530875-72F7-4B4C-8FF6-2F0931ACE82D}"/>
                </a:ext>
              </a:extLst>
            </p:cNvPr>
            <p:cNvSpPr txBox="1"/>
            <p:nvPr/>
          </p:nvSpPr>
          <p:spPr>
            <a:xfrm>
              <a:off x="4782876" y="2709325"/>
              <a:ext cx="2104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Window</a:t>
              </a:r>
              <a:endParaRPr lang="en-US"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45A1FF-1203-DC42-B87D-1A1D33DDE25D}"/>
              </a:ext>
            </a:extLst>
          </p:cNvPr>
          <p:cNvGrpSpPr/>
          <p:nvPr/>
        </p:nvGrpSpPr>
        <p:grpSpPr>
          <a:xfrm>
            <a:off x="4998875" y="3743504"/>
            <a:ext cx="1699941" cy="693608"/>
            <a:chOff x="4782876" y="2537428"/>
            <a:chExt cx="2140691" cy="69360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CDB82D-F80F-DE44-BBAD-7575A49F83B4}"/>
                </a:ext>
              </a:extLst>
            </p:cNvPr>
            <p:cNvSpPr/>
            <p:nvPr/>
          </p:nvSpPr>
          <p:spPr>
            <a:xfrm>
              <a:off x="4818643" y="2537428"/>
              <a:ext cx="2104924" cy="6936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360417-4B76-6043-B805-9A0F71EEE8FB}"/>
                </a:ext>
              </a:extLst>
            </p:cNvPr>
            <p:cNvSpPr txBox="1"/>
            <p:nvPr/>
          </p:nvSpPr>
          <p:spPr>
            <a:xfrm>
              <a:off x="4782876" y="2709325"/>
              <a:ext cx="2104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Item</a:t>
              </a:r>
              <a:endParaRPr lang="en-US" sz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E8FE17-1717-5B4B-A4B7-92787330CDA9}"/>
              </a:ext>
            </a:extLst>
          </p:cNvPr>
          <p:cNvGrpSpPr/>
          <p:nvPr/>
        </p:nvGrpSpPr>
        <p:grpSpPr>
          <a:xfrm>
            <a:off x="4016086" y="4679608"/>
            <a:ext cx="1699941" cy="693608"/>
            <a:chOff x="4782876" y="2537428"/>
            <a:chExt cx="2140691" cy="69360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11CD28-6867-6347-8EE2-36C77A6614C9}"/>
                </a:ext>
              </a:extLst>
            </p:cNvPr>
            <p:cNvSpPr/>
            <p:nvPr/>
          </p:nvSpPr>
          <p:spPr>
            <a:xfrm>
              <a:off x="4818643" y="2537428"/>
              <a:ext cx="2104924" cy="6936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65CCBC-DB88-5C43-AB2B-3D2A37C1B5C5}"/>
                </a:ext>
              </a:extLst>
            </p:cNvPr>
            <p:cNvSpPr txBox="1"/>
            <p:nvPr/>
          </p:nvSpPr>
          <p:spPr>
            <a:xfrm>
              <a:off x="4782876" y="2709325"/>
              <a:ext cx="2104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Text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5C4880-5DF6-9243-AC4B-CC4D3EB6D2C4}"/>
              </a:ext>
            </a:extLst>
          </p:cNvPr>
          <p:cNvGrpSpPr/>
          <p:nvPr/>
        </p:nvGrpSpPr>
        <p:grpSpPr>
          <a:xfrm>
            <a:off x="5875794" y="4679608"/>
            <a:ext cx="1717075" cy="693608"/>
            <a:chOff x="4782876" y="2537428"/>
            <a:chExt cx="2140691" cy="69360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6AA318-D108-704D-9AD0-6FCFDE920E4F}"/>
                </a:ext>
              </a:extLst>
            </p:cNvPr>
            <p:cNvSpPr/>
            <p:nvPr/>
          </p:nvSpPr>
          <p:spPr>
            <a:xfrm>
              <a:off x="4818643" y="2537428"/>
              <a:ext cx="2104924" cy="6936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5E2B56-F6D6-5F47-B349-A0D85F1860A4}"/>
                </a:ext>
              </a:extLst>
            </p:cNvPr>
            <p:cNvSpPr txBox="1"/>
            <p:nvPr/>
          </p:nvSpPr>
          <p:spPr>
            <a:xfrm>
              <a:off x="4782876" y="2709325"/>
              <a:ext cx="2104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</a:t>
              </a:r>
              <a:endParaRPr lang="en-US" sz="1200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EB3B9057-A154-434F-9074-6FDFA262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74" y="3937971"/>
            <a:ext cx="1676400" cy="13716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96118D-2E00-8141-80F0-BA090B1490CD}"/>
              </a:ext>
            </a:extLst>
          </p:cNvPr>
          <p:cNvCxnSpPr/>
          <p:nvPr/>
        </p:nvCxnSpPr>
        <p:spPr>
          <a:xfrm flipV="1">
            <a:off x="5875794" y="3459535"/>
            <a:ext cx="0" cy="50405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B239FED0-878A-3E46-A76A-8AF410E5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204049659"/>
      </p:ext>
    </p:extLst>
  </p:cSld>
  <p:clrMapOvr>
    <a:masterClrMapping/>
  </p:clrMapOvr>
  <p:transition spd="med"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Types</a:t>
            </a:r>
          </a:p>
        </p:txBody>
      </p:sp>
      <p:pic>
        <p:nvPicPr>
          <p:cNvPr id="5" name="Picture 4" descr="C:/temp/examples/declarative/modelviews/gridview/gridview-example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51" y="2160971"/>
            <a:ext cx="3048838" cy="2598461"/>
          </a:xfrm>
          <a:prstGeom prst="rect">
            <a:avLst/>
          </a:prstGeom>
        </p:spPr>
      </p:pic>
      <p:pic>
        <p:nvPicPr>
          <p:cNvPr id="6" name="Picture 5" descr="C:/temp/examples/declarative/modelviews/listview/expandingdelegates.qml - Qt QML Viewer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4" y="2160968"/>
            <a:ext cx="2557142" cy="2949652"/>
          </a:xfrm>
          <a:prstGeom prst="rect">
            <a:avLst/>
          </a:prstGeom>
        </p:spPr>
      </p:pic>
      <p:pic>
        <p:nvPicPr>
          <p:cNvPr id="7" name="Picture 6" descr="C:/temp/examples/declarative/modelviews/pathview/pathview-example.qml - Qt QML Viewer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51" y="3272903"/>
            <a:ext cx="4887304" cy="2635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245" y="1317321"/>
            <a:ext cx="3309475" cy="724422"/>
          </a:xfrm>
          <a:prstGeom prst="rect">
            <a:avLst/>
          </a:prstGeom>
          <a:noFill/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sz="1600" kern="0" dirty="0" err="1">
                <a:solidFill>
                  <a:sysClr val="windowText" lastClr="000000"/>
                </a:solidFill>
                <a:ea typeface="MS PGothic" pitchFamily="34" charset="-128"/>
              </a:rPr>
              <a:t>ListView</a:t>
            </a:r>
            <a:endParaRPr lang="en-US" sz="1600" kern="0" dirty="0">
              <a:solidFill>
                <a:sysClr val="windowText" lastClr="000000"/>
              </a:solidFill>
              <a:ea typeface="MS PGothic" pitchFamily="34" charset="-128"/>
            </a:endParaRPr>
          </a:p>
          <a:p>
            <a:r>
              <a:rPr lang="en-US" sz="1600" kern="0" dirty="0">
                <a:solidFill>
                  <a:sysClr val="windowText" lastClr="000000"/>
                </a:solidFill>
                <a:ea typeface="MS PGothic" pitchFamily="34" charset="-128"/>
              </a:rPr>
              <a:t>Vertical or horizontal list of items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8679051" y="1317321"/>
            <a:ext cx="3048838" cy="724422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sz="1600" kern="0" dirty="0" err="1">
                <a:solidFill>
                  <a:sysClr val="windowText" lastClr="000000"/>
                </a:solidFill>
                <a:ea typeface="MS PGothic" pitchFamily="34" charset="-128"/>
              </a:rPr>
              <a:t>GridView</a:t>
            </a:r>
            <a:endParaRPr lang="en-US" sz="1600" kern="0" dirty="0">
              <a:solidFill>
                <a:sysClr val="windowText" lastClr="000000"/>
              </a:solidFill>
              <a:ea typeface="MS PGothic" pitchFamily="34" charset="-128"/>
            </a:endParaRPr>
          </a:p>
          <a:p>
            <a:r>
              <a:rPr lang="en-US" sz="1600" kern="0" dirty="0">
                <a:solidFill>
                  <a:sysClr val="windowText" lastClr="000000"/>
                </a:solidFill>
                <a:ea typeface="MS PGothic" pitchFamily="34" charset="-128"/>
              </a:rPr>
              <a:t>Grid of items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18230" y="2348880"/>
            <a:ext cx="4426342" cy="817344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sz="1600" kern="0" dirty="0" err="1">
                <a:solidFill>
                  <a:sysClr val="windowText" lastClr="000000"/>
                </a:solidFill>
                <a:ea typeface="MS PGothic" pitchFamily="34" charset="-128"/>
              </a:rPr>
              <a:t>PathView</a:t>
            </a:r>
            <a:endParaRPr lang="en-US" sz="1600" kern="0" dirty="0">
              <a:solidFill>
                <a:sysClr val="windowText" lastClr="000000"/>
              </a:solidFill>
              <a:ea typeface="MS PGothic" pitchFamily="34" charset="-128"/>
            </a:endParaRPr>
          </a:p>
          <a:p>
            <a:r>
              <a:rPr lang="en-US" sz="1600" kern="0" dirty="0">
                <a:solidFill>
                  <a:sysClr val="windowText" lastClr="000000"/>
                </a:solidFill>
                <a:ea typeface="MS PGothic" pitchFamily="34" charset="-128"/>
              </a:rPr>
              <a:t>Items placed along a freely specified path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8322E9E-F468-4F4E-882E-A845A471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790261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Unclipped views paint outside their areas</a:t>
            </a:r>
          </a:p>
          <a:p>
            <a:pPr lvl="1"/>
            <a:r>
              <a:rPr lang="en-US" dirty="0"/>
              <a:t>Set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/>
              <a:t>property to enable clipping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By default,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dirty="0"/>
              <a:t> is</a:t>
            </a:r>
          </a:p>
          <a:p>
            <a:pPr lvl="1"/>
            <a:r>
              <a:rPr lang="en-US" dirty="0"/>
              <a:t>Undecorated, </a:t>
            </a:r>
            <a:r>
              <a:rPr lang="en-US" dirty="0" err="1"/>
              <a:t>flickable</a:t>
            </a:r>
            <a:r>
              <a:rPr lang="en-US" dirty="0"/>
              <a:t> surface</a:t>
            </a:r>
          </a:p>
          <a:p>
            <a:r>
              <a:rPr lang="en-US" dirty="0"/>
              <a:t>To add decoration:</a:t>
            </a:r>
          </a:p>
          <a:p>
            <a:pPr lvl="1"/>
            <a:r>
              <a:rPr lang="en-US" dirty="0"/>
              <a:t>With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header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footer</a:t>
            </a:r>
          </a:p>
          <a:p>
            <a:pPr lvl="1"/>
            <a:r>
              <a:rPr lang="en-US" dirty="0"/>
              <a:t>With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highlight</a:t>
            </a:r>
            <a:r>
              <a:rPr lang="en-US" dirty="0"/>
              <a:t> item to show the current item</a:t>
            </a:r>
          </a:p>
          <a:p>
            <a:r>
              <a:rPr lang="en-US" dirty="0"/>
              <a:t>To configure for navigation:</a:t>
            </a:r>
          </a:p>
          <a:p>
            <a:pPr lvl="1"/>
            <a:r>
              <a:rPr lang="en-US" dirty="0"/>
              <a:t>Set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focus</a:t>
            </a:r>
            <a:r>
              <a:rPr lang="en-US" dirty="0"/>
              <a:t> to allow keyboard navigation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Highlight</a:t>
            </a:r>
            <a:r>
              <a:rPr lang="en-US" dirty="0"/>
              <a:t> also helps the user with navigation</a:t>
            </a:r>
          </a:p>
          <a:p>
            <a:pPr lvl="1"/>
            <a:r>
              <a:rPr lang="en-US" dirty="0"/>
              <a:t>Unset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interactive</a:t>
            </a:r>
            <a:r>
              <a:rPr lang="en-US" dirty="0"/>
              <a:t> to disable dragging and flicking</a:t>
            </a:r>
          </a:p>
          <a:p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846242"/>
            <a:ext cx="2951932" cy="230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8111100-8EEC-8946-ACAE-C35B9246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320577965"/>
      </p:ext>
    </p:extLst>
  </p:cSld>
  <p:clrMapOvr>
    <a:masterClrMapping/>
  </p:clrMapOvr>
  <p:transition spd="med"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Decoration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614" y="1401952"/>
            <a:ext cx="5833450" cy="431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nameModel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nameDelegate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focus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</a:p>
          <a:p>
            <a:r>
              <a:rPr lang="en-US" dirty="0">
                <a:solidFill>
                  <a:srgbClr val="800000"/>
                </a:solidFill>
              </a:rPr>
              <a:t>    clip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</a:p>
          <a:p>
            <a:r>
              <a:rPr lang="en-US" dirty="0">
                <a:solidFill>
                  <a:srgbClr val="800000"/>
                </a:solidFill>
              </a:rPr>
              <a:t>    header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 </a:t>
            </a:r>
          </a:p>
          <a:p>
            <a:r>
              <a:rPr lang="en-US" dirty="0">
                <a:solidFill>
                  <a:srgbClr val="800000"/>
                </a:solidFill>
              </a:rPr>
              <a:t>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"pink"</a:t>
            </a:r>
            <a:r>
              <a:rPr lang="en-US" dirty="0"/>
              <a:t> </a:t>
            </a:r>
          </a:p>
          <a:p>
            <a:r>
              <a:rPr lang="en-US" dirty="0"/>
              <a:t>    } </a:t>
            </a:r>
          </a:p>
          <a:p>
            <a:r>
              <a:rPr lang="en-US" dirty="0">
                <a:solidFill>
                  <a:srgbClr val="800000"/>
                </a:solidFill>
              </a:rPr>
              <a:t>    footer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 </a:t>
            </a:r>
          </a:p>
          <a:p>
            <a:r>
              <a:rPr lang="en-US" dirty="0">
                <a:solidFill>
                  <a:srgbClr val="800000"/>
                </a:solidFill>
              </a:rPr>
              <a:t>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lightblue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</a:p>
          <a:p>
            <a:r>
              <a:rPr lang="en-US" dirty="0"/>
              <a:t>    } </a:t>
            </a:r>
          </a:p>
          <a:p>
            <a:r>
              <a:rPr lang="en-US" dirty="0">
                <a:solidFill>
                  <a:srgbClr val="800000"/>
                </a:solidFill>
              </a:rPr>
              <a:t>    highlight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lightgray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  <a:endParaRPr lang="fi-FI" b="1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8AD60D5-1F6D-0D4A-AB0F-A16429BD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846242"/>
            <a:ext cx="2951932" cy="230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0056D9A-A4B5-6745-9E23-6B6E5121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940189200"/>
      </p:ext>
    </p:extLst>
  </p:cSld>
  <p:clrMapOvr>
    <a:masterClrMapping/>
  </p:clrMapOvr>
  <p:transition spd="med"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dirty="0"/>
              <a:t> exposes its current item</a:t>
            </a:r>
          </a:p>
          <a:p>
            <a:r>
              <a:rPr lang="en-US" dirty="0"/>
              <a:t>Recall that, in this case, each item has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Re-use the </a:t>
            </a:r>
            <a:r>
              <a:rPr lang="en-US" dirty="0" err="1"/>
              <a:t>listView's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currentItem</a:t>
            </a:r>
            <a:r>
              <a:rPr lang="en-US" dirty="0" err="1"/>
              <a:t>'s</a:t>
            </a:r>
            <a:r>
              <a:rPr lang="en-US" dirty="0"/>
              <a:t> text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Navigation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485" y="2910542"/>
            <a:ext cx="1726750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29280" y="2996954"/>
            <a:ext cx="8313870" cy="28006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listView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    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...</a:t>
            </a:r>
            <a:r>
              <a:rPr lang="en-US" dirty="0"/>
              <a:t> </a:t>
            </a:r>
          </a:p>
          <a:p>
            <a:r>
              <a:rPr lang="en-US" dirty="0"/>
              <a:t>}</a:t>
            </a:r>
            <a:endParaRPr lang="fi-FI" b="1" dirty="0"/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label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anchors.bottom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.bottom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anchors.horizontalCenter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.horizontalCenter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"&lt;b&gt;"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+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listView</a:t>
            </a:r>
            <a:r>
              <a:rPr lang="en-US" dirty="0" err="1"/>
              <a:t>.currentItem.text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8000"/>
                </a:solidFill>
              </a:rPr>
              <a:t>"&lt;/b&gt;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current“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font.pixelSize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16 </a:t>
            </a:r>
          </a:p>
          <a:p>
            <a:r>
              <a:rPr lang="en-US" dirty="0"/>
              <a:t>}</a:t>
            </a:r>
            <a:endParaRPr lang="fi-FI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modelView/viewNavigation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6967FDF2-0C8E-294F-9160-9A70CAF4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850374332"/>
      </p:ext>
    </p:extLst>
  </p:cSld>
  <p:clrMapOvr>
    <a:masterClrMapping/>
  </p:clrMapOvr>
  <p:transition spd="med"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dirty="0"/>
              <a:t> can be ordered by section</a:t>
            </a:r>
          </a:p>
          <a:p>
            <a:pPr lvl="1"/>
            <a:r>
              <a:rPr lang="en-US" dirty="0"/>
              <a:t>Choose a property name; e.g.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team</a:t>
            </a:r>
          </a:p>
          <a:p>
            <a:pPr lvl="1"/>
            <a:r>
              <a:rPr lang="en-US" dirty="0"/>
              <a:t>Add this property to each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ListElement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Store the section in this property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357" y="332656"/>
            <a:ext cx="1360375" cy="178799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3625" y="2856700"/>
            <a:ext cx="6312720" cy="347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nameModel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section.property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"team"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section.criteria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ViewSection</a:t>
            </a:r>
            <a:r>
              <a:rPr lang="en-US" dirty="0" err="1"/>
              <a:t>.FullString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section.delegate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"#b0dfb0"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childrenRect</a:t>
            </a:r>
            <a:r>
              <a:rPr lang="en-US" dirty="0" err="1"/>
              <a:t>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+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 </a:t>
            </a:r>
          </a:p>
          <a:p>
            <a:r>
              <a:rPr lang="en-US" dirty="0">
                <a:solidFill>
                  <a:srgbClr val="800080"/>
                </a:solidFill>
              </a:rPr>
              <a:t>     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font.pixelSize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16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font.bold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section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/>
              <a:t>} </a:t>
            </a:r>
          </a:p>
          <a:p>
            <a:r>
              <a:rPr lang="en-US" dirty="0"/>
              <a:t>    }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696346" y="2276874"/>
            <a:ext cx="5129987" cy="4059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ListModel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nameModel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"Alice"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team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"Crypto"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"Bob"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team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"Crypto"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"Jane"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team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"QA"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"Victor"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team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"QA"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"Wendy"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team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"Graphics"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/>
              <a:t>}</a:t>
            </a:r>
            <a:endParaRPr lang="fi-FI" b="1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CA55BFA-AB77-BD48-8BE8-91E9684F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098771618"/>
      </p:ext>
    </p:extLst>
  </p:cSld>
  <p:clrMapOvr>
    <a:masterClrMapping/>
  </p:clrMapOvr>
  <p:transition spd="med"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9" y="1844826"/>
            <a:ext cx="7271435" cy="4321025"/>
          </a:xfrm>
        </p:spPr>
        <p:txBody>
          <a:bodyPr>
            <a:normAutofit fontScale="92500"/>
          </a:bodyPr>
          <a:lstStyle/>
          <a:p>
            <a:r>
              <a:rPr lang="en-US" dirty="0"/>
              <a:t>Views create a sub-context and</a:t>
            </a:r>
          </a:p>
          <a:p>
            <a:pPr lvl="1"/>
            <a:r>
              <a:rPr lang="en-US" dirty="0"/>
              <a:t>Instantiate delegates and expose context-specific properties (</a:t>
            </a:r>
            <a:r>
              <a:rPr lang="en-US" dirty="0" err="1"/>
              <a:t>modelData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delegate may have the same property but different property value </a:t>
            </a:r>
          </a:p>
          <a:p>
            <a:r>
              <a:rPr lang="en-US" dirty="0"/>
              <a:t>Views also provide a large number of attached objects to the delegate </a:t>
            </a:r>
            <a:r>
              <a:rPr lang="en-US" b="1" dirty="0"/>
              <a:t>root</a:t>
            </a:r>
            <a:r>
              <a:rPr lang="en-US" dirty="0"/>
              <a:t> item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isCurrentItem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onPath</a:t>
            </a:r>
            <a:r>
              <a:rPr lang="en-US" dirty="0"/>
              <a:t>, …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color: </a:t>
            </a:r>
            <a:r>
              <a:rPr lang="en-US" dirty="0" err="1">
                <a:latin typeface="Courier New"/>
                <a:cs typeface="Courier New"/>
              </a:rPr>
              <a:t>root.ListView.isCurrentItem</a:t>
            </a:r>
            <a:r>
              <a:rPr lang="en-US" dirty="0">
                <a:latin typeface="Courier New"/>
                <a:cs typeface="Courier New"/>
              </a:rPr>
              <a:t> ? “red” : “blue”</a:t>
            </a:r>
          </a:p>
          <a:p>
            <a:pPr lvl="1"/>
            <a:endParaRPr lang="en-US" dirty="0"/>
          </a:p>
          <a:p>
            <a:r>
              <a:rPr lang="en-US" dirty="0"/>
              <a:t>Keep delegates simple</a:t>
            </a:r>
          </a:p>
          <a:p>
            <a:pPr lvl="1"/>
            <a:r>
              <a:rPr lang="en-US" dirty="0"/>
              <a:t>Do not use </a:t>
            </a:r>
            <a:r>
              <a:rPr lang="en-US" dirty="0">
                <a:latin typeface="Courier New"/>
                <a:cs typeface="Courier New"/>
              </a:rPr>
              <a:t>Rectangle</a:t>
            </a:r>
            <a:r>
              <a:rPr lang="en-US" dirty="0"/>
              <a:t> as a root item, unless you need a background or border</a:t>
            </a:r>
          </a:p>
          <a:p>
            <a:pPr lvl="1"/>
            <a:r>
              <a:rPr lang="en-US" dirty="0"/>
              <a:t>Do not create every part of a complicated delegate</a:t>
            </a:r>
          </a:p>
          <a:p>
            <a:pPr lvl="2"/>
            <a:r>
              <a:rPr lang="en-US" dirty="0"/>
              <a:t>Use signals or states to define a “heavy” part is created</a:t>
            </a:r>
          </a:p>
          <a:p>
            <a:pPr lvl="2"/>
            <a:r>
              <a:rPr lang="en-US" dirty="0"/>
              <a:t>Or create the “heavy” part asynchronously after the delegate is shown and later just change the visibility of the delegate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42" y="4198205"/>
            <a:ext cx="1218886" cy="146304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895733" y="1975112"/>
            <a:ext cx="3986617" cy="1784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0080"/>
                </a:solidFill>
              </a:rPr>
              <a:t>Component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id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000000"/>
                </a:solidFill>
              </a:rPr>
              <a:t>name_delegate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Text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text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name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</a:t>
            </a:r>
            <a:r>
              <a:rPr lang="en-US" sz="1500" dirty="0" err="1">
                <a:solidFill>
                  <a:srgbClr val="800000"/>
                </a:solidFill>
              </a:rPr>
              <a:t>font.pixelSize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32 </a:t>
            </a:r>
          </a:p>
          <a:p>
            <a:r>
              <a:rPr lang="en-US" sz="1500" dirty="0"/>
              <a:t>    } </a:t>
            </a:r>
          </a:p>
          <a:p>
            <a:r>
              <a:rPr lang="en-US" sz="1500" dirty="0"/>
              <a:t>}</a:t>
            </a:r>
            <a:endParaRPr lang="fi-FI" sz="1500" b="1" dirty="0">
              <a:solidFill>
                <a:srgbClr val="0000FF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E6B84CD-BB5E-4543-86E8-70F96A11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128317227"/>
      </p:ext>
    </p:extLst>
  </p:cSld>
  <p:clrMapOvr>
    <a:masterClrMapping/>
  </p:clrMapOvr>
  <p:transition spd="med"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 err="1">
                <a:latin typeface="Courier New"/>
                <a:cs typeface="Courier New"/>
              </a:rPr>
              <a:t>QAbstractItemView</a:t>
            </a:r>
            <a:r>
              <a:rPr lang="en-US" dirty="0"/>
              <a:t> uses one or a few delegates (for rows, for columns)</a:t>
            </a:r>
          </a:p>
          <a:p>
            <a:endParaRPr lang="en-US" dirty="0"/>
          </a:p>
          <a:p>
            <a:r>
              <a:rPr lang="en-US" dirty="0"/>
              <a:t>QML views create/destroy delegates dynamically</a:t>
            </a:r>
          </a:p>
          <a:p>
            <a:pPr lvl="1"/>
            <a:r>
              <a:rPr lang="en-US" dirty="0"/>
              <a:t>Never store state in the delegate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GridView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/>
              <a:t> allow delayed destruction of delegates</a:t>
            </a:r>
          </a:p>
          <a:p>
            <a:pPr lvl="2"/>
            <a:r>
              <a:rPr lang="en-US" dirty="0"/>
              <a:t>A delegate is not destroyed until </a:t>
            </a:r>
            <a:r>
              <a:rPr lang="en-US" dirty="0" err="1">
                <a:latin typeface="Courier New"/>
                <a:cs typeface="Courier New"/>
              </a:rPr>
              <a:t>GridView.DelayRemove</a:t>
            </a:r>
            <a:r>
              <a:rPr lang="en-US" dirty="0"/>
              <a:t> attached property is set to false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GridView</a:t>
            </a:r>
            <a:r>
              <a:rPr lang="en-US" dirty="0"/>
              <a:t> provide </a:t>
            </a:r>
            <a:r>
              <a:rPr lang="en-US" dirty="0" err="1">
                <a:latin typeface="Courier New"/>
                <a:cs typeface="Courier New"/>
              </a:rPr>
              <a:t>cacheBuffer</a:t>
            </a:r>
            <a:r>
              <a:rPr lang="en-US" dirty="0"/>
              <a:t> property to cache delegates before and after visible delegates</a:t>
            </a:r>
          </a:p>
          <a:p>
            <a:pPr lvl="2"/>
            <a:r>
              <a:rPr lang="en-US" dirty="0"/>
              <a:t>Creates delegates asynchronously, do not use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/>
              <a:t> for the delegate itself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PathView</a:t>
            </a:r>
            <a:r>
              <a:rPr lang="en-US" dirty="0"/>
              <a:t> uses </a:t>
            </a:r>
            <a:r>
              <a:rPr lang="en-US" dirty="0" err="1">
                <a:latin typeface="Courier New"/>
                <a:cs typeface="Courier New"/>
              </a:rPr>
              <a:t>cacheItemCount</a:t>
            </a:r>
            <a:r>
              <a:rPr lang="en-US" dirty="0"/>
              <a:t> property </a:t>
            </a:r>
          </a:p>
          <a:p>
            <a:pPr lvl="1"/>
            <a:r>
              <a:rPr lang="en-US" dirty="0"/>
              <a:t>Keep delegates simple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/>
              <a:t> to create delegate’s heavy parts asynchronously – create and show on demand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Memory Management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0F9EF2-C291-A240-B58B-76B3EB5A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627716279"/>
      </p:ext>
    </p:extLst>
  </p:cSld>
  <p:clrMapOvr>
    <a:masterClrMapping/>
  </p:clrMapOvr>
  <p:transition spd="med"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TableView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Qt Quick Control</a:t>
            </a:r>
          </a:p>
          <a:p>
            <a:pPr lvl="1"/>
            <a:r>
              <a:rPr lang="en-US" dirty="0"/>
              <a:t>Has </a:t>
            </a:r>
            <a:r>
              <a:rPr lang="en-US" dirty="0" err="1">
                <a:latin typeface="Courier New"/>
                <a:cs typeface="Courier New"/>
              </a:rPr>
              <a:t>itemDelegate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rowDelegate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GridView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One QML model</a:t>
            </a:r>
          </a:p>
          <a:p>
            <a:pPr lvl="1"/>
            <a:r>
              <a:rPr lang="en-US" dirty="0"/>
              <a:t>Uses delegate property to paint each cell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TableView</a:t>
            </a:r>
            <a:r>
              <a:rPr lang="en-US" dirty="0"/>
              <a:t> recycles delegate objects (prior Qt 5.5), while </a:t>
            </a:r>
            <a:r>
              <a:rPr lang="en-US" dirty="0" err="1">
                <a:latin typeface="Courier New"/>
                <a:cs typeface="Courier New"/>
              </a:rPr>
              <a:t>GridView</a:t>
            </a:r>
            <a:r>
              <a:rPr lang="en-US" dirty="0"/>
              <a:t> creates new ones and destroys old ones, when they go outside the visible view area</a:t>
            </a:r>
          </a:p>
          <a:p>
            <a:pPr lvl="1"/>
            <a:r>
              <a:rPr lang="en-US" dirty="0"/>
              <a:t>Delegates may be cached using the </a:t>
            </a:r>
            <a:r>
              <a:rPr lang="en-US" dirty="0" err="1">
                <a:latin typeface="Courier New"/>
                <a:cs typeface="Courier New"/>
              </a:rPr>
              <a:t>cacheBuffer</a:t>
            </a:r>
            <a:r>
              <a:rPr lang="en-US" dirty="0"/>
              <a:t> property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TableView</a:t>
            </a:r>
            <a:r>
              <a:rPr lang="en-US" dirty="0"/>
              <a:t> vs. </a:t>
            </a:r>
            <a:r>
              <a:rPr lang="en-US" dirty="0" err="1"/>
              <a:t>GridView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modelView/gridViewVSTableView</a:t>
            </a:r>
            <a:endParaRPr lang="en-US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3192400-B691-E045-870C-CCF836646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81643175"/>
      </p:ext>
    </p:extLst>
  </p:cSld>
  <p:clrMapOvr>
    <a:masterClrMapping/>
  </p:clrMapOvr>
  <p:transition spd="med"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PathView</a:t>
            </a:r>
            <a:r>
              <a:rPr lang="en-US" dirty="0"/>
              <a:t> is a very interesting and flexible view type</a:t>
            </a:r>
          </a:p>
          <a:p>
            <a:pPr lvl="1"/>
            <a:r>
              <a:rPr lang="en-US" dirty="0"/>
              <a:t>You can specify an arbitrary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for the items</a:t>
            </a:r>
          </a:p>
          <a:p>
            <a:pPr lvl="1"/>
            <a:r>
              <a:rPr lang="en-US" dirty="0"/>
              <a:t>Very easy to control item distribution along the path</a:t>
            </a:r>
          </a:p>
          <a:p>
            <a:pPr lvl="1"/>
            <a:endParaRPr lang="en-US" dirty="0"/>
          </a:p>
          <a:p>
            <a:r>
              <a:rPr lang="en-US" dirty="0"/>
              <a:t>Items can have different features at different parts of the path</a:t>
            </a:r>
          </a:p>
          <a:p>
            <a:pPr lvl="1"/>
            <a:r>
              <a:rPr lang="en-US" dirty="0"/>
              <a:t>E.g. items further away are semi-transparent and smaller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constructed using pre-defined types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PathQuad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PathCubic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PathArc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PathCurve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PathSvg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PathView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ACE13F8-29EB-3D41-BC53-DF968C6F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065888738"/>
      </p:ext>
    </p:extLst>
  </p:cSld>
  <p:clrMapOvr>
    <a:masterClrMapping/>
  </p:clrMapOvr>
  <p:transition spd="med"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34146" y="1196754"/>
            <a:ext cx="11113039" cy="5087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Component</a:t>
            </a:r>
            <a:r>
              <a:rPr lang="en-US" sz="1300" dirty="0"/>
              <a:t> { </a:t>
            </a:r>
          </a:p>
          <a:p>
            <a:r>
              <a:rPr lang="en-US" sz="1300" dirty="0"/>
              <a:t>  id: delegate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</a:t>
            </a:r>
            <a:r>
              <a:rPr lang="en-US" sz="1300" dirty="0">
                <a:solidFill>
                  <a:srgbClr val="800080"/>
                </a:solidFill>
              </a:rPr>
              <a:t>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id: wrapper; width: 80; height: 80 </a:t>
            </a:r>
          </a:p>
          <a:p>
            <a:r>
              <a:rPr lang="en-US" sz="1300" b="1" dirty="0"/>
              <a:t>    scale: </a:t>
            </a:r>
            <a:r>
              <a:rPr lang="en-US" sz="1300" b="1" dirty="0" err="1"/>
              <a:t>PathView.scale</a:t>
            </a:r>
            <a:r>
              <a:rPr lang="en-US" sz="1300" b="1" dirty="0"/>
              <a:t> </a:t>
            </a:r>
          </a:p>
          <a:p>
            <a:r>
              <a:rPr lang="en-US" sz="1300" b="1" dirty="0"/>
              <a:t>    opacity: </a:t>
            </a:r>
            <a:r>
              <a:rPr lang="en-US" sz="1300" b="1" dirty="0" err="1"/>
              <a:t>PathView.opacity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80"/>
                </a:solidFill>
              </a:rPr>
              <a:t>Column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>
                <a:solidFill>
                  <a:srgbClr val="800080"/>
                </a:solidFill>
              </a:rPr>
              <a:t>Image</a:t>
            </a:r>
            <a:r>
              <a:rPr lang="en-US" sz="1300" dirty="0"/>
              <a:t> { ...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>
                <a:solidFill>
                  <a:srgbClr val="800080"/>
                </a:solidFill>
              </a:rPr>
              <a:t>Text</a:t>
            </a:r>
            <a:r>
              <a:rPr lang="en-US" sz="1300" dirty="0"/>
              <a:t> { ... 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/>
              <a:t>} </a:t>
            </a:r>
          </a:p>
          <a:p>
            <a:r>
              <a:rPr lang="en-US" sz="1300" dirty="0"/>
              <a:t>  } </a:t>
            </a:r>
          </a:p>
          <a:p>
            <a:r>
              <a:rPr lang="en-US" sz="1300" dirty="0"/>
              <a:t>} </a:t>
            </a:r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 err="1">
                <a:solidFill>
                  <a:srgbClr val="800080"/>
                </a:solidFill>
              </a:rPr>
              <a:t>PathView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</a:t>
            </a:r>
            <a:r>
              <a:rPr lang="en-US" sz="1300" dirty="0" err="1"/>
              <a:t>anchors.fill</a:t>
            </a:r>
            <a:r>
              <a:rPr lang="en-US" sz="1300" dirty="0"/>
              <a:t>: parent; </a:t>
            </a:r>
          </a:p>
          <a:p>
            <a:r>
              <a:rPr lang="en-US" sz="1300" dirty="0"/>
              <a:t>  model: </a:t>
            </a:r>
            <a:r>
              <a:rPr lang="en-US" sz="1300" dirty="0" err="1">
                <a:solidFill>
                  <a:srgbClr val="800080"/>
                </a:solidFill>
              </a:rPr>
              <a:t>MyModel</a:t>
            </a:r>
            <a:r>
              <a:rPr lang="en-US" sz="1300" dirty="0"/>
              <a:t>{}; delegate: delegate </a:t>
            </a:r>
          </a:p>
          <a:p>
            <a:r>
              <a:rPr lang="en-US" sz="1300" dirty="0"/>
              <a:t>  path: </a:t>
            </a:r>
            <a:r>
              <a:rPr lang="en-US" sz="1300" dirty="0">
                <a:solidFill>
                  <a:srgbClr val="800080"/>
                </a:solidFill>
              </a:rPr>
              <a:t>Path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startX</a:t>
            </a:r>
            <a:r>
              <a:rPr lang="en-US" sz="1300" dirty="0"/>
              <a:t>: 120; </a:t>
            </a:r>
            <a:r>
              <a:rPr lang="en-US" sz="1300" dirty="0" err="1"/>
              <a:t>startY</a:t>
            </a:r>
            <a:r>
              <a:rPr lang="en-US" sz="1300" dirty="0"/>
              <a:t>: 100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PathAttribute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name: </a:t>
            </a:r>
            <a:r>
              <a:rPr lang="en-US" sz="1300" dirty="0">
                <a:solidFill>
                  <a:srgbClr val="008000"/>
                </a:solidFill>
              </a:rPr>
              <a:t>"scale"</a:t>
            </a:r>
            <a:r>
              <a:rPr lang="en-US" sz="1300" dirty="0"/>
              <a:t>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value</a:t>
            </a:r>
            <a:r>
              <a:rPr lang="en-US" sz="1300" dirty="0"/>
              <a:t>: 1.0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PathAttribute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name: </a:t>
            </a:r>
            <a:r>
              <a:rPr lang="en-US" sz="1300" dirty="0">
                <a:solidFill>
                  <a:srgbClr val="008000"/>
                </a:solidFill>
              </a:rPr>
              <a:t>"opacity"</a:t>
            </a:r>
            <a:r>
              <a:rPr lang="en-US" sz="1300" dirty="0"/>
              <a:t>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val</a:t>
            </a:r>
            <a:r>
              <a:rPr lang="en-US" sz="1300" dirty="0"/>
              <a:t>ue: 1.0 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120; y: 25;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00"/>
                </a:solidFill>
              </a:rPr>
              <a:t>controlX</a:t>
            </a:r>
            <a:r>
              <a:rPr lang="en-US" sz="1300" dirty="0"/>
              <a:t>: 260; </a:t>
            </a:r>
            <a:r>
              <a:rPr lang="en-US" sz="1300" dirty="0" err="1"/>
              <a:t>controlY</a:t>
            </a:r>
            <a:r>
              <a:rPr lang="en-US" sz="1300" dirty="0"/>
              <a:t>: 75 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PathAttribute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name: </a:t>
            </a:r>
            <a:r>
              <a:rPr lang="en-US" sz="1300" dirty="0">
                <a:solidFill>
                  <a:srgbClr val="008000"/>
                </a:solidFill>
              </a:rPr>
              <a:t>"scale"</a:t>
            </a:r>
            <a:r>
              <a:rPr lang="en-US" sz="1300" dirty="0"/>
              <a:t>; value: 0.3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PathAttribute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name: </a:t>
            </a:r>
            <a:r>
              <a:rPr lang="en-US" sz="1300" dirty="0">
                <a:solidFill>
                  <a:srgbClr val="008000"/>
                </a:solidFill>
              </a:rPr>
              <a:t>"opacity"</a:t>
            </a:r>
            <a:r>
              <a:rPr lang="en-US" sz="1300" dirty="0"/>
              <a:t>; value: 0.5 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120; y: 100; </a:t>
            </a:r>
            <a:r>
              <a:rPr lang="en-US" sz="1300" dirty="0" err="1"/>
              <a:t>controlX</a:t>
            </a:r>
            <a:r>
              <a:rPr lang="en-US" sz="1300" dirty="0"/>
              <a:t>: -20; </a:t>
            </a:r>
            <a:r>
              <a:rPr lang="en-US" sz="1300" dirty="0" err="1"/>
              <a:t>controlY</a:t>
            </a:r>
            <a:r>
              <a:rPr lang="en-US" sz="1300" dirty="0"/>
              <a:t>: 75 } </a:t>
            </a:r>
          </a:p>
          <a:p>
            <a:r>
              <a:rPr lang="en-US" sz="1300" dirty="0"/>
              <a:t>  } </a:t>
            </a:r>
          </a:p>
          <a:p>
            <a:r>
              <a:rPr lang="en-US" sz="1300" dirty="0"/>
              <a:t>}</a:t>
            </a:r>
            <a:endParaRPr lang="fi-FI" sz="1300" b="1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PathView</a:t>
            </a:r>
            <a:r>
              <a:rPr lang="en-US" dirty="0"/>
              <a:t> Example 1</a:t>
            </a:r>
          </a:p>
        </p:txBody>
      </p:sp>
      <p:pic>
        <p:nvPicPr>
          <p:cNvPr id="6" name="Picture 5" descr="declarative-pathattrib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156" y="1417527"/>
            <a:ext cx="4724819" cy="2954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modelView/pathView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EC878A1-61CC-6946-B7AD-5E925AAE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86145423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Structures in the markup language</a:t>
            </a:r>
          </a:p>
          <a:p>
            <a:pPr lvl="1"/>
            <a:r>
              <a:rPr lang="en-US" dirty="0"/>
              <a:t>Represent visual and non-visual parts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dirty="0"/>
              <a:t> is the base type of visual type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r>
              <a:rPr lang="en-US" dirty="0"/>
              <a:t> in C++)</a:t>
            </a:r>
          </a:p>
          <a:p>
            <a:pPr lvl="1"/>
            <a:r>
              <a:rPr lang="en-US" dirty="0"/>
              <a:t>Not visible itself</a:t>
            </a:r>
          </a:p>
          <a:p>
            <a:pPr lvl="1"/>
            <a:r>
              <a:rPr lang="en-US" dirty="0"/>
              <a:t>Has a position (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z</a:t>
            </a:r>
            <a:r>
              <a:rPr lang="en-US" dirty="0"/>
              <a:t>), dimensions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Usually used to group visual items - often used as the top-level item (</a:t>
            </a:r>
            <a:r>
              <a:rPr lang="en-US" dirty="0">
                <a:latin typeface="Courier New"/>
                <a:cs typeface="Courier New"/>
              </a:rPr>
              <a:t>children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resources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Enables/disables event handling: </a:t>
            </a:r>
            <a:r>
              <a:rPr lang="en-US" dirty="0">
                <a:latin typeface="Courier New"/>
                <a:cs typeface="Courier New"/>
              </a:rPr>
              <a:t>enabled</a:t>
            </a:r>
            <a:r>
              <a:rPr lang="en-US" dirty="0"/>
              <a:t> (no events handled), </a:t>
            </a:r>
            <a:r>
              <a:rPr lang="en-US" dirty="0" err="1">
                <a:latin typeface="Courier New"/>
                <a:cs typeface="Courier New"/>
              </a:rPr>
              <a:t>activeFocus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visible</a:t>
            </a:r>
            <a:r>
              <a:rPr lang="en-US" dirty="0"/>
              <a:t> (item may still handle key events)</a:t>
            </a:r>
          </a:p>
          <a:p>
            <a:pPr lvl="1"/>
            <a:r>
              <a:rPr lang="en-US" dirty="0"/>
              <a:t>Supports layering: Layer works as an off-screen cache and may optimize painting complicated item hierarchies </a:t>
            </a:r>
          </a:p>
          <a:p>
            <a:pPr lvl="1"/>
            <a:r>
              <a:rPr lang="en-US" dirty="0">
                <a:latin typeface="+mn-lt"/>
                <a:cs typeface="Courier New"/>
              </a:rPr>
              <a:t>Sub-types defined in C++: </a:t>
            </a:r>
            <a:r>
              <a:rPr lang="en-US" dirty="0">
                <a:latin typeface="Courier New"/>
                <a:cs typeface="Courier New"/>
              </a:rPr>
              <a:t>Rectangle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TextInput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Canvas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ShaderEffect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Non-visual types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Transition</a:t>
            </a:r>
            <a:r>
              <a:rPr lang="en-US" dirty="0"/>
              <a:t>) are derived 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</a:t>
            </a:r>
            <a:r>
              <a:rPr lang="en-US" dirty="0" err="1">
                <a:latin typeface="Courier New"/>
                <a:cs typeface="Courier New"/>
              </a:rPr>
              <a:t>ct</a:t>
            </a:r>
            <a:r>
              <a:rPr lang="en-US" dirty="0"/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QML </a:t>
            </a:r>
            <a:r>
              <a:rPr lang="fi-FI" dirty="0" err="1"/>
              <a:t>Types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D7A4FF6-6FC5-DF40-B75D-81D6A75B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826285032"/>
      </p:ext>
    </p:extLst>
  </p:cSld>
  <p:clrMapOvr>
    <a:masterClrMapping/>
  </p:clrMapOvr>
  <p:transition spd="med"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568985" y="1178656"/>
            <a:ext cx="11273176" cy="5058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PathView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en-US" sz="1300" dirty="0"/>
              <a:t>   </a:t>
            </a:r>
            <a:r>
              <a:rPr lang="en-US" sz="1300" dirty="0" err="1"/>
              <a:t>anchors.fill</a:t>
            </a:r>
            <a:r>
              <a:rPr lang="en-US" sz="1300" dirty="0"/>
              <a:t>: parent</a:t>
            </a:r>
          </a:p>
          <a:p>
            <a:r>
              <a:rPr lang="en-US" sz="1300" dirty="0"/>
              <a:t>   model: </a:t>
            </a:r>
            <a:r>
              <a:rPr lang="en-US" sz="1300" dirty="0" err="1">
                <a:solidFill>
                  <a:srgbClr val="800080"/>
                </a:solidFill>
              </a:rPr>
              <a:t>MyModel</a:t>
            </a:r>
            <a:r>
              <a:rPr lang="en-US" sz="1300" dirty="0"/>
              <a:t>{}; delegate: delegate </a:t>
            </a:r>
          </a:p>
          <a:p>
            <a:endParaRPr lang="en-US" sz="1300" dirty="0"/>
          </a:p>
          <a:p>
            <a:r>
              <a:rPr lang="en-US" sz="1300" dirty="0"/>
              <a:t>   path: </a:t>
            </a:r>
            <a:r>
              <a:rPr lang="en-US" sz="1300" dirty="0">
                <a:solidFill>
                  <a:srgbClr val="800080"/>
                </a:solidFill>
              </a:rPr>
              <a:t>Path</a:t>
            </a:r>
            <a:r>
              <a:rPr lang="en-US" sz="1300" dirty="0"/>
              <a:t> { </a:t>
            </a:r>
          </a:p>
          <a:p>
            <a:r>
              <a:rPr lang="en-US" sz="1300" dirty="0"/>
              <a:t>      </a:t>
            </a:r>
            <a:r>
              <a:rPr lang="en-US" sz="1300" dirty="0" err="1"/>
              <a:t>startX</a:t>
            </a:r>
            <a:r>
              <a:rPr lang="en-US" sz="1300" dirty="0"/>
              <a:t>: 20; </a:t>
            </a:r>
            <a:r>
              <a:rPr lang="en-US" sz="1300" dirty="0" err="1"/>
              <a:t>startY</a:t>
            </a:r>
            <a:r>
              <a:rPr lang="en-US" sz="1300" dirty="0"/>
              <a:t>: 0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50; y: 80; </a:t>
            </a:r>
            <a:r>
              <a:rPr lang="en-US" sz="1300" dirty="0" err="1"/>
              <a:t>controlX</a:t>
            </a:r>
            <a:r>
              <a:rPr lang="en-US" sz="1300" dirty="0"/>
              <a:t>: 0; </a:t>
            </a:r>
            <a:r>
              <a:rPr lang="en-US" sz="1300" dirty="0" err="1"/>
              <a:t>controlY</a:t>
            </a:r>
            <a:r>
              <a:rPr lang="en-US" sz="1300" dirty="0"/>
              <a:t>: 80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PathLine</a:t>
            </a:r>
            <a:r>
              <a:rPr lang="en-US" sz="1300" dirty="0"/>
              <a:t> { x: 150; y: 80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/>
              <a:t> { x: 180; y: 0; </a:t>
            </a:r>
            <a:r>
              <a:rPr lang="en-US" sz="1300" dirty="0" err="1"/>
              <a:t>controlX</a:t>
            </a:r>
            <a:r>
              <a:rPr lang="en-US" sz="1300" dirty="0"/>
              <a:t>: 200; </a:t>
            </a:r>
            <a:r>
              <a:rPr lang="en-US" sz="1300" dirty="0" err="1"/>
              <a:t>controlY</a:t>
            </a:r>
            <a:r>
              <a:rPr lang="en-US" sz="1300" dirty="0"/>
              <a:t>: 80 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 err="1">
                <a:solidFill>
                  <a:srgbClr val="800080"/>
                </a:solidFill>
              </a:rPr>
              <a:t>PathView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</a:t>
            </a:r>
            <a:r>
              <a:rPr lang="en-US" sz="1300" dirty="0" err="1"/>
              <a:t>anchors.fill</a:t>
            </a:r>
            <a:r>
              <a:rPr lang="en-US" sz="1300" dirty="0"/>
              <a:t>: parent </a:t>
            </a:r>
          </a:p>
          <a:p>
            <a:r>
              <a:rPr lang="en-US" sz="1300" dirty="0"/>
              <a:t>   model: </a:t>
            </a:r>
            <a:r>
              <a:rPr lang="en-US" sz="1300" dirty="0" err="1">
                <a:solidFill>
                  <a:srgbClr val="800080"/>
                </a:solidFill>
              </a:rPr>
              <a:t>MyModel</a:t>
            </a:r>
            <a:r>
              <a:rPr lang="en-US" sz="1300" dirty="0"/>
              <a:t>{}; delegate: delegate </a:t>
            </a:r>
          </a:p>
          <a:p>
            <a:endParaRPr lang="en-US" sz="1300" dirty="0"/>
          </a:p>
          <a:p>
            <a:r>
              <a:rPr lang="en-US" sz="1300" dirty="0"/>
              <a:t>   path: </a:t>
            </a:r>
            <a:r>
              <a:rPr lang="en-US" sz="1300" dirty="0">
                <a:solidFill>
                  <a:srgbClr val="800080"/>
                </a:solidFill>
              </a:rPr>
              <a:t>Path</a:t>
            </a:r>
            <a:r>
              <a:rPr lang="en-US" sz="1300" dirty="0"/>
              <a:t> { </a:t>
            </a:r>
          </a:p>
          <a:p>
            <a:r>
              <a:rPr lang="en-US" sz="1300" dirty="0"/>
              <a:t>      </a:t>
            </a:r>
            <a:r>
              <a:rPr lang="en-US" sz="1300" dirty="0" err="1"/>
              <a:t>startX</a:t>
            </a:r>
            <a:r>
              <a:rPr lang="en-US" sz="1300" dirty="0"/>
              <a:t>: 20; </a:t>
            </a:r>
            <a:r>
              <a:rPr lang="en-US" sz="1300" dirty="0" err="1"/>
              <a:t>startY</a:t>
            </a:r>
            <a:r>
              <a:rPr lang="en-US" sz="1300" dirty="0"/>
              <a:t>: 0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50; y: 80; </a:t>
            </a:r>
            <a:r>
              <a:rPr lang="en-US" sz="1300" dirty="0" err="1"/>
              <a:t>controlX</a:t>
            </a:r>
            <a:r>
              <a:rPr lang="en-US" sz="1300" dirty="0"/>
              <a:t>: 0; </a:t>
            </a:r>
            <a:r>
              <a:rPr lang="en-US" sz="1300" dirty="0" err="1"/>
              <a:t>controlY</a:t>
            </a:r>
            <a:r>
              <a:rPr lang="en-US" sz="1300" dirty="0"/>
              <a:t>: 80 }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  </a:t>
            </a:r>
            <a:r>
              <a:rPr lang="en-US" sz="1300" b="1" dirty="0" err="1">
                <a:solidFill>
                  <a:srgbClr val="800080"/>
                </a:solidFill>
              </a:rPr>
              <a:t>PathPercent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value: 0.25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PathLine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150; y: 80 }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  </a:t>
            </a:r>
            <a:r>
              <a:rPr lang="en-US" sz="1300" b="1" dirty="0" err="1">
                <a:solidFill>
                  <a:srgbClr val="800080"/>
                </a:solidFill>
              </a:rPr>
              <a:t>PathPercent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value: 0.75 }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180; y: 0; </a:t>
            </a:r>
            <a:r>
              <a:rPr lang="en-US" sz="1300" dirty="0" err="1"/>
              <a:t>controlX</a:t>
            </a:r>
            <a:r>
              <a:rPr lang="en-US" sz="1300" dirty="0"/>
              <a:t>: 200; </a:t>
            </a:r>
            <a:r>
              <a:rPr lang="en-US" sz="1300" dirty="0" err="1"/>
              <a:t>controlY</a:t>
            </a:r>
            <a:r>
              <a:rPr lang="en-US" sz="1300" dirty="0"/>
              <a:t>: 80 }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  </a:t>
            </a:r>
            <a:r>
              <a:rPr lang="en-US" sz="1300" b="1" dirty="0" err="1">
                <a:solidFill>
                  <a:srgbClr val="800080"/>
                </a:solidFill>
              </a:rPr>
              <a:t>PathPercent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value: 1 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endParaRPr lang="fi-FI" sz="1300" b="1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PathView</a:t>
            </a:r>
            <a:r>
              <a:rPr lang="en-US" dirty="0"/>
              <a:t> Example 2</a:t>
            </a:r>
          </a:p>
        </p:txBody>
      </p:sp>
      <p:pic>
        <p:nvPicPr>
          <p:cNvPr id="6" name="Picture 5" descr="declarative-noper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00" y="1356096"/>
            <a:ext cx="3896055" cy="14622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eclarative-per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00" y="3774638"/>
            <a:ext cx="3896055" cy="14622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10574" y="2618983"/>
            <a:ext cx="3887280" cy="39874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Items equally distributed</a:t>
            </a:r>
          </a:p>
        </p:txBody>
      </p:sp>
      <p:sp>
        <p:nvSpPr>
          <p:cNvPr id="9" name="Rectangle 8"/>
          <p:cNvSpPr/>
          <p:nvPr/>
        </p:nvSpPr>
        <p:spPr>
          <a:xfrm>
            <a:off x="7801799" y="5037526"/>
            <a:ext cx="3887280" cy="67214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50% of items in the bottom part of the path 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E9BB37A-B060-4E46-B8EF-897F7F25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7573159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views (except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PathView</a:t>
            </a:r>
            <a:r>
              <a:rPr lang="en-US" dirty="0"/>
              <a:t>) are based on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r>
              <a:rPr lang="en-US" dirty="0"/>
              <a:t> item</a:t>
            </a:r>
          </a:p>
          <a:p>
            <a:r>
              <a:rPr lang="en-US" dirty="0"/>
              <a:t>Key navigation of the highlighted item does not wrap around</a:t>
            </a:r>
          </a:p>
          <a:p>
            <a:pPr lvl="1"/>
            <a:r>
              <a:rPr lang="en-US" dirty="0"/>
              <a:t>Set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keyNavigationWraps</a:t>
            </a:r>
            <a:r>
              <a:rPr lang="en-US" dirty="0"/>
              <a:t> to true to change this behavior</a:t>
            </a:r>
          </a:p>
          <a:p>
            <a:r>
              <a:rPr lang="en-US" dirty="0"/>
              <a:t>The highlight can be constrained</a:t>
            </a:r>
          </a:p>
          <a:p>
            <a:pPr lvl="1"/>
            <a:r>
              <a:rPr lang="en-US" dirty="0"/>
              <a:t>Set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highlightRangeMode</a:t>
            </a:r>
            <a:r>
              <a:rPr lang="en-US" dirty="0"/>
              <a:t> property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ListView.ApplyRange</a:t>
            </a:r>
            <a:r>
              <a:rPr lang="en-US" dirty="0"/>
              <a:t> tries to keep the highlight in a given area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ListView.StrictlyEnforceRange</a:t>
            </a:r>
            <a:r>
              <a:rPr lang="en-US" dirty="0"/>
              <a:t> keeps the highlight stationary, moves the items around it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Views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32" y="4345861"/>
            <a:ext cx="3721815" cy="1595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14" y="4348139"/>
            <a:ext cx="1845424" cy="1661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11" y="4293098"/>
            <a:ext cx="1906564" cy="1716355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4A6CF8BD-8F47-2942-826A-144E3AEB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891431714"/>
      </p:ext>
    </p:extLst>
  </p:cSld>
  <p:clrMapOvr>
    <a:masterClrMapping/>
  </p:clrMapOvr>
  <p:transition spd="med"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 create delegates to display data</a:t>
            </a:r>
          </a:p>
          <a:p>
            <a:pPr lvl="1"/>
            <a:r>
              <a:rPr lang="en-US" dirty="0"/>
              <a:t>Delegates are only created when they are needed</a:t>
            </a:r>
          </a:p>
          <a:p>
            <a:pPr lvl="1"/>
            <a:r>
              <a:rPr lang="en-US" dirty="0"/>
              <a:t>Delegates are destroyed when no longer visible</a:t>
            </a:r>
          </a:p>
          <a:p>
            <a:pPr lvl="1"/>
            <a:r>
              <a:rPr lang="en-US" dirty="0"/>
              <a:t>This can impact performance</a:t>
            </a:r>
          </a:p>
          <a:p>
            <a:endParaRPr lang="en-US" dirty="0"/>
          </a:p>
          <a:p>
            <a:r>
              <a:rPr lang="en-US" dirty="0"/>
              <a:t>Delegates can be cached to improve performance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cacheBuffer</a:t>
            </a:r>
            <a:r>
              <a:rPr lang="en-US" dirty="0"/>
              <a:t> defines a number, which is a multiple of the delegate height</a:t>
            </a:r>
          </a:p>
          <a:p>
            <a:pPr lvl="2"/>
            <a:r>
              <a:rPr lang="en-US" dirty="0"/>
              <a:t>If delegate height is k pixels, and cache buffer value n x k, the view will cache n items before and n items after the visual items in the view</a:t>
            </a:r>
          </a:p>
          <a:p>
            <a:pPr lvl="1"/>
            <a:r>
              <a:rPr lang="en-US" dirty="0"/>
              <a:t>Trades memory usage for performance</a:t>
            </a:r>
          </a:p>
          <a:p>
            <a:pPr lvl="1"/>
            <a:r>
              <a:rPr lang="en-US" dirty="0"/>
              <a:t>Useful if it is expensive to create delegates</a:t>
            </a:r>
          </a:p>
          <a:p>
            <a:pPr lvl="2"/>
            <a:r>
              <a:rPr lang="en-US" dirty="0"/>
              <a:t>Intensive memory allocations</a:t>
            </a:r>
          </a:p>
          <a:p>
            <a:pPr lvl="2"/>
            <a:r>
              <a:rPr lang="en-US" dirty="0"/>
              <a:t>Delegates, which are likely not created within a single frame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Considerations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92CE00B-6EB3-5C43-A3BA-0DF3911E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26248706"/>
      </p:ext>
    </p:extLst>
  </p:cSld>
  <p:clrMapOvr>
    <a:masterClrMapping/>
  </p:clrMapOvr>
  <p:transition spd="med"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en-US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 fewer elements that are in a delegate, the faster they can be created</a:t>
            </a:r>
          </a:p>
          <a:p>
            <a:pPr marL="539707" lvl="1" indent="-182160">
              <a:buClr>
                <a:srgbClr val="09102B"/>
              </a:buClr>
              <a:buFont typeface="Titillium Web"/>
              <a:buChar char="›"/>
            </a:pPr>
            <a:r>
              <a:rPr lang="en-US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And thus the faster the view can be scrolled</a:t>
            </a: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en-US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Keep the number of bindings in a delegate to a minimum</a:t>
            </a:r>
          </a:p>
          <a:p>
            <a:pPr marL="539707" lvl="1" indent="-182160">
              <a:buClr>
                <a:srgbClr val="09102B"/>
              </a:buClr>
              <a:buFont typeface="Titillium Web"/>
              <a:buChar char="›"/>
            </a:pPr>
            <a:r>
              <a:rPr lang="en-US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In particular, use anchors rather than bindings for relative positioning within a delegate</a:t>
            </a: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en-US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Avoid using </a:t>
            </a:r>
            <a:r>
              <a:rPr lang="en-US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ShaderEffect</a:t>
            </a:r>
            <a:r>
              <a:rPr lang="en-US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elements within delegates</a:t>
            </a: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en-US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Never enable clipping on a delegate</a:t>
            </a:r>
          </a:p>
          <a:p>
            <a:pPr marL="539707" lvl="1" indent="-182160">
              <a:buClr>
                <a:srgbClr val="09102B"/>
              </a:buClr>
              <a:buFont typeface="Titillium Web"/>
              <a:buChar char="›"/>
            </a:pPr>
            <a:r>
              <a:rPr lang="en-US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Clipping on a view is ok</a:t>
            </a: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en-US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Dynamic loading of extra information</a:t>
            </a:r>
          </a:p>
          <a:p>
            <a:pPr marL="539707" lvl="1" indent="-182160">
              <a:buClr>
                <a:srgbClr val="09102B"/>
              </a:buClr>
              <a:buFont typeface="Titillium Web"/>
              <a:buChar char="›"/>
            </a:pPr>
            <a:r>
              <a:rPr lang="en-US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Loader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Considerations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117E940-C2A0-894A-A0EF-FFD10038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894538118"/>
      </p:ext>
    </p:extLst>
  </p:cSld>
  <p:clrMapOvr>
    <a:masterClrMapping/>
  </p:clrMapOvr>
  <p:transition spd="med"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Model/view framework provides a pattern to separate data and views rendering and editing the data</a:t>
            </a:r>
          </a:p>
          <a:p>
            <a:endParaRPr lang="en-GB" dirty="0"/>
          </a:p>
          <a:p>
            <a:r>
              <a:rPr lang="en-US" dirty="0"/>
              <a:t>QML assumes hierarchy of lists model structure</a:t>
            </a:r>
          </a:p>
          <a:p>
            <a:pPr lvl="1"/>
            <a:r>
              <a:rPr lang="en-US" dirty="0"/>
              <a:t>Cannot access columns using a model index as in C++</a:t>
            </a:r>
          </a:p>
          <a:p>
            <a:endParaRPr lang="en-US" dirty="0"/>
          </a:p>
          <a:p>
            <a:r>
              <a:rPr lang="en-US" dirty="0"/>
              <a:t>Several model and view types supported</a:t>
            </a:r>
          </a:p>
          <a:p>
            <a:pPr lvl="1"/>
            <a:r>
              <a:rPr lang="en-US" dirty="0"/>
              <a:t>C++ models (and containers) may provide data items as well </a:t>
            </a:r>
          </a:p>
          <a:p>
            <a:endParaRPr lang="en-US" dirty="0"/>
          </a:p>
          <a:p>
            <a:r>
              <a:rPr lang="en-US" dirty="0"/>
              <a:t>QML views create delegate dynamically, while C++ views use the same delegate object to render all visible data items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6: Data Models and Views</a:t>
            </a:r>
            <a:endParaRPr lang="en-US" sz="1400" dirty="0">
              <a:cs typeface="Open Sans Light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3ADE206-18AB-8C4C-AA5D-8571DE14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373465282"/>
      </p:ext>
    </p:extLst>
  </p:cSld>
  <p:clrMapOvr>
    <a:masterClrMapping/>
  </p:clrMapOvr>
  <p:transition spd="med"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8E8DE4-C0F2-294C-9BFF-8DC27DFC84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QML and Scripting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0C4B32A-29BA-5B48-9D05-F70C72481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DFB66-5EF4-9441-B0B1-584041784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CBF91-39EA-EC45-B884-3BBF01781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25903"/>
      </p:ext>
    </p:extLst>
  </p:cSld>
  <p:clrMapOvr>
    <a:masterClrMapping/>
  </p:clrMapOvr>
  <p:transition spd="med"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QML Global Object</a:t>
            </a:r>
          </a:p>
          <a:p>
            <a:r>
              <a:rPr lang="en-GB" dirty="0"/>
              <a:t>QML Script Restrictions</a:t>
            </a:r>
          </a:p>
          <a:p>
            <a:r>
              <a:rPr lang="en-GB" dirty="0"/>
              <a:t>Worker Scripts </a:t>
            </a:r>
          </a:p>
          <a:p>
            <a:r>
              <a:rPr lang="en-GB" dirty="0" err="1"/>
              <a:t>Startup</a:t>
            </a:r>
            <a:r>
              <a:rPr lang="en-GB" dirty="0"/>
              <a:t> Scripts</a:t>
            </a:r>
          </a:p>
          <a:p>
            <a:r>
              <a:rPr lang="en-GB" dirty="0"/>
              <a:t>Qt Quick Compiler</a:t>
            </a:r>
          </a:p>
          <a:p>
            <a:endParaRPr lang="en-GB" dirty="0"/>
          </a:p>
          <a:p>
            <a:endParaRPr lang="en-US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82B7008-8011-6948-855F-2D441030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645477997"/>
      </p:ext>
    </p:extLst>
  </p:cSld>
  <p:clrMapOvr>
    <a:masterClrMapping/>
  </p:clrMapOvr>
  <p:transition spd="med"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JavaScript with QML you can:</a:t>
            </a:r>
          </a:p>
          <a:p>
            <a:pPr lvl="1"/>
            <a:r>
              <a:rPr lang="en-US" dirty="0"/>
              <a:t>Add new methods to QML types (as we saw already), </a:t>
            </a:r>
          </a:p>
          <a:p>
            <a:pPr lvl="1"/>
            <a:r>
              <a:rPr lang="en-US" dirty="0"/>
              <a:t>Write (parts of) your application logic, and</a:t>
            </a:r>
          </a:p>
          <a:p>
            <a:pPr lvl="1"/>
            <a:r>
              <a:rPr lang="en-US" dirty="0"/>
              <a:t>Dynamically modify your QML UI</a:t>
            </a:r>
          </a:p>
          <a:p>
            <a:pPr lvl="1"/>
            <a:endParaRPr lang="en-US" dirty="0"/>
          </a:p>
          <a:p>
            <a:r>
              <a:rPr lang="en-US" dirty="0"/>
              <a:t>Multi-threaded JavaScript is also possible</a:t>
            </a:r>
          </a:p>
          <a:p>
            <a:pPr lvl="1"/>
            <a:r>
              <a:rPr lang="en-US" dirty="0"/>
              <a:t>With QML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WorkerScript</a:t>
            </a:r>
            <a:r>
              <a:rPr lang="en-US" dirty="0"/>
              <a:t> type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4470CEB-E6CF-314A-A714-1835A6DA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376072889"/>
      </p:ext>
    </p:extLst>
  </p:cSld>
  <p:clrMapOvr>
    <a:masterClrMapping/>
  </p:clrMapOvr>
  <p:transition spd="med"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Note:</a:t>
            </a:r>
            <a:r>
              <a:rPr lang="en-US" dirty="0"/>
              <a:t> in most cases you should consider writing your application logic in Qt/C++</a:t>
            </a:r>
          </a:p>
          <a:p>
            <a:pPr lvl="1"/>
            <a:r>
              <a:rPr lang="en-US" dirty="0"/>
              <a:t>More features available</a:t>
            </a:r>
          </a:p>
          <a:p>
            <a:pPr lvl="1"/>
            <a:r>
              <a:rPr lang="en-US" dirty="0"/>
              <a:t>Possibly less memory allocation and better performance because of that</a:t>
            </a:r>
          </a:p>
          <a:p>
            <a:pPr lvl="1"/>
            <a:endParaRPr lang="en-US" dirty="0"/>
          </a:p>
          <a:p>
            <a:r>
              <a:rPr lang="en-US" dirty="0"/>
              <a:t>If getting the best performance is not critical, you can also use JavaScript to write the application logic</a:t>
            </a:r>
          </a:p>
          <a:p>
            <a:endParaRPr lang="en-US" dirty="0"/>
          </a:p>
          <a:p>
            <a:r>
              <a:rPr lang="en-US" dirty="0"/>
              <a:t>JavaScript logic is typically written in a separate file</a:t>
            </a:r>
          </a:p>
          <a:p>
            <a:pPr lvl="1"/>
            <a:r>
              <a:rPr lang="en-US" dirty="0"/>
              <a:t>Needs to be imported in QML</a:t>
            </a:r>
          </a:p>
          <a:p>
            <a:pPr lvl="1"/>
            <a:r>
              <a:rPr lang="en-US" dirty="0"/>
              <a:t>The import statement is a URL – can point to a remote resource!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Logic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20088" y="5373218"/>
            <a:ext cx="5773793" cy="839299"/>
            <a:chOff x="5560868" y="1223345"/>
            <a:chExt cx="2431226" cy="1020817"/>
          </a:xfrm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5560868" y="1223345"/>
              <a:ext cx="2431226" cy="1020817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chemeClr val="accent1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976884">
                <a:spcBef>
                  <a:spcPct val="50000"/>
                </a:spcBef>
                <a:defRPr/>
              </a:pPr>
              <a:endParaRPr lang="en-US" sz="17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60868" y="1318253"/>
              <a:ext cx="2431226" cy="711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cs typeface="Open Sans Light"/>
                </a:rPr>
                <a:t>Hint! Cache property values into a JS variables rather than accessing the property value in the loop. </a:t>
              </a:r>
            </a:p>
          </p:txBody>
        </p:sp>
      </p:grp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9A1F17E-9522-5D46-92C6-FDFB305F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264200070"/>
      </p:ext>
    </p:extLst>
  </p:cSld>
  <p:clrMapOvr>
    <a:masterClrMapping/>
  </p:clrMapOvr>
  <p:transition spd="med"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882188" y="3645632"/>
            <a:ext cx="10306404" cy="2315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500" b="1" dirty="0"/>
              <a:t>// </a:t>
            </a:r>
            <a:r>
              <a:rPr lang="fi-FI" sz="1500" b="1" dirty="0" err="1"/>
              <a:t>Usage</a:t>
            </a:r>
            <a:r>
              <a:rPr lang="fi-FI" sz="1500" b="1" dirty="0"/>
              <a:t> in </a:t>
            </a:r>
            <a:r>
              <a:rPr lang="fi-FI" sz="1500" b="1" dirty="0" err="1"/>
              <a:t>HelloWorld.qml</a:t>
            </a:r>
            <a:r>
              <a:rPr lang="fi-FI" sz="1500" b="1" dirty="0"/>
              <a:t>:</a:t>
            </a:r>
            <a:endParaRPr lang="en-US" sz="1500" b="1" dirty="0"/>
          </a:p>
          <a:p>
            <a:endParaRPr lang="en-US" sz="1500" dirty="0"/>
          </a:p>
          <a:p>
            <a:r>
              <a:rPr lang="en-US" sz="1500" b="1" dirty="0"/>
              <a:t>import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>
                <a:solidFill>
                  <a:srgbClr val="008000"/>
                </a:solidFill>
              </a:rPr>
              <a:t>"factorial.js"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/>
              <a:t>as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 err="1"/>
              <a:t>MathFunctions</a:t>
            </a:r>
            <a:endParaRPr lang="en-US" sz="1500" b="1" dirty="0"/>
          </a:p>
          <a:p>
            <a:endParaRPr lang="en-US" sz="1500" dirty="0">
              <a:solidFill>
                <a:srgbClr val="800080"/>
              </a:solidFill>
            </a:endParaRPr>
          </a:p>
          <a:p>
            <a:r>
              <a:rPr lang="en-US" sz="1500" dirty="0">
                <a:solidFill>
                  <a:srgbClr val="800080"/>
                </a:solidFill>
              </a:rPr>
              <a:t>Item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</a:t>
            </a:r>
            <a:r>
              <a:rPr lang="en-US" sz="1500" dirty="0" err="1">
                <a:solidFill>
                  <a:srgbClr val="800080"/>
                </a:solidFill>
              </a:rPr>
              <a:t>MouseArea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</a:t>
            </a:r>
            <a:r>
              <a:rPr lang="en-US" sz="1500" dirty="0" err="1">
                <a:solidFill>
                  <a:srgbClr val="800000"/>
                </a:solidFill>
              </a:rPr>
              <a:t>anchors.fill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parent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</a:t>
            </a:r>
            <a:r>
              <a:rPr lang="en-US" sz="1500" dirty="0" err="1">
                <a:solidFill>
                  <a:srgbClr val="800000"/>
                </a:solidFill>
              </a:rPr>
              <a:t>onClicked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console.log(</a:t>
            </a:r>
            <a:r>
              <a:rPr lang="en-US" sz="1500" b="1" dirty="0" err="1"/>
              <a:t>MathFunctions.factorial</a:t>
            </a:r>
            <a:r>
              <a:rPr lang="en-US" sz="1500" b="1" dirty="0"/>
              <a:t>(10)</a:t>
            </a:r>
            <a:r>
              <a:rPr lang="en-US" sz="1500" dirty="0"/>
              <a:t>) </a:t>
            </a:r>
          </a:p>
          <a:p>
            <a:r>
              <a:rPr lang="en-US" sz="1500" dirty="0"/>
              <a:t>   } </a:t>
            </a:r>
          </a:p>
          <a:p>
            <a:r>
              <a:rPr lang="en-US" sz="1500" dirty="0"/>
              <a:t>}</a:t>
            </a:r>
            <a:endParaRPr lang="fi-FI" sz="1500" b="1" dirty="0">
              <a:solidFill>
                <a:srgbClr val="0000FF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82189" y="1427296"/>
            <a:ext cx="10306404" cy="212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500" b="1" dirty="0"/>
              <a:t>// Definition in </a:t>
            </a:r>
            <a:r>
              <a:rPr lang="fi-FI" sz="1500" b="1" dirty="0" err="1"/>
              <a:t>factorial.js</a:t>
            </a:r>
            <a:r>
              <a:rPr lang="fi-FI" sz="1500" b="1" dirty="0"/>
              <a:t>:</a:t>
            </a:r>
            <a:endParaRPr lang="en-US" sz="1500" b="1" dirty="0"/>
          </a:p>
          <a:p>
            <a:endParaRPr lang="en-US" sz="1500" dirty="0"/>
          </a:p>
          <a:p>
            <a:r>
              <a:rPr lang="en-US" sz="1500" dirty="0"/>
              <a:t>function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factorial(a) 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a = </a:t>
            </a:r>
            <a:r>
              <a:rPr lang="en-US" sz="1500" dirty="0" err="1">
                <a:solidFill>
                  <a:srgbClr val="800000"/>
                </a:solidFill>
              </a:rPr>
              <a:t>parseInt</a:t>
            </a:r>
            <a:r>
              <a:rPr lang="en-US" sz="1500" dirty="0">
                <a:solidFill>
                  <a:srgbClr val="800000"/>
                </a:solidFill>
              </a:rPr>
              <a:t>(a);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/>
              <a:t>if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(a &lt;= 0)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</a:t>
            </a:r>
            <a:r>
              <a:rPr lang="en-US" sz="1500" dirty="0"/>
              <a:t>return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1;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/>
              <a:t>else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</a:t>
            </a:r>
            <a:r>
              <a:rPr lang="en-US" sz="1500" dirty="0"/>
              <a:t>return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a * factorial(a - 1);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}</a:t>
            </a:r>
            <a:endParaRPr lang="fi-FI" sz="1500" dirty="0">
              <a:solidFill>
                <a:srgbClr val="800000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Logic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5578397" y="1830886"/>
            <a:ext cx="5411328" cy="901874"/>
          </a:xfrm>
          <a:prstGeom prst="borderCallout1">
            <a:avLst>
              <a:gd name="adj1" fmla="val 103473"/>
              <a:gd name="adj2" fmla="val 26102"/>
              <a:gd name="adj3" fmla="val 247071"/>
              <a:gd name="adj4" fmla="val -10407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Importing into a namespace guarantees a unique copy of the JavaScript code for this QML file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46856" y="4103351"/>
            <a:ext cx="4831902" cy="29853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E605CBF-E2A6-A142-AF76-59E4ECDA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9626295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QtObject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Graphics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Rectangle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Image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Gradient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Canvas, Sprite, Shape </a:t>
            </a:r>
          </a:p>
          <a:p>
            <a:r>
              <a:rPr lang="en-US" dirty="0"/>
              <a:t>Text Handling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TextInput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TextEdit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IntValidator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RegExpValidator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FontLoader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Interactions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MouseArea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Keys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PinchArea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Flipable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FocusScope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Positioners and Repeater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Column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Row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Grid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Flow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Repeater</a:t>
            </a:r>
          </a:p>
          <a:p>
            <a:pPr lvl="1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  <a:p>
            <a:pPr lvl="1"/>
            <a:r>
              <a:rPr lang="en-US" sz="1500" dirty="0">
                <a:latin typeface="Courier New" pitchFamily="49" charset="0"/>
                <a:cs typeface="Courier New" pitchFamily="49" charset="0"/>
              </a:rPr>
              <a:t>Scale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Translate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Rotation</a:t>
            </a:r>
          </a:p>
          <a:p>
            <a:r>
              <a:rPr lang="en-US" dirty="0"/>
              <a:t>States</a:t>
            </a:r>
          </a:p>
          <a:p>
            <a:pPr lvl="1"/>
            <a:r>
              <a:rPr lang="en-US" sz="1500" dirty="0">
                <a:latin typeface="Courier New" pitchFamily="49" charset="0"/>
                <a:cs typeface="Courier New" pitchFamily="49" charset="0"/>
              </a:rPr>
              <a:t>State</a:t>
            </a:r>
            <a:r>
              <a:rPr lang="en-US" sz="1500" dirty="0"/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PropertyChanges</a:t>
            </a:r>
            <a:r>
              <a:rPr lang="en-US" sz="1500" dirty="0"/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StateChangeScript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ParentChange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AnchorChanges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StateMachine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Animations and Transitions</a:t>
            </a:r>
          </a:p>
          <a:p>
            <a:pPr lvl="1"/>
            <a:r>
              <a:rPr lang="en-US" sz="1500" dirty="0">
                <a:latin typeface="Courier New" pitchFamily="49" charset="0"/>
                <a:cs typeface="Courier New" pitchFamily="49" charset="0"/>
              </a:rPr>
              <a:t>Transition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Behavior</a:t>
            </a:r>
            <a:r>
              <a:rPr lang="en-US" sz="1500" dirty="0"/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ScriptAction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AnimatedImage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SpringAnimation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SmoothedAnimation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AnimatedSprite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Model View</a:t>
            </a:r>
          </a:p>
          <a:p>
            <a:pPr lvl="1"/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sz="1500" dirty="0"/>
              <a:t>, </a:t>
            </a:r>
            <a:r>
              <a:rPr lang="en-US" sz="1500" dirty="0" err="1">
                <a:latin typeface="Courier New"/>
                <a:cs typeface="Courier New"/>
              </a:rPr>
              <a:t>XmlListModel</a:t>
            </a:r>
            <a:r>
              <a:rPr lang="en-US" sz="1500" dirty="0"/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ListElement</a:t>
            </a:r>
            <a:r>
              <a:rPr lang="en-US" sz="1500" dirty="0"/>
              <a:t>, </a:t>
            </a:r>
            <a:r>
              <a:rPr lang="en-US" sz="1500" dirty="0" err="1">
                <a:latin typeface="Courier New"/>
                <a:cs typeface="Courier New"/>
              </a:rPr>
              <a:t>ListView</a:t>
            </a:r>
            <a:r>
              <a:rPr lang="en-US" sz="1500" dirty="0"/>
              <a:t>, </a:t>
            </a:r>
            <a:r>
              <a:rPr lang="en-US" sz="1500" dirty="0" err="1">
                <a:latin typeface="Courier New"/>
                <a:cs typeface="Courier New"/>
              </a:rPr>
              <a:t>GridView</a:t>
            </a:r>
            <a:r>
              <a:rPr lang="en-US" sz="1500" dirty="0"/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PathView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DelegateModel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ObjectModel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Utility</a:t>
            </a:r>
          </a:p>
          <a:p>
            <a:pPr lvl="1"/>
            <a:r>
              <a:rPr lang="en-US" sz="1500" dirty="0">
                <a:latin typeface="Courier New" pitchFamily="49" charset="0"/>
                <a:cs typeface="Courier New" pitchFamily="49" charset="0"/>
              </a:rPr>
              <a:t>Connections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Binding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Timer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Qt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Loader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QML Types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C900037-217E-8840-89D1-8B787FF9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751540737"/>
      </p:ext>
    </p:extLst>
  </p:cSld>
  <p:clrMapOvr>
    <a:masterClrMapping/>
  </p:clrMapOvr>
  <p:transition spd="med"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552388" y="1845000"/>
            <a:ext cx="11086920" cy="151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Property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resolution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takes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time</a:t>
            </a:r>
            <a:endParaRPr lang="fi-FI" sz="2000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While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in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some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cases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the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result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of a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lookup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can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be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cached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and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reused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, it is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always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best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to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avoid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doing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unnecessary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work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altogether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,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if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possible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.</a:t>
            </a: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Instead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of:</a:t>
            </a:r>
          </a:p>
          <a:p>
            <a:pPr>
              <a:lnSpc>
                <a:spcPct val="100000"/>
              </a:lnSpc>
            </a:pPr>
            <a:endParaRPr lang="fi-FI" sz="2000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552388" y="6381720"/>
            <a:ext cx="504360" cy="14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91295A85-631F-495E-9AA6-8946C3B17230}" type="slidenum">
              <a:rPr lang="en-US" sz="900" spc="-1">
                <a:solidFill>
                  <a:srgbClr val="848895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190</a:t>
            </a:fld>
            <a:endParaRPr lang="en-US" sz="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4" name="TextShape 3"/>
          <p:cNvSpPr txBox="1"/>
          <p:nvPr/>
        </p:nvSpPr>
        <p:spPr>
          <a:xfrm>
            <a:off x="552388" y="692280"/>
            <a:ext cx="11086920" cy="936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fi-FI" sz="34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Property </a:t>
            </a:r>
            <a:r>
              <a:rPr lang="fi-FI" sz="34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Resolution</a:t>
            </a:r>
            <a:r>
              <a:rPr lang="fi-FI" sz="34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553108" y="3501000"/>
            <a:ext cx="11088720" cy="23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TextShape 5"/>
          <p:cNvSpPr txBox="1"/>
          <p:nvPr/>
        </p:nvSpPr>
        <p:spPr>
          <a:xfrm>
            <a:off x="1057108" y="6381720"/>
            <a:ext cx="1799280" cy="14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900" spc="-1">
                <a:solidFill>
                  <a:srgbClr val="848895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11/19/17</a:t>
            </a:r>
            <a:endParaRPr lang="en-US" sz="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8" name="CustomShape 7"/>
          <p:cNvSpPr/>
          <p:nvPr/>
        </p:nvSpPr>
        <p:spPr>
          <a:xfrm>
            <a:off x="553108" y="3412080"/>
            <a:ext cx="4843440" cy="1617120"/>
          </a:xfrm>
          <a:prstGeom prst="rect">
            <a:avLst/>
          </a:prstGeom>
          <a:solidFill>
            <a:srgbClr val="F2F2F2"/>
          </a:solidFill>
          <a:ln>
            <a:solidFill>
              <a:srgbClr val="41CD5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360" tIns="58680" rIns="117360" bIns="58680"/>
          <a:lstStyle/>
          <a:p>
            <a:pPr marL="140400"/>
            <a:r>
              <a:rPr lang="fi-FI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0;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1000;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printValue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rect.color.r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 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printValue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rect.color.g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printValue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rect.color.b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printValue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"alpha"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rect.color.a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spc="-1" dirty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9" name="CustomShape 8"/>
          <p:cNvSpPr/>
          <p:nvPr/>
        </p:nvSpPr>
        <p:spPr>
          <a:xfrm>
            <a:off x="6851308" y="3364920"/>
            <a:ext cx="4572000" cy="1617120"/>
          </a:xfrm>
          <a:prstGeom prst="rect">
            <a:avLst/>
          </a:prstGeom>
          <a:solidFill>
            <a:srgbClr val="F2F2F2"/>
          </a:solidFill>
          <a:ln>
            <a:solidFill>
              <a:srgbClr val="41CD5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360" tIns="58680" rIns="117360" bIns="58680"/>
          <a:lstStyle/>
          <a:p>
            <a:pPr marL="140400"/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rectColor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rect.color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00"/>
            <a:r>
              <a:rPr lang="fi-FI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0;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1000;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printValue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rectColor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printValue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rectColor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.g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printValue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rectColor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printValue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"alpha"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rectColor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}</a:t>
            </a:r>
            <a:endParaRPr lang="en-US" spc="-1" dirty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0" name="CustomShape 9"/>
          <p:cNvSpPr/>
          <p:nvPr/>
        </p:nvSpPr>
        <p:spPr>
          <a:xfrm>
            <a:off x="5579428" y="3931920"/>
            <a:ext cx="1097280" cy="457200"/>
          </a:xfrm>
          <a:custGeom>
            <a:avLst/>
            <a:gdLst/>
            <a:ahLst/>
            <a:cxnLst/>
            <a:rect l="0" t="0" r="r" b="b"/>
            <a:pathLst>
              <a:path w="3050" h="1272">
                <a:moveTo>
                  <a:pt x="0" y="317"/>
                </a:moveTo>
                <a:lnTo>
                  <a:pt x="2286" y="317"/>
                </a:lnTo>
                <a:lnTo>
                  <a:pt x="2286" y="0"/>
                </a:lnTo>
                <a:lnTo>
                  <a:pt x="3049" y="635"/>
                </a:lnTo>
                <a:lnTo>
                  <a:pt x="2286" y="1271"/>
                </a:lnTo>
                <a:lnTo>
                  <a:pt x="2286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00CC33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EAD71FB-2A75-FE45-AE4A-E09410A4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9309423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52388" y="1845000"/>
            <a:ext cx="11086920" cy="151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A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property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binding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expression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will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be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re-evaluated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if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any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of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the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properties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it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references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are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changed</a:t>
            </a:r>
            <a:endParaRPr lang="fi-FI" sz="2000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  <a:p>
            <a:pPr marL="63972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Keep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binding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expressions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as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simple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as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possible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 </a:t>
            </a: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Update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properties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only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when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20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necessary</a:t>
            </a:r>
            <a:r>
              <a:rPr lang="fi-FI" sz="20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.</a:t>
            </a:r>
          </a:p>
          <a:p>
            <a:pPr>
              <a:lnSpc>
                <a:spcPct val="100000"/>
              </a:lnSpc>
            </a:pPr>
            <a:endParaRPr lang="fi-FI" sz="2000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552388" y="6381720"/>
            <a:ext cx="504360" cy="14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B8DD287B-33C3-43AF-8F21-5FDD09C8E0C4}" type="slidenum">
              <a:rPr lang="en-US" sz="900" spc="-1">
                <a:solidFill>
                  <a:srgbClr val="848895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191</a:t>
            </a:fld>
            <a:endParaRPr lang="en-US" sz="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552388" y="692280"/>
            <a:ext cx="11086920" cy="936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fi-FI" sz="34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Property </a:t>
            </a:r>
            <a:r>
              <a:rPr lang="fi-FI" sz="34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Bindings</a:t>
            </a:r>
            <a:r>
              <a:rPr lang="fi-FI" sz="34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553108" y="3501000"/>
            <a:ext cx="11088720" cy="23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TextShape 5"/>
          <p:cNvSpPr txBox="1"/>
          <p:nvPr/>
        </p:nvSpPr>
        <p:spPr>
          <a:xfrm>
            <a:off x="1057108" y="6381720"/>
            <a:ext cx="1799280" cy="14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900" spc="-1">
                <a:solidFill>
                  <a:srgbClr val="848895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11/19/17</a:t>
            </a:r>
            <a:endParaRPr lang="en-US" sz="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93028" y="2852936"/>
            <a:ext cx="5392080" cy="3168352"/>
          </a:xfrm>
          <a:prstGeom prst="rect">
            <a:avLst/>
          </a:prstGeom>
          <a:solidFill>
            <a:srgbClr val="F2F2F2"/>
          </a:solidFill>
          <a:ln>
            <a:solidFill>
              <a:srgbClr val="41CD5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360" tIns="58680" rIns="117360" bIns="58680"/>
          <a:lstStyle/>
          <a:p>
            <a:pPr marL="140400"/>
            <a:r>
              <a:rPr lang="fi-FI" sz="14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00"/>
            <a:r>
              <a:rPr lang="fi-FI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  <a:p>
            <a:pPr marL="140400"/>
            <a:r>
              <a:rPr lang="fi-FI" sz="14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00"/>
            <a:r>
              <a:rPr lang="fi-FI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i-FI" sz="14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root.sum.toString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140400"/>
            <a:r>
              <a:rPr lang="fi-FI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Component.onCompleted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00"/>
            <a:r>
              <a:rPr lang="fi-FI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someData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</a:p>
          <a:p>
            <a:pPr marL="140400"/>
            <a:r>
              <a:rPr lang="fi-FI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someData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00"/>
            <a:r>
              <a:rPr lang="fi-FI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i-FI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someData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spc="-1" dirty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8" name="CustomShape 8"/>
          <p:cNvSpPr/>
          <p:nvPr/>
        </p:nvSpPr>
        <p:spPr>
          <a:xfrm>
            <a:off x="6402388" y="2852936"/>
            <a:ext cx="5669280" cy="3168352"/>
          </a:xfrm>
          <a:prstGeom prst="rect">
            <a:avLst/>
          </a:prstGeom>
          <a:solidFill>
            <a:srgbClr val="F2F2F2"/>
          </a:solidFill>
          <a:ln>
            <a:solidFill>
              <a:srgbClr val="41CD5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360" tIns="58680" rIns="117360" bIns="58680"/>
          <a:lstStyle/>
          <a:p>
            <a:pPr marL="140400"/>
            <a:r>
              <a:rPr lang="fi-FI" sz="14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00"/>
            <a:r>
              <a:rPr lang="fi-FI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  <a:p>
            <a:pPr marL="140400"/>
            <a:r>
              <a:rPr lang="fi-FI" sz="14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00"/>
            <a:r>
              <a:rPr lang="fi-FI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i-FI" sz="14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root.sum.toString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  </a:t>
            </a:r>
          </a:p>
          <a:p>
            <a:pPr marL="140400"/>
            <a:r>
              <a:rPr lang="fi-FI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4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Component.onCompleted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00"/>
            <a:r>
              <a:rPr lang="fi-FI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someData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5,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</a:p>
          <a:p>
            <a:pPr marL="140400"/>
            <a:r>
              <a:rPr lang="fi-FI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140400"/>
            <a:r>
              <a:rPr lang="fi-FI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someData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fi-FI" sz="1400" i="1" dirty="0">
              <a:solidFill>
                <a:srgbClr val="2985C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0400"/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someData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i-FI" sz="1400" i="1" dirty="0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</a:p>
          <a:p>
            <a:pPr marL="140400"/>
            <a:r>
              <a:rPr lang="fi-FI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i-FI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4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i="1" dirty="0" err="1">
                <a:solidFill>
                  <a:srgbClr val="2985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140400"/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b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pc="-1" dirty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9" name="CustomShape 9"/>
          <p:cNvSpPr/>
          <p:nvPr/>
        </p:nvSpPr>
        <p:spPr>
          <a:xfrm>
            <a:off x="5614279" y="4316720"/>
            <a:ext cx="640080" cy="457200"/>
          </a:xfrm>
          <a:custGeom>
            <a:avLst/>
            <a:gdLst/>
            <a:ahLst/>
            <a:cxnLst/>
            <a:rect l="0" t="0" r="r" b="b"/>
            <a:pathLst>
              <a:path w="1780" h="1272">
                <a:moveTo>
                  <a:pt x="0" y="317"/>
                </a:moveTo>
                <a:lnTo>
                  <a:pt x="1334" y="317"/>
                </a:lnTo>
                <a:lnTo>
                  <a:pt x="1334" y="0"/>
                </a:lnTo>
                <a:lnTo>
                  <a:pt x="1779" y="635"/>
                </a:lnTo>
                <a:lnTo>
                  <a:pt x="1334" y="1271"/>
                </a:lnTo>
                <a:lnTo>
                  <a:pt x="1334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00CC33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CFEC885-5156-A74D-8D7B-702AC2C7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2719782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access to all properties of the standard JavaScript global object</a:t>
            </a:r>
          </a:p>
          <a:p>
            <a:pPr lvl="1"/>
            <a:r>
              <a:rPr lang="en-US" dirty="0"/>
              <a:t>Objects: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Math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Functions: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Other: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undefined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NaN</a:t>
            </a:r>
            <a:r>
              <a:rPr lang="en-US" dirty="0"/>
              <a:t>, …</a:t>
            </a:r>
          </a:p>
          <a:p>
            <a:r>
              <a:rPr lang="en-US" dirty="0"/>
              <a:t>Also provides additional objects and features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</a:t>
            </a:r>
            <a:r>
              <a:rPr lang="en-US" dirty="0"/>
              <a:t> object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XMLHttpRequest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Offline storage API</a:t>
            </a:r>
          </a:p>
          <a:p>
            <a:pPr lvl="1"/>
            <a:r>
              <a:rPr lang="en-US" dirty="0"/>
              <a:t>Logging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console.log()</a:t>
            </a:r>
            <a:r>
              <a:rPr lang="en-US" dirty="0"/>
              <a:t>), asserts (</a:t>
            </a:r>
            <a:r>
              <a:rPr lang="en-US" dirty="0" err="1">
                <a:latin typeface="Courier New"/>
                <a:cs typeface="Courier New"/>
              </a:rPr>
              <a:t>console.assert</a:t>
            </a:r>
            <a:r>
              <a:rPr lang="en-US" dirty="0">
                <a:latin typeface="Courier New"/>
                <a:cs typeface="Courier New"/>
              </a:rPr>
              <a:t>(x &gt; 10, “Failed”)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Timing (</a:t>
            </a:r>
            <a:r>
              <a:rPr lang="en-US" dirty="0" err="1">
                <a:latin typeface="Courier New"/>
                <a:cs typeface="Courier New"/>
              </a:rPr>
              <a:t>console.time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startTimier</a:t>
            </a:r>
            <a:r>
              <a:rPr lang="en-US" dirty="0">
                <a:latin typeface="Courier New"/>
                <a:cs typeface="Courier New"/>
              </a:rPr>
              <a:t>”; </a:t>
            </a:r>
            <a:r>
              <a:rPr lang="en-US" dirty="0" err="1">
                <a:latin typeface="Courier New"/>
                <a:cs typeface="Courier New"/>
              </a:rPr>
              <a:t>console.timeEnd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startTimer</a:t>
            </a:r>
            <a:r>
              <a:rPr lang="en-US" dirty="0">
                <a:latin typeface="Courier New"/>
                <a:cs typeface="Courier New"/>
              </a:rPr>
              <a:t>”)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Trace (</a:t>
            </a:r>
            <a:r>
              <a:rPr lang="en-US" dirty="0" err="1">
                <a:latin typeface="Courier New"/>
                <a:cs typeface="Courier New"/>
              </a:rPr>
              <a:t>console.trace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), </a:t>
            </a:r>
            <a:r>
              <a:rPr lang="en-US" dirty="0">
                <a:latin typeface="Courier New"/>
                <a:cs typeface="Courier New"/>
              </a:rPr>
              <a:t>QML_IMPORT_TRACE = 1 </a:t>
            </a:r>
            <a:r>
              <a:rPr lang="en-US" dirty="0"/>
              <a:t>environment variable</a:t>
            </a:r>
          </a:p>
          <a:p>
            <a:pPr lvl="1"/>
            <a:r>
              <a:rPr lang="en-US" dirty="0"/>
              <a:t>Count (</a:t>
            </a:r>
            <a:r>
              <a:rPr lang="en-US" dirty="0" err="1">
                <a:latin typeface="Courier New"/>
                <a:cs typeface="Courier New"/>
              </a:rPr>
              <a:t>console.count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), exceptions (</a:t>
            </a:r>
            <a:r>
              <a:rPr lang="en-US" dirty="0" err="1">
                <a:latin typeface="Courier New"/>
                <a:cs typeface="Courier New"/>
              </a:rPr>
              <a:t>console.exception</a:t>
            </a:r>
            <a:r>
              <a:rPr lang="en-US" dirty="0">
                <a:latin typeface="Courier New"/>
                <a:cs typeface="Courier New"/>
              </a:rPr>
              <a:t>(“message”)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Profile (</a:t>
            </a:r>
            <a:r>
              <a:rPr lang="en-US" dirty="0" err="1">
                <a:latin typeface="Courier New"/>
                <a:cs typeface="Courier New"/>
              </a:rPr>
              <a:t>console.profile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console.endProfile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Global Object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5587653-3A45-B04E-895D-CADB6D8B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308018441"/>
      </p:ext>
    </p:extLst>
  </p:cSld>
  <p:clrMapOvr>
    <a:masterClrMapping/>
  </p:clrMapOvr>
  <p:transition spd="med"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Gives access to useful enumerations and functions from Qt/C++, plus a set of QML-specific utilities:</a:t>
            </a:r>
          </a:p>
          <a:p>
            <a:pPr lvl="1"/>
            <a:endParaRPr lang="en-US" dirty="0"/>
          </a:p>
          <a:p>
            <a:r>
              <a:rPr lang="en-US" dirty="0" err="1"/>
              <a:t>Enums</a:t>
            </a:r>
            <a:r>
              <a:rPr lang="en-US" dirty="0"/>
              <a:t> in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/>
              <a:t> namespace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Qt.LeftButton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Qt.AlignRight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Qt.Key_Up</a:t>
            </a:r>
            <a:r>
              <a:rPr lang="en-US" dirty="0"/>
              <a:t>, …</a:t>
            </a:r>
          </a:p>
          <a:p>
            <a:r>
              <a:rPr lang="en-US" dirty="0"/>
              <a:t>Functions for creating certain types of objects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Qt.rgba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Qt.size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…</a:t>
            </a:r>
          </a:p>
          <a:p>
            <a:r>
              <a:rPr lang="en-US" dirty="0"/>
              <a:t>Date/time formatting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Qt.formatDateTime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Qt.formatTime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Qt.formatDate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r>
              <a:rPr lang="en-US" dirty="0"/>
              <a:t>Dynamic object creation (will be studied later)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Qt.createComponent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Qt.createQmlObject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Qt Object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CC04764-59A9-164E-B8CC-24274862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987698416"/>
      </p:ext>
    </p:extLst>
  </p:cSld>
  <p:clrMapOvr>
    <a:masterClrMapping/>
  </p:clrMapOvr>
  <p:transition spd="med"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23887" y="1198181"/>
            <a:ext cx="10306404" cy="47467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myText.width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 </a:t>
            </a:r>
          </a:p>
          <a:p>
            <a:r>
              <a:rPr lang="en-US" dirty="0">
                <a:solidFill>
                  <a:srgbClr val="800080"/>
                </a:solidFill>
              </a:rPr>
              <a:t>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myText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Qt.rgba</a:t>
            </a:r>
            <a:r>
              <a:rPr lang="en-US" b="1" dirty="0"/>
              <a:t>(1,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0,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0,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1) </a:t>
            </a:r>
          </a:p>
          <a:p>
            <a:r>
              <a:rPr lang="en-US" dirty="0">
                <a:solidFill>
                  <a:srgbClr val="800000"/>
                </a:solidFill>
              </a:rPr>
              <a:t>  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/>
              <a:t>Qt.md5(</a:t>
            </a:r>
            <a:r>
              <a:rPr lang="en-US" b="1" dirty="0">
                <a:solidFill>
                  <a:srgbClr val="008000"/>
                </a:solidFill>
              </a:rPr>
              <a:t>"Click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to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darken/lighten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my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color"</a:t>
            </a:r>
            <a:r>
              <a:rPr lang="en-US" b="1" dirty="0"/>
              <a:t>) </a:t>
            </a:r>
          </a:p>
          <a:p>
            <a:r>
              <a:rPr lang="en-US" dirty="0">
                <a:solidFill>
                  <a:srgbClr val="800080"/>
                </a:solidFill>
              </a:rPr>
              <a:t>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acceptedButtons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Qt.LeftButton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|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Qt.RightButton</a:t>
            </a:r>
            <a:r>
              <a:rPr lang="en-US" b="1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var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date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new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Date(); </a:t>
            </a:r>
          </a:p>
          <a:p>
            <a:r>
              <a:rPr lang="en-US" dirty="0"/>
              <a:t>            console.log(</a:t>
            </a:r>
            <a:r>
              <a:rPr lang="en-US" b="1" dirty="0" err="1"/>
              <a:t>date.toUTCString</a:t>
            </a:r>
            <a:r>
              <a:rPr lang="en-US" b="1" dirty="0"/>
              <a:t>()</a:t>
            </a:r>
            <a:r>
              <a:rPr lang="en-US" dirty="0"/>
              <a:t>);</a:t>
            </a:r>
          </a:p>
          <a:p>
            <a:r>
              <a:rPr lang="en-US" dirty="0"/>
              <a:t>               if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mouse.button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Qt.LeftButton</a:t>
            </a:r>
            <a:r>
              <a:rPr lang="en-US" dirty="0"/>
              <a:t>) </a:t>
            </a:r>
          </a:p>
          <a:p>
            <a:r>
              <a:rPr lang="en-US" dirty="0"/>
              <a:t>                  </a:t>
            </a:r>
            <a:r>
              <a:rPr lang="en-US" dirty="0" err="1"/>
              <a:t>myText.color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Qt.darker</a:t>
            </a:r>
            <a:r>
              <a:rPr lang="en-US" b="1" dirty="0"/>
              <a:t>(</a:t>
            </a:r>
            <a:r>
              <a:rPr lang="en-US" b="1" dirty="0" err="1"/>
              <a:t>myText.color</a:t>
            </a:r>
            <a:r>
              <a:rPr lang="en-US" b="1" dirty="0"/>
              <a:t>);</a:t>
            </a:r>
            <a:r>
              <a:rPr lang="en-US" dirty="0"/>
              <a:t> </a:t>
            </a:r>
          </a:p>
          <a:p>
            <a:r>
              <a:rPr lang="en-US" dirty="0"/>
              <a:t>               else </a:t>
            </a:r>
          </a:p>
          <a:p>
            <a:r>
              <a:rPr lang="en-US" dirty="0"/>
              <a:t>                  </a:t>
            </a:r>
            <a:r>
              <a:rPr lang="en-US" dirty="0" err="1"/>
              <a:t>myText.color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Qt.lighter</a:t>
            </a:r>
            <a:r>
              <a:rPr lang="en-US" b="1" dirty="0"/>
              <a:t>(</a:t>
            </a:r>
            <a:r>
              <a:rPr lang="en-US" b="1" dirty="0" err="1"/>
              <a:t>myText.color</a:t>
            </a:r>
            <a:r>
              <a:rPr lang="en-US" b="1" dirty="0"/>
              <a:t>);</a:t>
            </a:r>
            <a:r>
              <a:rPr lang="en-US" dirty="0"/>
              <a:t> </a:t>
            </a:r>
          </a:p>
          <a:p>
            <a:r>
              <a:rPr lang="en-US" dirty="0"/>
              <a:t>         } 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}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pic>
        <p:nvPicPr>
          <p:cNvPr id="6" name="Content Placeholder 4" descr="C:/Work/Training/Qt/QtQuick/under_construction/courseware/slides/examples/08_scripting/QtObject/QtObject.qml - Qt QML Viewer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0" b="25250"/>
          <a:stretch>
            <a:fillRect/>
          </a:stretch>
        </p:blipFill>
        <p:spPr>
          <a:xfrm>
            <a:off x="7319818" y="1340770"/>
            <a:ext cx="3599982" cy="1403001"/>
          </a:xfr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Global Object Example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scripting/qmlGlobalObject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E0796A8-3B49-5542-BDCC-FE9DD437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054839754"/>
      </p:ext>
    </p:extLst>
  </p:cSld>
  <p:clrMapOvr>
    <a:masterClrMapping/>
  </p:clrMapOvr>
  <p:transition spd="med"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the standard W3C API, except:</a:t>
            </a:r>
          </a:p>
          <a:p>
            <a:pPr lvl="1"/>
            <a:r>
              <a:rPr lang="en-US" dirty="0"/>
              <a:t>Does not enforce the same origin security policy</a:t>
            </a:r>
          </a:p>
          <a:p>
            <a:pPr lvl="1"/>
            <a:r>
              <a:rPr lang="en-US" dirty="0"/>
              <a:t>Does not support </a:t>
            </a:r>
            <a:r>
              <a:rPr lang="en-US" i="1" dirty="0"/>
              <a:t>synchronous</a:t>
            </a:r>
            <a:r>
              <a:rPr lang="en-US" dirty="0"/>
              <a:t> requests</a:t>
            </a:r>
          </a:p>
          <a:p>
            <a:pPr lvl="1"/>
            <a:endParaRPr lang="en-US" dirty="0"/>
          </a:p>
          <a:p>
            <a:r>
              <a:rPr lang="en-US" dirty="0"/>
              <a:t>Furthermore,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responseXML</a:t>
            </a:r>
            <a:r>
              <a:rPr lang="en-US" dirty="0"/>
              <a:t> XML DOM tree is a reduced subset of the standard DOM Level 3 Core API</a:t>
            </a:r>
          </a:p>
          <a:p>
            <a:pPr lvl="1"/>
            <a:endParaRPr lang="en-US" dirty="0"/>
          </a:p>
          <a:p>
            <a:r>
              <a:rPr lang="en-US" dirty="0"/>
              <a:t>See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XMLHttpRequest</a:t>
            </a:r>
            <a:r>
              <a:rPr lang="en-US" dirty="0"/>
              <a:t> object documentation for details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252F248-E097-A54D-A3E6-073D13E7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51243646"/>
      </p:ext>
    </p:extLst>
  </p:cSld>
  <p:clrMapOvr>
    <a:masterClrMapping/>
  </p:clrMapOvr>
  <p:transition spd="med"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XMLHttpRequest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35" y="1340769"/>
            <a:ext cx="10306404" cy="4930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</a:t>
            </a:r>
            <a:r>
              <a:rPr lang="en-US" sz="1300" dirty="0"/>
              <a:t>function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showRequestInfo</a:t>
            </a:r>
            <a:r>
              <a:rPr lang="en-US" sz="1300" dirty="0"/>
              <a:t>(text)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</a:t>
            </a:r>
            <a:r>
              <a:rPr lang="en-US" sz="1300" dirty="0" err="1"/>
              <a:t>log.text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log.text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"\n"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text </a:t>
            </a:r>
          </a:p>
          <a:p>
            <a:r>
              <a:rPr lang="en-US" sz="1300" dirty="0"/>
              <a:t>      console.log(text) </a:t>
            </a:r>
          </a:p>
          <a:p>
            <a:r>
              <a:rPr lang="en-US" sz="1300" dirty="0"/>
              <a:t>   }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mouseArea</a:t>
            </a:r>
            <a:r>
              <a:rPr lang="en-US" sz="1300" dirty="0"/>
              <a:t>;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onClicked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doc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new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XMLHttpRequest</a:t>
            </a:r>
            <a:r>
              <a:rPr lang="en-US" sz="1300" b="1" dirty="0"/>
              <a:t>();</a:t>
            </a:r>
            <a:r>
              <a:rPr lang="en-US" sz="1300" dirty="0"/>
              <a:t> </a:t>
            </a:r>
          </a:p>
          <a:p>
            <a:r>
              <a:rPr lang="en-US" sz="1300" b="1" dirty="0"/>
              <a:t>         </a:t>
            </a:r>
            <a:r>
              <a:rPr lang="en-US" sz="1300" b="1" dirty="0" err="1"/>
              <a:t>doc.onreadystatechange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function()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   if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(</a:t>
            </a:r>
            <a:r>
              <a:rPr lang="en-US" sz="1300" b="1" dirty="0" err="1"/>
              <a:t>doc.readyState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XMLHttpRequest.HEADERS_RECEIVED</a:t>
            </a:r>
            <a:r>
              <a:rPr lang="en-US" sz="1300" dirty="0"/>
              <a:t>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      </a:t>
            </a:r>
            <a:r>
              <a:rPr lang="en-US" sz="1300" dirty="0" err="1"/>
              <a:t>showRequestInfo</a:t>
            </a:r>
            <a:r>
              <a:rPr lang="en-US" sz="1300" dirty="0"/>
              <a:t>(</a:t>
            </a:r>
            <a:r>
              <a:rPr lang="en-US" sz="1300" dirty="0">
                <a:solidFill>
                  <a:srgbClr val="008000"/>
                </a:solidFill>
              </a:rPr>
              <a:t>"Headers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--&gt;"</a:t>
            </a:r>
            <a:r>
              <a:rPr lang="en-US" sz="1300" dirty="0"/>
              <a:t>); </a:t>
            </a:r>
          </a:p>
          <a:p>
            <a:r>
              <a:rPr lang="en-US" sz="1300" dirty="0"/>
              <a:t>               </a:t>
            </a:r>
            <a:r>
              <a:rPr lang="en-US" sz="1300" dirty="0" err="1"/>
              <a:t>showRequestInfo</a:t>
            </a:r>
            <a:r>
              <a:rPr lang="en-US" sz="1300" dirty="0"/>
              <a:t>(</a:t>
            </a:r>
            <a:r>
              <a:rPr lang="en-US" sz="1300" b="1" dirty="0" err="1"/>
              <a:t>doc.getAllResponseHeaders</a:t>
            </a:r>
            <a:r>
              <a:rPr lang="en-US" sz="1300" b="1" dirty="0"/>
              <a:t>()</a:t>
            </a:r>
            <a:r>
              <a:rPr lang="en-US" sz="1300" dirty="0"/>
              <a:t>); </a:t>
            </a:r>
          </a:p>
          <a:p>
            <a:r>
              <a:rPr lang="en-US" sz="1300" dirty="0"/>
              <a:t>               </a:t>
            </a:r>
            <a:r>
              <a:rPr lang="en-US" sz="1300" dirty="0" err="1"/>
              <a:t>showRequestInfo</a:t>
            </a:r>
            <a:r>
              <a:rPr lang="en-US" sz="1300" dirty="0"/>
              <a:t>(</a:t>
            </a:r>
            <a:r>
              <a:rPr lang="en-US" sz="1300" dirty="0">
                <a:solidFill>
                  <a:srgbClr val="008000"/>
                </a:solidFill>
              </a:rPr>
              <a:t>"Last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modified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--&gt;"</a:t>
            </a:r>
            <a:r>
              <a:rPr lang="en-US" sz="1300" dirty="0"/>
              <a:t>); </a:t>
            </a:r>
          </a:p>
          <a:p>
            <a:r>
              <a:rPr lang="en-US" sz="1300" dirty="0"/>
              <a:t>               </a:t>
            </a:r>
            <a:r>
              <a:rPr lang="en-US" sz="1300" dirty="0" err="1"/>
              <a:t>showRequestInfo</a:t>
            </a:r>
            <a:r>
              <a:rPr lang="en-US" sz="1300" dirty="0"/>
              <a:t>(</a:t>
            </a:r>
            <a:r>
              <a:rPr lang="en-US" sz="1300" b="1" dirty="0" err="1"/>
              <a:t>doc.getResponseHeader</a:t>
            </a:r>
            <a:r>
              <a:rPr lang="en-US" sz="1300" b="1" dirty="0"/>
              <a:t>(</a:t>
            </a:r>
            <a:r>
              <a:rPr lang="en-US" sz="1300" b="1" dirty="0">
                <a:solidFill>
                  <a:srgbClr val="008000"/>
                </a:solidFill>
              </a:rPr>
              <a:t>"Last-Modified"</a:t>
            </a:r>
            <a:r>
              <a:rPr lang="en-US" sz="1300" b="1" dirty="0"/>
              <a:t>)</a:t>
            </a:r>
            <a:r>
              <a:rPr lang="en-US" sz="1300" dirty="0"/>
              <a:t>); </a:t>
            </a:r>
          </a:p>
          <a:p>
            <a:r>
              <a:rPr lang="en-US" sz="1300" dirty="0"/>
              <a:t>            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else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if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(</a:t>
            </a:r>
            <a:r>
              <a:rPr lang="en-US" sz="1300" b="1" dirty="0" err="1"/>
              <a:t>doc.readyState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XMLHttpRequest.DONE</a:t>
            </a:r>
            <a:r>
              <a:rPr lang="en-US" sz="1300" dirty="0"/>
              <a:t>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/>
              <a:t>               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a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doc.responseXML.documenttype</a:t>
            </a:r>
            <a:r>
              <a:rPr lang="en-US" sz="1300" b="1" dirty="0"/>
              <a:t>;</a:t>
            </a:r>
            <a:r>
              <a:rPr lang="en-US" sz="1300" dirty="0"/>
              <a:t> </a:t>
            </a:r>
          </a:p>
          <a:p>
            <a:r>
              <a:rPr lang="en-US" sz="1300" dirty="0"/>
              <a:t>               for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(</a:t>
            </a:r>
            <a:r>
              <a:rPr lang="en-US" sz="1300" dirty="0" err="1"/>
              <a:t>var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ii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ii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&lt;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a.childNodes.length</a:t>
            </a:r>
            <a:r>
              <a:rPr lang="en-US" sz="1300" dirty="0"/>
              <a:t>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++ii)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         </a:t>
            </a:r>
            <a:r>
              <a:rPr lang="en-US" sz="1300" dirty="0" err="1"/>
              <a:t>showRequestInfo</a:t>
            </a:r>
            <a:r>
              <a:rPr lang="en-US" sz="1300" dirty="0"/>
              <a:t>(</a:t>
            </a:r>
            <a:r>
              <a:rPr lang="en-US" sz="1300" dirty="0" err="1"/>
              <a:t>a.childNodes</a:t>
            </a:r>
            <a:r>
              <a:rPr lang="en-US" sz="1300" dirty="0"/>
              <a:t>[ii].</a:t>
            </a:r>
            <a:r>
              <a:rPr lang="en-US" sz="1300" dirty="0" err="1"/>
              <a:t>nodeName</a:t>
            </a:r>
            <a:r>
              <a:rPr lang="en-US" sz="1300" dirty="0"/>
              <a:t>); </a:t>
            </a:r>
          </a:p>
          <a:p>
            <a:r>
              <a:rPr lang="en-US" sz="1300" dirty="0"/>
              <a:t>               } </a:t>
            </a:r>
          </a:p>
          <a:p>
            <a:r>
              <a:rPr lang="en-US" sz="1300" dirty="0"/>
              <a:t>            } </a:t>
            </a:r>
          </a:p>
          <a:p>
            <a:r>
              <a:rPr lang="en-US" sz="1300" dirty="0"/>
              <a:t>         } </a:t>
            </a:r>
          </a:p>
          <a:p>
            <a:r>
              <a:rPr lang="en-US" sz="1300" dirty="0"/>
              <a:t>         </a:t>
            </a:r>
            <a:r>
              <a:rPr lang="en-US" sz="1300" b="1" dirty="0" err="1"/>
              <a:t>doc.open</a:t>
            </a:r>
            <a:r>
              <a:rPr lang="en-US" sz="1300" b="1" dirty="0"/>
              <a:t>(</a:t>
            </a:r>
            <a:r>
              <a:rPr lang="en-US" sz="1300" b="1" dirty="0">
                <a:solidFill>
                  <a:srgbClr val="008000"/>
                </a:solidFill>
              </a:rPr>
              <a:t>"GET"</a:t>
            </a:r>
            <a:r>
              <a:rPr lang="en-US" sz="1300" b="1" dirty="0"/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"data.xml"</a:t>
            </a:r>
            <a:r>
              <a:rPr lang="en-US" sz="1300" b="1" dirty="0"/>
              <a:t>); </a:t>
            </a:r>
          </a:p>
          <a:p>
            <a:r>
              <a:rPr lang="en-US" sz="1300" b="1" dirty="0"/>
              <a:t>         </a:t>
            </a:r>
            <a:r>
              <a:rPr lang="en-US" sz="1300" b="1" dirty="0" err="1"/>
              <a:t>doc.send</a:t>
            </a:r>
            <a:r>
              <a:rPr lang="en-US" sz="1300" b="1" dirty="0"/>
              <a:t>(); </a:t>
            </a:r>
            <a:r>
              <a:rPr lang="en-US" sz="1300" dirty="0"/>
              <a:t> 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B7424AD-B036-064B-8E29-294F6E6C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708190445"/>
      </p:ext>
    </p:extLst>
  </p:cSld>
  <p:clrMapOvr>
    <a:masterClrMapping/>
  </p:clrMapOvr>
  <p:transition spd="med"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Global Object provides a simple-to-use offline storage API</a:t>
            </a:r>
          </a:p>
          <a:p>
            <a:pPr lvl="1"/>
            <a:r>
              <a:rPr lang="en-US" dirty="0"/>
              <a:t>Client-local</a:t>
            </a:r>
          </a:p>
          <a:p>
            <a:pPr lvl="1"/>
            <a:r>
              <a:rPr lang="en-US" dirty="0"/>
              <a:t>Currently implemented as SQLite databases</a:t>
            </a:r>
          </a:p>
          <a:p>
            <a:pPr lvl="1"/>
            <a:endParaRPr lang="en-US" dirty="0"/>
          </a:p>
          <a:p>
            <a:pPr indent="0">
              <a:buNone/>
            </a:pP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openDatabaseSync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(identifier, version, description,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estimated_size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callback(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indent="0">
              <a:buNone/>
            </a:pP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db.changeVersion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(from, to, callback(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indent="0">
              <a:buNone/>
            </a:pP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db.transaction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(callback(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indent="0">
              <a:buNone/>
            </a:pP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db.readTransaction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(callback(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tx.executeSql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(statement, values)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Storage API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B56C54A-63E1-0E4B-96FD-197C5766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275597439"/>
      </p:ext>
    </p:extLst>
  </p:cSld>
  <p:clrMapOvr>
    <a:masterClrMapping/>
  </p:clrMapOvr>
  <p:transition spd="med"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Storage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6397" y="1306106"/>
            <a:ext cx="11315594" cy="445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 err="1">
                <a:solidFill>
                  <a:srgbClr val="555555"/>
                </a:solidFill>
              </a:rPr>
              <a:t>var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db</a:t>
            </a:r>
            <a:r>
              <a:rPr lang="en-US" kern="0" dirty="0">
                <a:solidFill>
                  <a:srgbClr val="555555"/>
                </a:solidFill>
              </a:rPr>
              <a:t> = </a:t>
            </a:r>
            <a:r>
              <a:rPr lang="en-US" kern="0" dirty="0" err="1">
                <a:solidFill>
                  <a:srgbClr val="000000"/>
                </a:solidFill>
              </a:rPr>
              <a:t>openDatabaseSync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84"/>
                </a:solidFill>
              </a:rPr>
              <a:t>"</a:t>
            </a:r>
            <a:r>
              <a:rPr lang="en-US" kern="0" dirty="0" err="1">
                <a:solidFill>
                  <a:srgbClr val="000084"/>
                </a:solidFill>
              </a:rPr>
              <a:t>QExampleStorage</a:t>
            </a:r>
            <a:r>
              <a:rPr lang="en-US" kern="0" dirty="0">
                <a:solidFill>
                  <a:srgbClr val="000084"/>
                </a:solidFill>
              </a:rPr>
              <a:t>"</a:t>
            </a:r>
            <a:r>
              <a:rPr lang="en-US" kern="0" dirty="0">
                <a:solidFill>
                  <a:srgbClr val="555555"/>
                </a:solidFill>
              </a:rPr>
              <a:t>, </a:t>
            </a:r>
            <a:r>
              <a:rPr lang="en-US" kern="0" dirty="0">
                <a:solidFill>
                  <a:srgbClr val="000084"/>
                </a:solidFill>
              </a:rPr>
              <a:t>"1.0"</a:t>
            </a:r>
            <a:r>
              <a:rPr lang="en-US" kern="0" dirty="0">
                <a:solidFill>
                  <a:srgbClr val="555555"/>
                </a:solidFill>
              </a:rPr>
              <a:t>, </a:t>
            </a:r>
            <a:r>
              <a:rPr lang="en-US" kern="0" dirty="0">
                <a:solidFill>
                  <a:srgbClr val="000084"/>
                </a:solidFill>
              </a:rPr>
              <a:t>"The Example QML SQL!"</a:t>
            </a:r>
            <a:r>
              <a:rPr lang="en-US" kern="0" dirty="0">
                <a:solidFill>
                  <a:srgbClr val="555555"/>
                </a:solidFill>
              </a:rPr>
              <a:t>, </a:t>
            </a:r>
            <a:r>
              <a:rPr lang="en-US" kern="0" dirty="0">
                <a:solidFill>
                  <a:srgbClr val="A46200"/>
                </a:solidFill>
              </a:rPr>
              <a:t>1000000</a:t>
            </a:r>
            <a:r>
              <a:rPr lang="en-US" kern="0" dirty="0">
                <a:solidFill>
                  <a:srgbClr val="555555"/>
                </a:solidFill>
              </a:rPr>
              <a:t>);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 err="1">
                <a:solidFill>
                  <a:srgbClr val="000000"/>
                </a:solidFill>
              </a:rPr>
              <a:t>db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transaction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840000"/>
                </a:solidFill>
              </a:rPr>
              <a:t>function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 err="1">
                <a:solidFill>
                  <a:srgbClr val="000000"/>
                </a:solidFill>
              </a:rPr>
              <a:t>tx</a:t>
            </a:r>
            <a:r>
              <a:rPr lang="en-US" kern="0" dirty="0">
                <a:solidFill>
                  <a:srgbClr val="555555"/>
                </a:solidFill>
              </a:rPr>
              <a:t>) {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 </a:t>
            </a:r>
            <a:r>
              <a:rPr lang="en-US" kern="0" dirty="0">
                <a:solidFill>
                  <a:srgbClr val="008B00"/>
                </a:solidFill>
              </a:rPr>
              <a:t>// Create the database if it doesn't already exist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 err="1">
                <a:solidFill>
                  <a:srgbClr val="000000"/>
                </a:solidFill>
              </a:rPr>
              <a:t>tx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executeSql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84"/>
                </a:solidFill>
              </a:rPr>
              <a:t>'CREATE TABLE IF NOT EXISTS Greeting(salutation TEXT, </a:t>
            </a:r>
            <a:r>
              <a:rPr lang="en-US" kern="0" dirty="0" err="1">
                <a:solidFill>
                  <a:srgbClr val="000084"/>
                </a:solidFill>
              </a:rPr>
              <a:t>salutee</a:t>
            </a:r>
            <a:r>
              <a:rPr lang="en-US" kern="0" dirty="0">
                <a:solidFill>
                  <a:srgbClr val="000084"/>
                </a:solidFill>
              </a:rPr>
              <a:t> TEXT)'</a:t>
            </a:r>
            <a:r>
              <a:rPr lang="en-US" kern="0" dirty="0">
                <a:solidFill>
                  <a:srgbClr val="555555"/>
                </a:solidFill>
              </a:rPr>
              <a:t>);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>
                <a:solidFill>
                  <a:srgbClr val="008B00"/>
                </a:solidFill>
              </a:rPr>
              <a:t>// Add (another) greeting row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 err="1">
                <a:solidFill>
                  <a:srgbClr val="000000"/>
                </a:solidFill>
              </a:rPr>
              <a:t>tx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executeSql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84"/>
                </a:solidFill>
              </a:rPr>
              <a:t>'INSERT INTO Greeting VALUES(?, ?)'</a:t>
            </a:r>
            <a:r>
              <a:rPr lang="en-US" kern="0" dirty="0">
                <a:solidFill>
                  <a:srgbClr val="555555"/>
                </a:solidFill>
              </a:rPr>
              <a:t>, [ </a:t>
            </a:r>
            <a:r>
              <a:rPr lang="en-US" kern="0" dirty="0">
                <a:solidFill>
                  <a:srgbClr val="000084"/>
                </a:solidFill>
              </a:rPr>
              <a:t>'hello'</a:t>
            </a:r>
            <a:r>
              <a:rPr lang="en-US" kern="0" dirty="0">
                <a:solidFill>
                  <a:srgbClr val="555555"/>
                </a:solidFill>
              </a:rPr>
              <a:t>, </a:t>
            </a:r>
            <a:r>
              <a:rPr lang="en-US" kern="0" dirty="0">
                <a:solidFill>
                  <a:srgbClr val="000084"/>
                </a:solidFill>
              </a:rPr>
              <a:t>'world'</a:t>
            </a:r>
            <a:r>
              <a:rPr lang="en-US" kern="0" dirty="0">
                <a:solidFill>
                  <a:srgbClr val="555555"/>
                </a:solidFill>
              </a:rPr>
              <a:t> ]);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>
                <a:solidFill>
                  <a:srgbClr val="008B00"/>
                </a:solidFill>
              </a:rPr>
              <a:t>// Show all added greetings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 err="1">
                <a:solidFill>
                  <a:srgbClr val="555555"/>
                </a:solidFill>
              </a:rPr>
              <a:t>var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rs</a:t>
            </a:r>
            <a:r>
              <a:rPr lang="en-US" kern="0" dirty="0">
                <a:solidFill>
                  <a:srgbClr val="555555"/>
                </a:solidFill>
              </a:rPr>
              <a:t> = </a:t>
            </a:r>
            <a:r>
              <a:rPr lang="en-US" kern="0" dirty="0" err="1">
                <a:solidFill>
                  <a:srgbClr val="000000"/>
                </a:solidFill>
              </a:rPr>
              <a:t>tx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executeSql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84"/>
                </a:solidFill>
              </a:rPr>
              <a:t>'SELECT * FROM Greeting'</a:t>
            </a:r>
            <a:r>
              <a:rPr lang="en-US" kern="0" dirty="0">
                <a:solidFill>
                  <a:srgbClr val="555555"/>
                </a:solidFill>
              </a:rPr>
              <a:t>);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 err="1">
                <a:solidFill>
                  <a:srgbClr val="555555"/>
                </a:solidFill>
              </a:rPr>
              <a:t>var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000000"/>
                </a:solidFill>
              </a:rPr>
              <a:t>r</a:t>
            </a:r>
            <a:r>
              <a:rPr lang="en-US" kern="0" dirty="0">
                <a:solidFill>
                  <a:srgbClr val="555555"/>
                </a:solidFill>
              </a:rPr>
              <a:t> = </a:t>
            </a:r>
            <a:r>
              <a:rPr lang="en-US" kern="0" dirty="0">
                <a:solidFill>
                  <a:srgbClr val="000084"/>
                </a:solidFill>
              </a:rPr>
              <a:t>""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>
                <a:solidFill>
                  <a:srgbClr val="840000"/>
                </a:solidFill>
              </a:rPr>
              <a:t>for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 err="1">
                <a:solidFill>
                  <a:srgbClr val="840000"/>
                </a:solidFill>
              </a:rPr>
              <a:t>var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000000"/>
                </a:solidFill>
              </a:rPr>
              <a:t>i</a:t>
            </a:r>
            <a:r>
              <a:rPr lang="en-US" kern="0" dirty="0">
                <a:solidFill>
                  <a:srgbClr val="555555"/>
                </a:solidFill>
              </a:rPr>
              <a:t> = </a:t>
            </a:r>
            <a:r>
              <a:rPr lang="en-US" kern="0" dirty="0">
                <a:solidFill>
                  <a:srgbClr val="A46200"/>
                </a:solidFill>
              </a:rPr>
              <a:t>0</a:t>
            </a:r>
            <a:r>
              <a:rPr lang="en-US" kern="0" dirty="0">
                <a:solidFill>
                  <a:srgbClr val="555555"/>
                </a:solidFill>
              </a:rPr>
              <a:t>; </a:t>
            </a:r>
            <a:r>
              <a:rPr lang="en-US" kern="0" dirty="0">
                <a:solidFill>
                  <a:srgbClr val="000000"/>
                </a:solidFill>
              </a:rPr>
              <a:t>i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202020"/>
                </a:solidFill>
              </a:rPr>
              <a:t>&lt;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rs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rows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length</a:t>
            </a:r>
            <a:r>
              <a:rPr lang="en-US" kern="0" dirty="0">
                <a:solidFill>
                  <a:srgbClr val="555555"/>
                </a:solidFill>
              </a:rPr>
              <a:t>; i++) {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   </a:t>
            </a:r>
            <a:r>
              <a:rPr lang="en-US" kern="0" dirty="0">
                <a:solidFill>
                  <a:srgbClr val="000000"/>
                </a:solidFill>
              </a:rPr>
              <a:t>r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202020"/>
                </a:solidFill>
              </a:rPr>
              <a:t>+=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rs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rows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item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00"/>
                </a:solidFill>
              </a:rPr>
              <a:t>i</a:t>
            </a:r>
            <a:r>
              <a:rPr lang="en-US" kern="0" dirty="0">
                <a:solidFill>
                  <a:srgbClr val="555555"/>
                </a:solidFill>
              </a:rPr>
              <a:t>).</a:t>
            </a:r>
            <a:r>
              <a:rPr lang="en-US" kern="0" dirty="0">
                <a:solidFill>
                  <a:srgbClr val="000000"/>
                </a:solidFill>
              </a:rPr>
              <a:t>salutation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202020"/>
                </a:solidFill>
              </a:rPr>
              <a:t>+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000084"/>
                </a:solidFill>
              </a:rPr>
              <a:t>", "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202020"/>
                </a:solidFill>
              </a:rPr>
              <a:t>+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rs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rows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item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00"/>
                </a:solidFill>
              </a:rPr>
              <a:t>i</a:t>
            </a:r>
            <a:r>
              <a:rPr lang="en-US" kern="0" dirty="0">
                <a:solidFill>
                  <a:srgbClr val="555555"/>
                </a:solidFill>
              </a:rPr>
              <a:t>).</a:t>
            </a:r>
            <a:r>
              <a:rPr lang="en-US" kern="0" dirty="0" err="1">
                <a:solidFill>
                  <a:srgbClr val="000000"/>
                </a:solidFill>
              </a:rPr>
              <a:t>salutee</a:t>
            </a:r>
            <a:endParaRPr lang="en-US" kern="0" dirty="0">
              <a:solidFill>
                <a:srgbClr val="555555"/>
              </a:solidFill>
            </a:endParaRP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}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>
                <a:solidFill>
                  <a:srgbClr val="000000"/>
                </a:solidFill>
              </a:rPr>
              <a:t>text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202020"/>
                </a:solidFill>
              </a:rPr>
              <a:t>=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000000"/>
                </a:solidFill>
              </a:rPr>
              <a:t>r</a:t>
            </a:r>
            <a:r>
              <a:rPr lang="en-US" kern="0" dirty="0">
                <a:solidFill>
                  <a:srgbClr val="555555"/>
                </a:solidFill>
              </a:rPr>
              <a:t> // Text property of Text QML type, in which DB used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})</a:t>
            </a:r>
            <a:endParaRPr lang="en-US" kern="0" dirty="0">
              <a:solidFill>
                <a:srgbClr val="333333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A591F1F-916A-1C48-AF0D-6D0A257F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35413284"/>
      </p:ext>
    </p:extLst>
  </p:cSld>
  <p:clrMapOvr>
    <a:masterClrMapping/>
  </p:clrMapOvr>
  <p:transition spd="med"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dirty="0"/>
              <a:t> keyword in JavaScript is supported in property bindings only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itemId.height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Qt.binding</a:t>
            </a:r>
            <a:r>
              <a:rPr lang="en-US" dirty="0">
                <a:latin typeface="Courier New"/>
                <a:cs typeface="Courier New"/>
              </a:rPr>
              <a:t>(function() { return </a:t>
            </a:r>
            <a:r>
              <a:rPr lang="en-US" dirty="0" err="1">
                <a:latin typeface="Courier New"/>
                <a:cs typeface="Courier New"/>
              </a:rPr>
              <a:t>this.width</a:t>
            </a:r>
            <a:r>
              <a:rPr lang="en-US" dirty="0">
                <a:latin typeface="Courier New"/>
                <a:cs typeface="Courier New"/>
              </a:rPr>
              <a:t> * 7 });</a:t>
            </a:r>
          </a:p>
          <a:p>
            <a:r>
              <a:rPr lang="en-US" dirty="0"/>
              <a:t>New members cannot be added to the QML global object</a:t>
            </a:r>
          </a:p>
          <a:p>
            <a:pPr lvl="1"/>
            <a:r>
              <a:rPr lang="en-US" dirty="0"/>
              <a:t>Can happen by mistake, due to how JavaScript handles undeclared variables 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Restrictions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79095" y="3284984"/>
            <a:ext cx="9425470" cy="1555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Assuming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"a"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has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been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declared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anywhere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before,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code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illegal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–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JavaScript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would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implicitly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try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create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"a"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as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member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QML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global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object,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which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allowed.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/>
              <a:t>a = 1; </a:t>
            </a:r>
          </a:p>
          <a:p>
            <a:r>
              <a:rPr lang="en-US" dirty="0"/>
              <a:t>for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ii = 1; ii &lt; 10; ++ii) { a = a * ii; } </a:t>
            </a:r>
          </a:p>
          <a:p>
            <a:r>
              <a:rPr lang="en-US" dirty="0"/>
              <a:t>console.log(</a:t>
            </a:r>
            <a:r>
              <a:rPr lang="en-US" dirty="0">
                <a:solidFill>
                  <a:srgbClr val="008000"/>
                </a:solidFill>
              </a:rPr>
              <a:t>"Result: "</a:t>
            </a:r>
            <a:r>
              <a:rPr lang="en-US" dirty="0"/>
              <a:t> + a); </a:t>
            </a:r>
            <a:endParaRPr lang="fi-FI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79095" y="4797154"/>
            <a:ext cx="9425470" cy="1211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008000"/>
                </a:solidFill>
              </a:rPr>
              <a:t>// To make it legal, simply declare "a" properly first:</a:t>
            </a:r>
          </a:p>
          <a:p>
            <a:r>
              <a:rPr lang="en-US" b="1" dirty="0" err="1"/>
              <a:t>var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a = 1; </a:t>
            </a:r>
          </a:p>
          <a:p>
            <a:endParaRPr lang="en-US" b="1" dirty="0"/>
          </a:p>
          <a:p>
            <a:r>
              <a:rPr lang="en-US" dirty="0"/>
              <a:t>for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ii = 1; ii &lt; 10; ++ii) { a = a * ii; } </a:t>
            </a:r>
          </a:p>
          <a:p>
            <a:r>
              <a:rPr lang="en-US" dirty="0"/>
              <a:t>console.log(</a:t>
            </a:r>
            <a:r>
              <a:rPr lang="en-US" dirty="0">
                <a:solidFill>
                  <a:srgbClr val="008000"/>
                </a:solidFill>
              </a:rPr>
              <a:t>"Result: "</a:t>
            </a:r>
            <a:r>
              <a:rPr lang="en-US" dirty="0"/>
              <a:t> + a); </a:t>
            </a:r>
            <a:endParaRPr lang="fi-FI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99CEEB6-37E2-DA4F-ACE8-23F199FA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24300257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3CB23E-6BCF-6549-902F-7469E85C2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613014"/>
              </p:ext>
            </p:extLst>
          </p:nvPr>
        </p:nvGraphicFramePr>
        <p:xfrm>
          <a:off x="695219" y="1916832"/>
          <a:ext cx="10812194" cy="3632132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3384557">
                  <a:extLst>
                    <a:ext uri="{9D8B030D-6E8A-4147-A177-3AD203B41FA5}">
                      <a16:colId xmlns:a16="http://schemas.microsoft.com/office/drawing/2014/main" val="2769755799"/>
                    </a:ext>
                  </a:extLst>
                </a:gridCol>
                <a:gridCol w="7427637">
                  <a:extLst>
                    <a:ext uri="{9D8B030D-6E8A-4147-A177-3AD203B41FA5}">
                      <a16:colId xmlns:a16="http://schemas.microsoft.com/office/drawing/2014/main" val="2747477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Introduction to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QtQuick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and QML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Declarative UI and QML,</a:t>
                      </a:r>
                      <a:r>
                        <a:rPr lang="en-US" sz="1400" baseline="0" dirty="0"/>
                        <a:t> Design Workflow, </a:t>
                      </a:r>
                      <a:r>
                        <a:rPr lang="en-US" sz="1400" dirty="0"/>
                        <a:t>Qt Quick Designer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406088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QML Essentials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QML Applications, QML Types , QML Constructs  Properties and Bindings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94795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User Interactions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 Handlers, Mouse Events, Key Events, Touch Events and Gestures, Pointer Handlers 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42512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Layout Management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/>
                        <a:t>Nested Items, Anchors, Positioners, Qt Quick Layouts 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27878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Custom Items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Custom Items and Components, Property Scope, Context, QML Modules</a:t>
                      </a:r>
                      <a:r>
                        <a:rPr lang="en-US" sz="1400" dirty="0"/>
                        <a:t>, </a:t>
                      </a:r>
                      <a:r>
                        <a:rPr lang="fi-FI" sz="1400" dirty="0"/>
                        <a:t>Component Design </a:t>
                      </a:r>
                      <a:r>
                        <a:rPr lang="fi-FI" sz="1400" dirty="0" err="1"/>
                        <a:t>Guidelines</a:t>
                      </a:r>
                      <a:r>
                        <a:rPr lang="fi-FI" sz="1400" dirty="0"/>
                        <a:t> </a:t>
                      </a:r>
                      <a:endParaRPr lang="en-GB" sz="1400" dirty="0"/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2846850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Qt Quick Controls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/>
                        <a:t>Qt Quick Controls Introduction, Window and Application Window, Controls, Localization, Container Controls, Views, Qt Quick Layouts, Styling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9014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Animations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Animation Types,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dirty="0"/>
                        <a:t>Animation Thread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</a:t>
                      </a:r>
                      <a:r>
                        <a:rPr lang="en-GB" sz="1400" dirty="0"/>
                        <a:t>Easing Curves</a:t>
                      </a:r>
                      <a:endParaRPr lang="en-US" sz="1400" dirty="0"/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234558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States and State Machines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State Machines,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Property Changes,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Transitions,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Animated Transitions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426971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Data Models and Views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QML Model/View Overview, Lists and Models, Views, Delegates, Performance Considerations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4017300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30688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93FCB-0546-D746-BBAF-DAD25221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4F3F-E56B-4C7A-BFF5-C8D0054EC276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FF666-2396-AD4A-85B0-A121D52B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8C88CA-BE74-D747-9E5D-B5FF04BF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Rectangle, Image,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477D7C-D47F-C147-B157-EBD45E274E85}"/>
              </a:ext>
            </a:extLst>
          </p:cNvPr>
          <p:cNvSpPr txBox="1">
            <a:spLocks/>
          </p:cNvSpPr>
          <p:nvPr/>
        </p:nvSpPr>
        <p:spPr>
          <a:xfrm>
            <a:off x="550862" y="1844674"/>
            <a:ext cx="8281442" cy="4321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 err="1">
                <a:solidFill>
                  <a:srgbClr val="800080"/>
                </a:solidFill>
              </a:rPr>
              <a:t>Rectangle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width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parent</a:t>
            </a:r>
            <a:r>
              <a:rPr lang="fi-FI" dirty="0" err="1"/>
              <a:t>.width</a:t>
            </a:r>
            <a:r>
              <a:rPr lang="fi-FI" dirty="0"/>
              <a:t>;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00"/>
                </a:solidFill>
              </a:rPr>
              <a:t>height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parent</a:t>
            </a:r>
            <a:r>
              <a:rPr lang="fi-FI" dirty="0" err="1"/>
              <a:t>.height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/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3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gradient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80"/>
                </a:solidFill>
              </a:rPr>
              <a:t>Gradient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80"/>
                </a:solidFill>
              </a:rPr>
              <a:t>        </a:t>
            </a:r>
            <a:r>
              <a:rPr lang="fi-FI" dirty="0" err="1">
                <a:solidFill>
                  <a:srgbClr val="800080"/>
                </a:solidFill>
              </a:rPr>
              <a:t>GradientStop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  <a:r>
              <a:rPr lang="fi-FI" dirty="0">
                <a:solidFill>
                  <a:srgbClr val="800000"/>
                </a:solidFill>
              </a:rPr>
              <a:t>position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0.00; </a:t>
            </a:r>
            <a:r>
              <a:rPr lang="fi-FI" dirty="0" err="1">
                <a:solidFill>
                  <a:srgbClr val="800000"/>
                </a:solidFill>
              </a:rPr>
              <a:t>color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"#47c624"</a:t>
            </a:r>
            <a:r>
              <a:rPr lang="fi-FI" dirty="0"/>
              <a:t>; } </a:t>
            </a:r>
          </a:p>
          <a:p>
            <a:r>
              <a:rPr lang="fi-FI" dirty="0">
                <a:solidFill>
                  <a:srgbClr val="800080"/>
                </a:solidFill>
              </a:rPr>
              <a:t>        </a:t>
            </a:r>
            <a:r>
              <a:rPr lang="fi-FI" dirty="0" err="1">
                <a:solidFill>
                  <a:srgbClr val="800080"/>
                </a:solidFill>
              </a:rPr>
              <a:t>GradientStop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  <a:r>
              <a:rPr lang="fi-FI" dirty="0">
                <a:solidFill>
                  <a:srgbClr val="800000"/>
                </a:solidFill>
              </a:rPr>
              <a:t>position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1.00; </a:t>
            </a:r>
            <a:r>
              <a:rPr lang="fi-FI" dirty="0" err="1">
                <a:solidFill>
                  <a:srgbClr val="800000"/>
                </a:solidFill>
              </a:rPr>
              <a:t>color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"#1735a0"</a:t>
            </a:r>
            <a:r>
              <a:rPr lang="fi-FI" dirty="0"/>
              <a:t>; } </a:t>
            </a:r>
          </a:p>
          <a:p>
            <a:r>
              <a:rPr lang="fi-FI" dirty="0"/>
              <a:t>    } </a:t>
            </a:r>
          </a:p>
          <a:p>
            <a:r>
              <a:rPr lang="fi-FI" dirty="0"/>
              <a:t>} </a:t>
            </a:r>
          </a:p>
          <a:p>
            <a:r>
              <a:rPr lang="fi-FI" dirty="0">
                <a:solidFill>
                  <a:srgbClr val="800080"/>
                </a:solidFill>
              </a:rPr>
              <a:t>Image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008000"/>
                </a:solidFill>
              </a:rPr>
              <a:t>    //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implicitWidth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and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implicitHeight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define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the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dize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anchors.horizontalCenter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parent</a:t>
            </a:r>
            <a:r>
              <a:rPr lang="fi-FI" dirty="0" err="1"/>
              <a:t>.horizontalCenter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008000"/>
                </a:solidFill>
              </a:rPr>
              <a:t>    //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In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addition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to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.png,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.jpg,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.</a:t>
            </a:r>
            <a:r>
              <a:rPr lang="fi-FI" dirty="0" err="1">
                <a:solidFill>
                  <a:srgbClr val="008000"/>
                </a:solidFill>
              </a:rPr>
              <a:t>gif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and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many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other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formats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008000"/>
                </a:solidFill>
              </a:rPr>
              <a:t>    //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Loading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ETC1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and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ETC2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compressed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textures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from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.</a:t>
            </a:r>
            <a:r>
              <a:rPr lang="fi-FI" dirty="0" err="1">
                <a:solidFill>
                  <a:srgbClr val="008000"/>
                </a:solidFill>
              </a:rPr>
              <a:t>pkm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files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supported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source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qrc</a:t>
            </a:r>
            <a:r>
              <a:rPr lang="fi-FI" dirty="0">
                <a:solidFill>
                  <a:srgbClr val="008000"/>
                </a:solidFill>
              </a:rPr>
              <a:t>:/</a:t>
            </a:r>
            <a:r>
              <a:rPr lang="fi-FI" dirty="0" err="1">
                <a:solidFill>
                  <a:srgbClr val="008000"/>
                </a:solidFill>
              </a:rPr>
              <a:t>qt-logo.png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asynchronous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true</a:t>
            </a:r>
            <a:r>
              <a:rPr lang="fi-FI" dirty="0"/>
              <a:t> </a:t>
            </a:r>
          </a:p>
          <a:p>
            <a:r>
              <a:rPr lang="fi-FI" dirty="0"/>
              <a:t>} </a:t>
            </a:r>
          </a:p>
          <a:p>
            <a:r>
              <a:rPr lang="fi-FI" dirty="0" err="1">
                <a:solidFill>
                  <a:srgbClr val="800080"/>
                </a:solidFill>
              </a:rPr>
              <a:t>Text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text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55AF"/>
                </a:solidFill>
              </a:rPr>
              <a:t>qsTr</a:t>
            </a:r>
            <a:r>
              <a:rPr lang="fi-FI" dirty="0"/>
              <a:t>(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Localized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string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) </a:t>
            </a:r>
            <a:r>
              <a:rPr lang="fi-FI" dirty="0">
                <a:solidFill>
                  <a:srgbClr val="800000"/>
                </a:solidFill>
              </a:rPr>
              <a:t>f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ont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  <a:r>
              <a:rPr lang="fi-FI" dirty="0">
                <a:solidFill>
                  <a:srgbClr val="C0C0C0"/>
                </a:solidFill>
              </a:rPr>
              <a:t> </a:t>
            </a:r>
            <a:r>
              <a:rPr lang="fi-FI" dirty="0" err="1">
                <a:solidFill>
                  <a:srgbClr val="800000"/>
                </a:solidFill>
              </a:rPr>
              <a:t>pointSize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34;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00"/>
                </a:solidFill>
              </a:rPr>
              <a:t>family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"Times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New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Roman"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}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anchors.horizontalCenter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parent</a:t>
            </a:r>
            <a:r>
              <a:rPr lang="fi-FI" dirty="0" err="1"/>
              <a:t>.horizontalCenter</a:t>
            </a:r>
            <a:r>
              <a:rPr lang="fi-FI" dirty="0"/>
              <a:t> </a:t>
            </a:r>
          </a:p>
          <a:p>
            <a:r>
              <a:rPr lang="fi-FI" dirty="0"/>
              <a:t>} 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95AB4E-DF2C-F243-B856-06BBFA84F7D7}"/>
              </a:ext>
            </a:extLst>
          </p:cNvPr>
          <p:cNvGrpSpPr/>
          <p:nvPr/>
        </p:nvGrpSpPr>
        <p:grpSpPr>
          <a:xfrm>
            <a:off x="8373376" y="3146854"/>
            <a:ext cx="3303085" cy="792088"/>
            <a:chOff x="5560868" y="1223344"/>
            <a:chExt cx="2431226" cy="1020817"/>
          </a:xfrm>
          <a:solidFill>
            <a:schemeClr val="accent6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1596B29-BF4C-A347-BB99-BFBBCA252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0868" y="1223344"/>
              <a:ext cx="2431226" cy="1020817"/>
            </a:xfrm>
            <a:prstGeom prst="roundRect">
              <a:avLst>
                <a:gd name="adj" fmla="val 2792"/>
              </a:avLst>
            </a:prstGeom>
            <a:grpFill/>
            <a:ln w="19050" cap="rnd">
              <a:noFill/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976884">
                <a:spcBef>
                  <a:spcPct val="50000"/>
                </a:spcBef>
                <a:defRPr/>
              </a:pPr>
              <a:endParaRPr lang="en-US" sz="17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BEBE5-82BE-2944-9170-C39F3A6B9693}"/>
                </a:ext>
              </a:extLst>
            </p:cNvPr>
            <p:cNvSpPr txBox="1"/>
            <p:nvPr/>
          </p:nvSpPr>
          <p:spPr>
            <a:xfrm>
              <a:off x="5560868" y="1318253"/>
              <a:ext cx="2431226" cy="63311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cs typeface="Open Sans Light"/>
                </a:rPr>
                <a:t>Arbitrary shapes can be drawn with the 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Shape</a:t>
              </a:r>
              <a:r>
                <a:rPr lang="en-US" sz="1600" dirty="0">
                  <a:cs typeface="Open Sans Light"/>
                </a:rPr>
                <a:t> type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3C6205-3808-254B-98F2-B81BF341C691}"/>
              </a:ext>
            </a:extLst>
          </p:cNvPr>
          <p:cNvGrpSpPr/>
          <p:nvPr/>
        </p:nvGrpSpPr>
        <p:grpSpPr>
          <a:xfrm>
            <a:off x="8338052" y="1854907"/>
            <a:ext cx="3303085" cy="1150861"/>
            <a:chOff x="5560868" y="1223344"/>
            <a:chExt cx="2431226" cy="1483191"/>
          </a:xfrm>
          <a:solidFill>
            <a:schemeClr val="accent6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9F3C287-FA84-0746-904E-91F6F5AB7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0868" y="1223344"/>
              <a:ext cx="2431226" cy="1020817"/>
            </a:xfrm>
            <a:prstGeom prst="roundRect">
              <a:avLst>
                <a:gd name="adj" fmla="val 2792"/>
              </a:avLst>
            </a:prstGeom>
            <a:grpFill/>
            <a:ln w="19050" cap="rnd">
              <a:noFill/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976884">
                <a:spcBef>
                  <a:spcPct val="50000"/>
                </a:spcBef>
                <a:defRPr/>
              </a:pPr>
              <a:endParaRPr lang="en-US" sz="17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22188F-141B-E544-A33E-2C74C79C433B}"/>
                </a:ext>
              </a:extLst>
            </p:cNvPr>
            <p:cNvSpPr txBox="1"/>
            <p:nvPr/>
          </p:nvSpPr>
          <p:spPr>
            <a:xfrm>
              <a:off x="5560868" y="1318253"/>
              <a:ext cx="2431226" cy="138828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cs typeface="Open Sans Light"/>
                </a:rPr>
                <a:t>Right-click on the type to open Qt Quick Toolbar – provides nice editors to easily define complicated properties, such as a gradient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3B3E146-3221-D34F-B1D6-51056766C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150" y="3887736"/>
            <a:ext cx="3087987" cy="2777972"/>
          </a:xfrm>
          <a:prstGeom prst="rect">
            <a:avLst/>
          </a:prstGeom>
        </p:spPr>
      </p:pic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6307F8E-B812-444A-90C4-63612E8E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527510867"/>
      </p:ext>
    </p:extLst>
  </p:cSld>
  <p:clrMapOvr>
    <a:masterClrMapping/>
  </p:clrMapOvr>
  <p:transition spd="med"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JavaScript from an external file is executed in a </a:t>
            </a:r>
            <a:r>
              <a:rPr lang="en-US" i="1" dirty="0"/>
              <a:t>reduced scope</a:t>
            </a:r>
          </a:p>
          <a:p>
            <a:pPr lvl="1"/>
            <a:r>
              <a:rPr lang="en-US" dirty="0"/>
              <a:t>In practice this means any code </a:t>
            </a:r>
            <a:r>
              <a:rPr lang="en-US" i="1" dirty="0"/>
              <a:t>outside a function body</a:t>
            </a:r>
            <a:endParaRPr lang="en-US" dirty="0"/>
          </a:p>
          <a:p>
            <a:r>
              <a:rPr lang="en-US" dirty="0"/>
              <a:t>Reduced scope == the file itself and the QML global object</a:t>
            </a:r>
          </a:p>
          <a:p>
            <a:pPr lvl="1"/>
            <a:r>
              <a:rPr lang="en-US" i="1" dirty="0"/>
              <a:t>Global code cannot refer to any QML types or their properties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Restrictions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6810" y="3212976"/>
            <a:ext cx="10824403" cy="2988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b="1" dirty="0">
                <a:solidFill>
                  <a:srgbClr val="008000"/>
                </a:solidFill>
              </a:rPr>
              <a:t>// In </a:t>
            </a:r>
            <a:r>
              <a:rPr lang="fi-FI" b="1" dirty="0" err="1">
                <a:solidFill>
                  <a:srgbClr val="008000"/>
                </a:solidFill>
              </a:rPr>
              <a:t>myscripts.js</a:t>
            </a:r>
            <a:r>
              <a:rPr lang="fi-FI" b="1" dirty="0">
                <a:solidFill>
                  <a:srgbClr val="008000"/>
                </a:solidFill>
              </a:rPr>
              <a:t>:</a:t>
            </a:r>
            <a:endParaRPr lang="en-US" b="1" dirty="0">
              <a:solidFill>
                <a:srgbClr val="008000"/>
              </a:solidFill>
            </a:endParaRP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Global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outside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–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works,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because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references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any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// QML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objects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properties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colors = [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"orange"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"purple" </a:t>
            </a:r>
            <a:r>
              <a:rPr lang="en-US" dirty="0"/>
              <a:t>];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Invalid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global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–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rootObject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QML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object id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initialPosition</a:t>
            </a:r>
            <a:r>
              <a:rPr lang="en-US" dirty="0"/>
              <a:t> = { </a:t>
            </a:r>
            <a:r>
              <a:rPr lang="en-US" dirty="0" err="1"/>
              <a:t>rootObject.x</a:t>
            </a:r>
            <a:r>
              <a:rPr lang="en-US" dirty="0"/>
              <a:t>, </a:t>
            </a:r>
            <a:r>
              <a:rPr lang="en-US" dirty="0" err="1"/>
              <a:t>rootObject.y</a:t>
            </a:r>
            <a:r>
              <a:rPr lang="en-US" dirty="0"/>
              <a:t> } </a:t>
            </a:r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dirty="0"/>
              <a:t>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myFunc</a:t>
            </a:r>
            <a:r>
              <a:rPr lang="en-US" dirty="0"/>
              <a:t>() {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Quite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OK (assuming "</a:t>
            </a:r>
            <a:r>
              <a:rPr lang="en-US" dirty="0" err="1">
                <a:solidFill>
                  <a:srgbClr val="008000"/>
                </a:solidFill>
              </a:rPr>
              <a:t>rootObject</a:t>
            </a:r>
            <a:r>
              <a:rPr lang="en-US" dirty="0">
                <a:solidFill>
                  <a:srgbClr val="008000"/>
                </a:solidFill>
              </a:rPr>
              <a:t>" exists),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inside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scope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now!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   </a:t>
            </a:r>
            <a:r>
              <a:rPr lang="en-US" dirty="0" err="1"/>
              <a:t>var</a:t>
            </a:r>
            <a:r>
              <a:rPr lang="en-US" dirty="0"/>
              <a:t> initialPosition2 = { </a:t>
            </a:r>
            <a:r>
              <a:rPr lang="en-US" dirty="0" err="1"/>
              <a:t>rootObject.x</a:t>
            </a:r>
            <a:r>
              <a:rPr lang="en-US" dirty="0"/>
              <a:t>, </a:t>
            </a:r>
            <a:r>
              <a:rPr lang="en-US" dirty="0" err="1"/>
              <a:t>rootObject.y</a:t>
            </a:r>
            <a:r>
              <a:rPr lang="en-US" dirty="0"/>
              <a:t> } </a:t>
            </a:r>
          </a:p>
          <a:p>
            <a:r>
              <a:rPr lang="en-US" dirty="0"/>
              <a:t>}</a:t>
            </a:r>
            <a:endParaRPr lang="fi-FI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DC7B9BD-A327-2E4B-B45B-CB746F0A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859107384"/>
      </p:ext>
    </p:extLst>
  </p:cSld>
  <p:clrMapOvr>
    <a:masterClrMapping/>
  </p:clrMapOvr>
  <p:transition spd="med"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WorkerSript</a:t>
            </a:r>
            <a:r>
              <a:rPr lang="en-US" dirty="0"/>
              <a:t> element allows running scripts in a separate thread</a:t>
            </a:r>
          </a:p>
          <a:p>
            <a:pPr lvl="1"/>
            <a:r>
              <a:rPr lang="en-US" dirty="0"/>
              <a:t>Background tasks that do not block the UI</a:t>
            </a:r>
          </a:p>
          <a:p>
            <a:pPr lvl="1"/>
            <a:r>
              <a:rPr lang="en-US" dirty="0"/>
              <a:t>Several workers share the same heap</a:t>
            </a:r>
          </a:p>
          <a:p>
            <a:pPr lvl="1"/>
            <a:r>
              <a:rPr lang="en-US" dirty="0"/>
              <a:t>Thread safe (cannot manipulate the DOM tree)</a:t>
            </a:r>
          </a:p>
          <a:p>
            <a:pPr lvl="1"/>
            <a:r>
              <a:rPr lang="en-US" dirty="0"/>
              <a:t>Simple message passing</a:t>
            </a:r>
          </a:p>
          <a:p>
            <a:pPr lvl="1"/>
            <a:r>
              <a:rPr lang="en-US" dirty="0"/>
              <a:t>Can be nested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dirty="0"/>
              <a:t> is the only QML element that can be modified from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WorkerScript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Other QML elements or their properties cannot currently be altered</a:t>
            </a:r>
          </a:p>
          <a:p>
            <a:pPr lvl="1"/>
            <a:r>
              <a:rPr lang="en-US" dirty="0"/>
              <a:t>This might change in future releases</a:t>
            </a:r>
          </a:p>
          <a:p>
            <a:pPr marL="357187" lvl="1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WorkerScripts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BF04FF0-CD1E-AB47-A154-365B02F5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399010581"/>
      </p:ext>
    </p:extLst>
  </p:cSld>
  <p:clrMapOvr>
    <a:masterClrMapping/>
  </p:clrMapOvr>
  <p:transition spd="med"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JS code to be executed after the worker has been created</a:t>
            </a:r>
          </a:p>
          <a:p>
            <a:pPr marL="2880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WorkerScript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pPr marL="288000" lvl="1" indent="0">
              <a:buNone/>
            </a:pPr>
            <a:r>
              <a:rPr lang="en-US" dirty="0">
                <a:latin typeface="Courier New"/>
                <a:cs typeface="Courier New"/>
              </a:rPr>
              <a:t>    id: </a:t>
            </a:r>
            <a:r>
              <a:rPr lang="en-US" dirty="0" err="1">
                <a:latin typeface="Courier New"/>
                <a:cs typeface="Courier New"/>
              </a:rPr>
              <a:t>someWorker</a:t>
            </a:r>
            <a:endParaRPr lang="en-US" dirty="0">
              <a:latin typeface="Courier New"/>
              <a:cs typeface="Courier New"/>
            </a:endParaRPr>
          </a:p>
          <a:p>
            <a:pPr marL="288000" lvl="1" indent="0">
              <a:buNone/>
            </a:pPr>
            <a:r>
              <a:rPr lang="en-US" dirty="0">
                <a:latin typeface="Courier New"/>
                <a:cs typeface="Courier New"/>
              </a:rPr>
              <a:t>    source: “</a:t>
            </a:r>
            <a:r>
              <a:rPr lang="en-US" dirty="0" err="1">
                <a:latin typeface="Courier New"/>
                <a:cs typeface="Courier New"/>
              </a:rPr>
              <a:t>someJS.js</a:t>
            </a:r>
            <a:r>
              <a:rPr lang="en-US" dirty="0">
                <a:latin typeface="Courier New"/>
                <a:cs typeface="Courier New"/>
              </a:rPr>
              <a:t>”</a:t>
            </a:r>
          </a:p>
          <a:p>
            <a:pPr marL="288000" lvl="1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onMessage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someElement.text</a:t>
            </a:r>
            <a:r>
              <a:rPr lang="en-US" dirty="0">
                <a:latin typeface="Courier New"/>
                <a:cs typeface="Courier New"/>
              </a:rPr>
              <a:t> = messageObject.property1;</a:t>
            </a:r>
          </a:p>
          <a:p>
            <a:pPr marL="288000" lvl="1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indent="0">
              <a:buNone/>
            </a:pPr>
            <a:endParaRPr lang="en-US" dirty="0">
              <a:hlinkClick r:id="rId2" action="ppaction://hlinkfile"/>
            </a:endParaRPr>
          </a:p>
          <a:p>
            <a:r>
              <a:rPr lang="en-US" dirty="0"/>
              <a:t>Return the result to the parent thread</a:t>
            </a:r>
          </a:p>
          <a:p>
            <a:pPr marL="288000" lvl="1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WorkerScript.onMessage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function(message) {</a:t>
            </a:r>
          </a:p>
          <a:p>
            <a:pPr marL="288000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WorkerScript.sendMessage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({‘property1’: value })</a:t>
            </a:r>
          </a:p>
          <a:p>
            <a:pPr marL="288000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WorkerScript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5679" y="332658"/>
            <a:ext cx="3671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scripting/threadedListModel</a:t>
            </a:r>
            <a:endParaRPr lang="fi-FI" sz="1400" dirty="0">
              <a:cs typeface="Open Sans Light"/>
            </a:endParaRPr>
          </a:p>
          <a:p>
            <a:pPr algn="r"/>
            <a:r>
              <a:rPr lang="fi-FI" sz="1400" dirty="0">
                <a:cs typeface="Open Sans Light"/>
              </a:rPr>
              <a:t>Demo: </a:t>
            </a:r>
            <a:r>
              <a:rPr lang="fi-FI" sz="1400" dirty="0" err="1">
                <a:cs typeface="Open Sans Light"/>
              </a:rPr>
              <a:t>scripting/workerScript</a:t>
            </a:r>
            <a:endParaRPr lang="en-US" sz="1400" dirty="0">
              <a:cs typeface="Open Sans Light"/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E9DBFA0-4E14-414E-8DBC-77A42BB0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471618288"/>
      </p:ext>
    </p:extLst>
  </p:cSld>
  <p:clrMapOvr>
    <a:masterClrMapping/>
  </p:clrMapOvr>
  <p:transition spd="med"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might want to run a script upon startup</a:t>
            </a:r>
          </a:p>
          <a:p>
            <a:pPr lvl="1"/>
            <a:r>
              <a:rPr lang="en-US" dirty="0"/>
              <a:t>Or more specifically, when a given component is instantiated</a:t>
            </a:r>
          </a:p>
          <a:p>
            <a:r>
              <a:rPr lang="en-US" dirty="0"/>
              <a:t>Having such code as global is not a good idea</a:t>
            </a:r>
          </a:p>
          <a:p>
            <a:pPr lvl="1"/>
            <a:r>
              <a:rPr lang="en-US" dirty="0"/>
              <a:t>Often your code would need to refer to one or more QML types</a:t>
            </a:r>
          </a:p>
          <a:p>
            <a:r>
              <a:rPr lang="en-US" dirty="0"/>
              <a:t>Use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Component.onCompleted</a:t>
            </a:r>
            <a:r>
              <a:rPr lang="en-US" dirty="0"/>
              <a:t> attached property instead</a:t>
            </a:r>
          </a:p>
          <a:p>
            <a:pPr lvl="1"/>
            <a:r>
              <a:rPr lang="en-US" dirty="0"/>
              <a:t>Executed once the component has been fully initialized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 Scripts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18661" y="3946937"/>
            <a:ext cx="9425470" cy="1582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/>
              <a:t>function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00"/>
                </a:solidFill>
              </a:rPr>
              <a:t>startupFunction</a:t>
            </a:r>
            <a:r>
              <a:rPr lang="en-US" sz="1500" dirty="0">
                <a:solidFill>
                  <a:srgbClr val="800000"/>
                </a:solidFill>
              </a:rPr>
              <a:t>() { </a:t>
            </a:r>
            <a:r>
              <a:rPr lang="en-US" sz="1500" dirty="0">
                <a:solidFill>
                  <a:srgbClr val="008000"/>
                </a:solidFill>
              </a:rPr>
              <a:t>/*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...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startup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code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...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*/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>
                <a:solidFill>
                  <a:srgbClr val="008000"/>
                </a:solidFill>
              </a:rPr>
              <a:t>//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...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b="1" dirty="0">
                <a:solidFill>
                  <a:srgbClr val="C0C0C0"/>
                </a:solidFill>
              </a:rPr>
              <a:t>   </a:t>
            </a:r>
            <a:r>
              <a:rPr lang="en-US" sz="1500" b="1" dirty="0" err="1">
                <a:solidFill>
                  <a:srgbClr val="800000"/>
                </a:solidFill>
              </a:rPr>
              <a:t>Component.onCompleted</a:t>
            </a:r>
            <a:r>
              <a:rPr lang="en-US" sz="1500" b="1" dirty="0">
                <a:solidFill>
                  <a:srgbClr val="800000"/>
                </a:solidFill>
              </a:rPr>
              <a:t>: </a:t>
            </a:r>
            <a:r>
              <a:rPr lang="en-US" sz="1500" b="1" dirty="0" err="1">
                <a:solidFill>
                  <a:srgbClr val="800000"/>
                </a:solidFill>
              </a:rPr>
              <a:t>startupFunction</a:t>
            </a:r>
            <a:r>
              <a:rPr lang="en-US" sz="1500" b="1" dirty="0">
                <a:solidFill>
                  <a:srgbClr val="800000"/>
                </a:solidFill>
              </a:rPr>
              <a:t>();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}</a:t>
            </a:r>
            <a:endParaRPr lang="fi-FI" sz="1500" dirty="0">
              <a:solidFill>
                <a:srgbClr val="800000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9D019CB-8A96-F041-9F1D-5D810000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808107577"/>
      </p:ext>
    </p:extLst>
  </p:cSld>
  <p:clrMapOvr>
    <a:masterClrMapping/>
  </p:clrMapOvr>
  <p:transition spd="med"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Compiles QML from resource files to C++ structures</a:t>
            </a:r>
          </a:p>
          <a:p>
            <a:pPr lvl="1"/>
            <a:r>
              <a:rPr lang="en-US" dirty="0"/>
              <a:t>Speeds up the startup time, as there’s no need to compile QML files to byte code</a:t>
            </a:r>
          </a:p>
          <a:p>
            <a:pPr lvl="1"/>
            <a:r>
              <a:rPr lang="en-US" dirty="0"/>
              <a:t>Speeds up the JS execution in the platforms, which do not use JIT (</a:t>
            </a:r>
            <a:r>
              <a:rPr lang="en-US" dirty="0" err="1"/>
              <a:t>iOS</a:t>
            </a:r>
            <a:r>
              <a:rPr lang="en-US" dirty="0"/>
              <a:t>, </a:t>
            </a:r>
            <a:r>
              <a:rPr lang="en-US" dirty="0" err="1"/>
              <a:t>WinRT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need to deploy the QML files with the program</a:t>
            </a:r>
          </a:p>
          <a:p>
            <a:endParaRPr lang="en-US" dirty="0"/>
          </a:p>
          <a:p>
            <a:r>
              <a:rPr lang="en-US" dirty="0"/>
              <a:t>Note that</a:t>
            </a:r>
          </a:p>
          <a:p>
            <a:pPr lvl="1"/>
            <a:r>
              <a:rPr lang="en-US" dirty="0"/>
              <a:t>QML debugging does not work with QML compiler – so recommended to be used in release builds</a:t>
            </a:r>
          </a:p>
          <a:p>
            <a:pPr lvl="1"/>
            <a:r>
              <a:rPr lang="en-US" dirty="0"/>
              <a:t>Compiled code may not be compatible between Qt versions </a:t>
            </a:r>
          </a:p>
          <a:p>
            <a:pPr lvl="1"/>
            <a:endParaRPr lang="en-US" dirty="0"/>
          </a:p>
          <a:p>
            <a:r>
              <a:rPr lang="en-US" dirty="0"/>
              <a:t>Usage is simple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atin typeface="Courier New"/>
                <a:cs typeface="Courier New"/>
              </a:rPr>
              <a:t>CONFIG += </a:t>
            </a:r>
            <a:r>
              <a:rPr lang="en-US" dirty="0" err="1">
                <a:latin typeface="Courier New"/>
                <a:cs typeface="Courier New"/>
              </a:rPr>
              <a:t>qtquickcompiler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to the </a:t>
            </a:r>
            <a:r>
              <a:rPr lang="en-US" b="1" dirty="0"/>
              <a:t>.pro </a:t>
            </a:r>
            <a:r>
              <a:rPr lang="en-US" dirty="0"/>
              <a:t>file</a:t>
            </a:r>
          </a:p>
          <a:p>
            <a:pPr lvl="1"/>
            <a:endParaRPr lang="en-US" dirty="0"/>
          </a:p>
          <a:p>
            <a:r>
              <a:rPr lang="en-US" dirty="0"/>
              <a:t>QML caching may outperform Qt Quick Compiler in the near future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Compiler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FC2F42A-E334-4C43-B641-F8BFB9AB3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669980410"/>
      </p:ext>
    </p:extLst>
  </p:cSld>
  <p:clrMapOvr>
    <a:masterClrMapping/>
  </p:clrMapOvr>
  <p:transition spd="med"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QML-based UIs consist of declarative QML part and imperative part, which may be implemented with JavaScript and C++</a:t>
            </a:r>
          </a:p>
          <a:p>
            <a:endParaRPr lang="en-US" dirty="0"/>
          </a:p>
          <a:p>
            <a:r>
              <a:rPr lang="en-US" dirty="0"/>
              <a:t>If Just-In-Time compilation is available, pure JavaScript performance is typical at least the same as C++ performance</a:t>
            </a:r>
          </a:p>
          <a:p>
            <a:endParaRPr lang="en-US" dirty="0"/>
          </a:p>
          <a:p>
            <a:r>
              <a:rPr lang="en-US" dirty="0"/>
              <a:t>However, additional memory allocations in JavaScript may reduce the performance</a:t>
            </a:r>
          </a:p>
          <a:p>
            <a:endParaRPr lang="en-US" dirty="0"/>
          </a:p>
          <a:p>
            <a:r>
              <a:rPr lang="en-US" dirty="0"/>
              <a:t>Qt Quick Compiler compiles QML to C++, which is compiled to binary in a normal way</a:t>
            </a:r>
          </a:p>
          <a:p>
            <a:pPr lvl="1"/>
            <a:r>
              <a:rPr lang="en-US" dirty="0"/>
              <a:t>No need to compile QML files to byte code in run-time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4836835-57CE-B742-929B-2A59F5AB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272292629"/>
      </p:ext>
    </p:extLst>
  </p:cSld>
  <p:clrMapOvr>
    <a:masterClrMapping/>
  </p:clrMapOvr>
  <p:transition spd="med"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010D078-3D2B-4142-8B39-741210F668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Dynamic QML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576960-2B17-C34D-8BA5-46A84ACA8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2C6B3-7359-5E4B-94F3-BFF88E8462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BB7174-E515-3646-BC37-C7B0C4FB52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78342"/>
      </p:ext>
    </p:extLst>
  </p:cSld>
  <p:clrMapOvr>
    <a:masterClrMapping/>
  </p:clrMapOvr>
  <p:transition spd="med"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Loader</a:t>
            </a:r>
          </a:p>
          <a:p>
            <a:r>
              <a:rPr lang="en-GB" dirty="0"/>
              <a:t>Qt Components</a:t>
            </a:r>
          </a:p>
          <a:p>
            <a:r>
              <a:rPr lang="en-GB" dirty="0"/>
              <a:t>Lazy Loading</a:t>
            </a:r>
          </a:p>
          <a:p>
            <a:r>
              <a:rPr lang="en-GB" dirty="0"/>
              <a:t>Incubation 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711E5E4-0C9A-8D4E-A27A-B0D65982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46488085"/>
      </p:ext>
    </p:extLst>
  </p:cSld>
  <p:clrMapOvr>
    <a:masterClrMapping/>
  </p:clrMapOvr>
  <p:transition spd="med"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view types in QML support dynamic object management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GridView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Repeater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dirty="0"/>
              <a:t> also supports adding data elements dynamically</a:t>
            </a:r>
          </a:p>
          <a:p>
            <a:pPr lvl="1"/>
            <a:endParaRPr lang="en-US" dirty="0"/>
          </a:p>
          <a:p>
            <a:r>
              <a:rPr lang="en-US" dirty="0"/>
              <a:t>In this module we will see how JavaScript can be used for this purpose</a:t>
            </a:r>
          </a:p>
          <a:p>
            <a:pPr lvl="1"/>
            <a:r>
              <a:rPr lang="en-US" dirty="0"/>
              <a:t>An very good example is provided in the SDK:</a:t>
            </a:r>
          </a:p>
          <a:p>
            <a:pPr marL="586130" lvl="1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your_Qt_root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&gt;/examples/declarative/toys/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dynamicscene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Notice that in hybrid QML/C++ applications the recommended way is to use C++ as much as possible</a:t>
            </a:r>
          </a:p>
          <a:p>
            <a:pPr lvl="1"/>
            <a:r>
              <a:rPr lang="en-US" dirty="0"/>
              <a:t>Use JavaScript only when C++ is not feasible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QML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ED294B9-AC3B-CA4B-9962-2CBF63B6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143151611"/>
      </p:ext>
    </p:extLst>
  </p:cSld>
  <p:clrMapOvr>
    <a:masterClrMapping/>
  </p:clrMapOvr>
  <p:transition spd="med"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ways of loading/creating QML objects dynamically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Loader</a:t>
            </a:r>
            <a:r>
              <a:rPr lang="en-US" dirty="0">
                <a:latin typeface="Nokia Standard Multiscript"/>
                <a:cs typeface="Courier New" pitchFamily="49" charset="0"/>
              </a:rPr>
              <a:t> type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Qt.createComponent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Qt.createQmlObject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lvl="1"/>
            <a:endParaRPr lang="en-US" dirty="0"/>
          </a:p>
          <a:p>
            <a:r>
              <a:rPr lang="en-US" dirty="0"/>
              <a:t>Dynamically created objects can also be deleted when not needed anymore</a:t>
            </a:r>
          </a:p>
          <a:p>
            <a:pPr lvl="1"/>
            <a:r>
              <a:rPr lang="en-US" dirty="0"/>
              <a:t>You cannot delete anything statically declared in a QML file!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Lazy loading of objects to speed up application start-up</a:t>
            </a:r>
          </a:p>
          <a:p>
            <a:pPr lvl="1"/>
            <a:r>
              <a:rPr lang="en-US" dirty="0"/>
              <a:t>Context or state-sensitive application content, e.g. application pages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Object Management in QML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D98B342-4D6D-D44B-BE19-721277B8B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2019223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types: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bool, double, enumeration,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list, real, string,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Identity type names start with capital letter: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</a:p>
          <a:p>
            <a:r>
              <a:rPr lang="en-US" dirty="0"/>
              <a:t>Objects are created by adding curly braces: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 { } // Instance of Type</a:t>
            </a:r>
          </a:p>
          <a:p>
            <a:r>
              <a:rPr lang="en-US" dirty="0"/>
              <a:t>Objects can contain </a:t>
            </a:r>
          </a:p>
          <a:p>
            <a:pPr lvl="1"/>
            <a:r>
              <a:rPr lang="en-US" dirty="0"/>
              <a:t>Properties (</a:t>
            </a:r>
            <a:r>
              <a:rPr lang="en-US" dirty="0">
                <a:latin typeface="Courier New"/>
                <a:cs typeface="Courier New"/>
              </a:rPr>
              <a:t>Q_PROPERTY</a:t>
            </a:r>
            <a:r>
              <a:rPr lang="en-US" dirty="0"/>
              <a:t> in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or dynamically defined property in QML)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property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aVariable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42</a:t>
            </a:r>
          </a:p>
          <a:p>
            <a:pPr lvl="1"/>
            <a:r>
              <a:rPr lang="en-US" dirty="0"/>
              <a:t>Signals with typed arguments as in C++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signal notify(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value) </a:t>
            </a:r>
          </a:p>
          <a:p>
            <a:pPr lvl="1"/>
            <a:r>
              <a:rPr lang="en-US" dirty="0"/>
              <a:t>Public slots with variant arguments – each JavaScript method, defined in a QML type, is a public slot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(arg1) { } // arguments dynamically types in JavaScript </a:t>
            </a:r>
          </a:p>
          <a:p>
            <a:pPr lvl="1"/>
            <a:r>
              <a:rPr lang="en-US" dirty="0"/>
              <a:t>Enumerations: defined in C++ but can be referred in QML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property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SomeType.EnumValue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QML </a:t>
            </a:r>
            <a:r>
              <a:rPr lang="fi-FI" dirty="0" err="1"/>
              <a:t>Constructs</a:t>
            </a:r>
            <a:r>
              <a:rPr lang="fi-FI" dirty="0"/>
              <a:t>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FD72CDC-D16B-8341-A877-267609B1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753384543"/>
      </p:ext>
    </p:extLst>
  </p:cSld>
  <p:clrMapOvr>
    <a:masterClrMapping/>
  </p:clrMapOvr>
  <p:transition spd="med"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instantiates an object from the given component synchronously or asynchronously </a:t>
            </a:r>
          </a:p>
          <a:p>
            <a:pPr lvl="1"/>
            <a:r>
              <a:rPr lang="en-US" dirty="0"/>
              <a:t>The object is placed where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Loader</a:t>
            </a:r>
            <a:r>
              <a:rPr lang="en-US" dirty="0"/>
              <a:t> is specified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/>
              <a:t> 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sourceComponent</a:t>
            </a:r>
            <a:r>
              <a:rPr lang="en-US" dirty="0"/>
              <a:t> properties</a:t>
            </a:r>
          </a:p>
          <a:p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</a:t>
            </a:r>
          </a:p>
        </p:txBody>
      </p:sp>
      <p:pic>
        <p:nvPicPr>
          <p:cNvPr id="5" name="Picture 4" descr="C:/Work/Training/Qt/QtQuick/under_construction/courseware/slides/examples/10_dynamic_qml/Loader/Loader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49" y="2430063"/>
            <a:ext cx="2025703" cy="1822202"/>
          </a:xfrm>
          <a:prstGeom prst="rect">
            <a:avLst/>
          </a:prstGeom>
        </p:spPr>
      </p:pic>
      <p:pic>
        <p:nvPicPr>
          <p:cNvPr id="6" name="Picture 5" descr="C:/Work/Training/Qt/QtQuick/under_construction/courseware/slides/examples/10_dynamic_qml/Loader/Loader.qml - Qt QML Viewer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49" y="4478378"/>
            <a:ext cx="2025735" cy="182223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08851" y="2852937"/>
            <a:ext cx="8602328" cy="3528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en-US" dirty="0">
                <a:solidFill>
                  <a:srgbClr val="800080"/>
                </a:solidFill>
              </a:rPr>
              <a:t>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anchors.horizontalCenter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parent.horizontalCenter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anchors.top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parent.top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font.pixelSize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16 </a:t>
            </a:r>
          </a:p>
          <a:p>
            <a:r>
              <a:rPr lang="en-US" b="1" dirty="0"/>
              <a:t>      text: </a:t>
            </a:r>
            <a:r>
              <a:rPr lang="en-US" b="1" dirty="0" err="1"/>
              <a:t>loader.status</a:t>
            </a:r>
            <a:r>
              <a:rPr lang="en-US" b="1" dirty="0"/>
              <a:t> != </a:t>
            </a:r>
            <a:r>
              <a:rPr lang="en-US" b="1" dirty="0" err="1"/>
              <a:t>Loader.Ready</a:t>
            </a:r>
            <a:r>
              <a:rPr lang="en-US" b="1" dirty="0"/>
              <a:t> ? </a:t>
            </a:r>
          </a:p>
          <a:p>
            <a:r>
              <a:rPr lang="en-US" b="1" dirty="0">
                <a:solidFill>
                  <a:srgbClr val="008000"/>
                </a:solidFill>
              </a:rPr>
              <a:t>	"Click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to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add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a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rectangle!"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"Loaded!"</a:t>
            </a:r>
            <a:r>
              <a:rPr lang="en-US" b="1" dirty="0"/>
              <a:t>	</a:t>
            </a:r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myrectloader.source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MyRect.qml</a:t>
            </a:r>
            <a:r>
              <a:rPr lang="en-US" b="1" dirty="0">
                <a:solidFill>
                  <a:srgbClr val="008000"/>
                </a:solidFill>
              </a:rPr>
              <a:t>”</a:t>
            </a:r>
            <a:r>
              <a:rPr lang="en-US" b="1" dirty="0"/>
              <a:t>;</a:t>
            </a:r>
          </a:p>
          <a:p>
            <a:r>
              <a:rPr lang="en-US" dirty="0"/>
              <a:t>   }</a:t>
            </a:r>
          </a:p>
          <a:p>
            <a:r>
              <a:rPr lang="en-US" b="1" dirty="0"/>
              <a:t>   </a:t>
            </a:r>
            <a:r>
              <a:rPr lang="en-US" b="1" dirty="0">
                <a:solidFill>
                  <a:srgbClr val="800080"/>
                </a:solidFill>
              </a:rPr>
              <a:t>Loader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id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myrectloader</a:t>
            </a:r>
            <a:r>
              <a:rPr lang="en-US" b="1" dirty="0"/>
              <a:t>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</a:t>
            </a:r>
            <a:r>
              <a:rPr lang="en-US" b="1" dirty="0" err="1">
                <a:solidFill>
                  <a:srgbClr val="800000"/>
                </a:solidFill>
              </a:rPr>
              <a:t>anchors.centerIn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parent </a:t>
            </a:r>
          </a:p>
          <a:p>
            <a:r>
              <a:rPr lang="en-US" b="1" dirty="0"/>
              <a:t>   }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dynamic/loader</a:t>
            </a:r>
            <a:endParaRPr lang="en-US" sz="1400" dirty="0">
              <a:cs typeface="Open Sans Ligh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91296DC-F353-6147-85CE-B206B0902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9622508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access the loaded object within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Loader</a:t>
            </a:r>
            <a:r>
              <a:rPr lang="en-US" dirty="0"/>
              <a:t>, use its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dirty="0"/>
              <a:t> property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</a:t>
            </a:r>
          </a:p>
        </p:txBody>
      </p:sp>
      <p:pic>
        <p:nvPicPr>
          <p:cNvPr id="5" name="Picture 4" descr="C:/Work/Training/Qt/QtQuick/under_construction/courseware/slides/examples/10_dynamic_qml/Loader/Loader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85" y="1988306"/>
            <a:ext cx="2290530" cy="2060423"/>
          </a:xfrm>
          <a:prstGeom prst="rect">
            <a:avLst/>
          </a:prstGeom>
        </p:spPr>
      </p:pic>
      <p:pic>
        <p:nvPicPr>
          <p:cNvPr id="6" name="Picture 5" descr="C:/Work/Training/Qt/QtQuick/under_construction/courseware/slides/examples/10_dynamic_qml/Loader/Loader.qml - Qt QML Viewer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87" y="4208495"/>
            <a:ext cx="2290527" cy="206042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97527" y="2204864"/>
            <a:ext cx="7763358" cy="4005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en-US" dirty="0">
                <a:solidFill>
                  <a:srgbClr val="800080"/>
                </a:solidFill>
              </a:rPr>
              <a:t>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/* … */ 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     </a:t>
            </a:r>
            <a:r>
              <a:rPr lang="en-US" dirty="0" err="1"/>
              <a:t>myrectloader.source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MyRect.qml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</a:p>
          <a:p>
            <a:r>
              <a:rPr lang="en-US" dirty="0"/>
              <a:t>      }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onDoubleClicked</a:t>
            </a:r>
            <a:r>
              <a:rPr lang="en-US" dirty="0"/>
              <a:t>: { </a:t>
            </a:r>
          </a:p>
          <a:p>
            <a:r>
              <a:rPr lang="en-US" b="1" dirty="0"/>
              <a:t>         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myrectloader.item</a:t>
            </a:r>
            <a:r>
              <a:rPr lang="en-US" b="1" dirty="0"/>
              <a:t> != undefined) { 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myrectloader.item.color</a:t>
            </a:r>
            <a:r>
              <a:rPr lang="en-US" b="1" dirty="0"/>
              <a:t> = </a:t>
            </a:r>
            <a:r>
              <a:rPr lang="en-US" b="1" dirty="0">
                <a:solidFill>
                  <a:srgbClr val="008000"/>
                </a:solidFill>
              </a:rPr>
              <a:t>"blue"</a:t>
            </a:r>
            <a:r>
              <a:rPr lang="en-US" b="1" dirty="0"/>
              <a:t> </a:t>
            </a:r>
          </a:p>
          <a:p>
            <a:r>
              <a:rPr lang="en-US" b="1" dirty="0"/>
              <a:t>         } </a:t>
            </a:r>
          </a:p>
          <a:p>
            <a:r>
              <a:rPr lang="en-US" dirty="0"/>
              <a:t>      }</a:t>
            </a:r>
            <a:endParaRPr lang="en-US" b="1" dirty="0"/>
          </a:p>
          <a:p>
            <a:r>
              <a:rPr lang="en-US" dirty="0"/>
              <a:t>   }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800080"/>
                </a:solidFill>
              </a:rPr>
              <a:t>Loader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myrectloader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dirty="0"/>
              <a:t>   } 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A84AE72-FE90-EA4D-9667-BC2AE8FB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4330665D-A8E0-744E-B202-3524C1985980}"/>
              </a:ext>
            </a:extLst>
          </p:cNvPr>
          <p:cNvSpPr txBox="1">
            <a:spLocks/>
          </p:cNvSpPr>
          <p:nvPr/>
        </p:nvSpPr>
        <p:spPr>
          <a:xfrm>
            <a:off x="3008312" y="65341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805367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627945" y="2572553"/>
            <a:ext cx="8649818" cy="3808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b="1" dirty="0"/>
              <a:t>// </a:t>
            </a:r>
            <a:r>
              <a:rPr lang="fi-FI" b="1" dirty="0" err="1"/>
              <a:t>MyScripts.js</a:t>
            </a:r>
            <a:endParaRPr lang="en-US" b="1" dirty="0"/>
          </a:p>
          <a:p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component, </a:t>
            </a:r>
            <a:r>
              <a:rPr lang="en-US" dirty="0" err="1"/>
              <a:t>parentObject</a:t>
            </a:r>
            <a:r>
              <a:rPr lang="en-US" dirty="0"/>
              <a:t>, </a:t>
            </a:r>
            <a:r>
              <a:rPr lang="en-US" dirty="0" err="1"/>
              <a:t>theObject</a:t>
            </a:r>
            <a:r>
              <a:rPr lang="en-US" dirty="0"/>
              <a:t> </a:t>
            </a:r>
          </a:p>
          <a:p>
            <a:r>
              <a:rPr lang="en-US" dirty="0"/>
              <a:t>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createObject</a:t>
            </a:r>
            <a:r>
              <a:rPr lang="en-US" dirty="0"/>
              <a:t>(parent)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</a:t>
            </a:r>
            <a:r>
              <a:rPr lang="en-US" dirty="0" err="1"/>
              <a:t>parentObject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parent; </a:t>
            </a:r>
          </a:p>
          <a:p>
            <a:r>
              <a:rPr lang="en-US" b="1" dirty="0"/>
              <a:t>   component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Qt.createComponent</a:t>
            </a:r>
            <a:r>
              <a:rPr lang="en-US" b="1" dirty="0"/>
              <a:t>(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MySubRect.qml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/>
              <a:t>); </a:t>
            </a:r>
          </a:p>
          <a:p>
            <a:r>
              <a:rPr lang="en-US" b="1" dirty="0"/>
              <a:t>   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component.status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Component.Ready</a:t>
            </a:r>
            <a:r>
              <a:rPr lang="en-US" b="1" dirty="0"/>
              <a:t>) </a:t>
            </a:r>
          </a:p>
          <a:p>
            <a:r>
              <a:rPr lang="en-US" b="1" dirty="0"/>
              <a:t>      </a:t>
            </a:r>
            <a:r>
              <a:rPr lang="en-US" b="1" dirty="0" err="1"/>
              <a:t>finishCreation</a:t>
            </a:r>
            <a:r>
              <a:rPr lang="en-US" b="1" dirty="0"/>
              <a:t>(); </a:t>
            </a:r>
          </a:p>
          <a:p>
            <a:r>
              <a:rPr lang="en-US" b="1" dirty="0"/>
              <a:t>   else </a:t>
            </a:r>
          </a:p>
          <a:p>
            <a:r>
              <a:rPr lang="en-US" b="1" dirty="0"/>
              <a:t>      </a:t>
            </a:r>
            <a:r>
              <a:rPr lang="en-US" b="1" dirty="0" err="1"/>
              <a:t>component.statusChanged.connect</a:t>
            </a:r>
            <a:r>
              <a:rPr lang="en-US" b="1" dirty="0"/>
              <a:t>(</a:t>
            </a:r>
            <a:r>
              <a:rPr lang="en-US" b="1" dirty="0" err="1"/>
              <a:t>finishCreation</a:t>
            </a:r>
            <a:r>
              <a:rPr lang="en-US" b="1" dirty="0"/>
              <a:t>); </a:t>
            </a:r>
          </a:p>
          <a:p>
            <a:r>
              <a:rPr lang="en-US" dirty="0"/>
              <a:t>} </a:t>
            </a:r>
          </a:p>
          <a:p>
            <a:r>
              <a:rPr lang="en-US" dirty="0"/>
              <a:t>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finishCreation</a:t>
            </a:r>
            <a:r>
              <a:rPr lang="en-US" dirty="0"/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/>
              <a:t>   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component.status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Component.Ready</a:t>
            </a:r>
            <a:r>
              <a:rPr lang="en-US" b="1" dirty="0"/>
              <a:t>)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/>
              <a:t>      </a:t>
            </a:r>
            <a:r>
              <a:rPr lang="en-US" b="1" dirty="0" err="1"/>
              <a:t>theObject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component.createObject</a:t>
            </a:r>
            <a:r>
              <a:rPr lang="en-US" b="1" dirty="0"/>
              <a:t>(</a:t>
            </a:r>
            <a:r>
              <a:rPr lang="en-US" b="1" dirty="0" err="1"/>
              <a:t>parentObject</a:t>
            </a:r>
            <a:r>
              <a:rPr lang="en-US" b="1" dirty="0"/>
              <a:t>); </a:t>
            </a:r>
          </a:p>
          <a:p>
            <a:r>
              <a:rPr lang="en-US" b="1" dirty="0"/>
              <a:t>      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theObject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null)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dirty="0">
                <a:solidFill>
                  <a:srgbClr val="008000"/>
                </a:solidFill>
              </a:rPr>
              <a:t>     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else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Error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Handling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      </a:t>
            </a:r>
            <a:r>
              <a:rPr lang="en-US" dirty="0"/>
              <a:t>}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Success,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additional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steps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needed</a:t>
            </a:r>
            <a:r>
              <a:rPr lang="en-US" dirty="0"/>
              <a:t> </a:t>
            </a:r>
          </a:p>
          <a:p>
            <a:r>
              <a:rPr lang="en-US" b="1" dirty="0"/>
              <a:t>   }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else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component.status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Component.Error</a:t>
            </a:r>
            <a:r>
              <a:rPr lang="en-US" b="1" dirty="0"/>
              <a:t>)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  <a:r>
              <a:rPr lang="en-US" b="1" dirty="0">
                <a:solidFill>
                  <a:srgbClr val="008000"/>
                </a:solidFill>
              </a:rPr>
              <a:t>//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Error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Handling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create an object as a child to any object</a:t>
            </a:r>
          </a:p>
          <a:p>
            <a:pPr lvl="1"/>
            <a:r>
              <a:rPr lang="en-US" dirty="0"/>
              <a:t>Unlike with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Loader</a:t>
            </a:r>
            <a:r>
              <a:rPr lang="en-US" dirty="0"/>
              <a:t>, no need to know the position beforehand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Qt.createComponent</a:t>
            </a:r>
            <a:r>
              <a:rPr lang="en-US" dirty="0"/>
              <a:t>()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7683634" y="1342737"/>
            <a:ext cx="4057375" cy="1189973"/>
          </a:xfrm>
          <a:prstGeom prst="borderCallout1">
            <a:avLst>
              <a:gd name="adj1" fmla="val 101755"/>
              <a:gd name="adj2" fmla="val 50602"/>
              <a:gd name="adj3" fmla="val 189267"/>
              <a:gd name="adj4" fmla="val 1811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fi-FI" dirty="0" err="1">
                <a:solidFill>
                  <a:schemeClr val="tx1"/>
                </a:solidFill>
                <a:cs typeface="Open Sans Light"/>
              </a:rPr>
              <a:t>Especially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important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when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loading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network-based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objects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as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loading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might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take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time</a:t>
            </a:r>
            <a:endParaRPr lang="en-US" dirty="0">
              <a:solidFill>
                <a:schemeClr val="tx1"/>
              </a:solidFill>
              <a:cs typeface="Open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64782" y="3501008"/>
            <a:ext cx="6818852" cy="108012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dynamic/createComponent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56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Qt.createComponent</a:t>
            </a:r>
            <a:r>
              <a:rPr lang="en-US" dirty="0"/>
              <a:t>()</a:t>
            </a:r>
          </a:p>
        </p:txBody>
      </p:sp>
      <p:pic>
        <p:nvPicPr>
          <p:cNvPr id="5" name="Picture 4" descr="C:/Work/Training/Qt/QtQuick/under_construction/courseware/slides/examples/10_dynamic_qml/CreateComponent/CreateComponent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61" y="1268764"/>
            <a:ext cx="2107946" cy="1514687"/>
          </a:xfrm>
          <a:prstGeom prst="rect">
            <a:avLst/>
          </a:prstGeom>
        </p:spPr>
      </p:pic>
      <p:pic>
        <p:nvPicPr>
          <p:cNvPr id="6" name="Picture 5" descr="C:/Work/Training/Qt/QtQuick/under_construction/courseware/slides/examples/10_dynamic_qml/CreateComponent/CreateComponent.qml - Qt QML Viewer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59" y="2913287"/>
            <a:ext cx="2107946" cy="1514687"/>
          </a:xfrm>
          <a:prstGeom prst="rect">
            <a:avLst/>
          </a:prstGeom>
        </p:spPr>
      </p:pic>
      <p:pic>
        <p:nvPicPr>
          <p:cNvPr id="7" name="Picture 6" descr="C:/Work/Training/Qt/QtQuick/under_construction/courseware/slides/examples/10_dynamic_qml/CreateComponent/CreateComponent.qml - Qt QML Viewer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61" y="4566723"/>
            <a:ext cx="2107946" cy="151468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3818" y="1301762"/>
            <a:ext cx="8143267" cy="4863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"MyScripts.js"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as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Scripts </a:t>
            </a:r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 </a:t>
            </a:r>
          </a:p>
          <a:p>
            <a:r>
              <a:rPr lang="en-US" dirty="0">
                <a:solidFill>
                  <a:srgbClr val="800080"/>
                </a:solidFill>
              </a:rPr>
              <a:t>   Row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25 </a:t>
            </a:r>
          </a:p>
          <a:p>
            <a:r>
              <a:rPr lang="en-US" dirty="0">
                <a:solidFill>
                  <a:srgbClr val="800080"/>
                </a:solidFill>
              </a:rPr>
              <a:t>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id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first </a:t>
            </a:r>
          </a:p>
          <a:p>
            <a:r>
              <a:rPr lang="en-US" dirty="0">
                <a:solidFill>
                  <a:srgbClr val="800000"/>
                </a:solidFill>
              </a:rPr>
              <a:t> 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Scripts.createObject</a:t>
            </a:r>
            <a:r>
              <a:rPr lang="en-US" b="1" dirty="0"/>
              <a:t>(first)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} </a:t>
            </a:r>
          </a:p>
          <a:p>
            <a:r>
              <a:rPr lang="en-US" dirty="0"/>
              <a:t>         } </a:t>
            </a:r>
          </a:p>
          <a:p>
            <a:r>
              <a:rPr lang="en-US" dirty="0"/>
              <a:t>      } </a:t>
            </a:r>
          </a:p>
          <a:p>
            <a:r>
              <a:rPr lang="en-US" dirty="0">
                <a:solidFill>
                  <a:srgbClr val="800080"/>
                </a:solidFill>
              </a:rPr>
              <a:t>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id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second </a:t>
            </a:r>
          </a:p>
          <a:p>
            <a:r>
              <a:rPr lang="en-US" dirty="0">
                <a:solidFill>
                  <a:srgbClr val="800000"/>
                </a:solidFill>
              </a:rPr>
              <a:t> 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Scripts.createObject</a:t>
            </a:r>
            <a:r>
              <a:rPr lang="en-US" b="1" dirty="0"/>
              <a:t>(second)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} </a:t>
            </a:r>
          </a:p>
          <a:p>
            <a:r>
              <a:rPr lang="en-US" dirty="0"/>
              <a:t>         } </a:t>
            </a:r>
          </a:p>
          <a:p>
            <a:r>
              <a:rPr lang="en-US" dirty="0"/>
              <a:t>      } </a:t>
            </a:r>
          </a:p>
          <a:p>
            <a:r>
              <a:rPr lang="en-US" dirty="0"/>
              <a:t>   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B02FA3B-AE03-B943-8CDD-9F29E733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303205092"/>
      </p:ext>
    </p:extLst>
  </p:cSld>
  <p:clrMapOvr>
    <a:masterClrMapping/>
  </p:clrMapOvr>
  <p:transition spd="med"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create QML objects from strings</a:t>
            </a:r>
          </a:p>
          <a:p>
            <a:pPr lvl="1"/>
            <a:r>
              <a:rPr lang="en-US" dirty="0"/>
              <a:t>The object string can even be defined at runtime!</a:t>
            </a:r>
          </a:p>
          <a:p>
            <a:pPr lvl="1"/>
            <a:r>
              <a:rPr lang="en-US" dirty="0"/>
              <a:t>E.g. from user input or data received from a server</a:t>
            </a:r>
          </a:p>
          <a:p>
            <a:r>
              <a:rPr lang="en-US" dirty="0"/>
              <a:t>Note that the object string should not refer to network-based components</a:t>
            </a:r>
          </a:p>
          <a:p>
            <a:pPr lvl="1"/>
            <a:r>
              <a:rPr lang="en-US" dirty="0"/>
              <a:t>In such cases consider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Qt.createComponent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instead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Qt.createQmlObject</a:t>
            </a:r>
            <a:r>
              <a:rPr lang="en-US" dirty="0"/>
              <a:t>()</a:t>
            </a:r>
          </a:p>
        </p:txBody>
      </p:sp>
      <p:pic>
        <p:nvPicPr>
          <p:cNvPr id="5" name="Picture 4" descr="C:/Work/Training/Qt/QtQuick/under_construction/courseware/slides/examples/10_dynamic_qml/CreateQmlObject/CreateQmlObject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73" y="1416609"/>
            <a:ext cx="2399743" cy="172436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3816" y="3645026"/>
            <a:ext cx="11388347" cy="2295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</a:t>
            </a:r>
            <a:r>
              <a:rPr lang="en-US" sz="1300" b="1" dirty="0">
                <a:solidFill>
                  <a:srgbClr val="800000"/>
                </a:solidFill>
              </a:rPr>
              <a:t>id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mainRect</a:t>
            </a:r>
            <a:r>
              <a:rPr lang="en-US" sz="1300" dirty="0"/>
              <a:t>;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150;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onClicked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/>
              <a:t>      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newObject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Qt.createQmlObject</a:t>
            </a:r>
            <a:r>
              <a:rPr lang="en-US" sz="1300" b="1" dirty="0"/>
              <a:t>(</a:t>
            </a:r>
            <a:r>
              <a:rPr lang="en-US" sz="1300" b="1" dirty="0">
                <a:solidFill>
                  <a:srgbClr val="008000"/>
                </a:solidFill>
              </a:rPr>
              <a:t>'import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QtQuick</a:t>
            </a:r>
            <a:r>
              <a:rPr lang="en-US" sz="1300" b="1" dirty="0">
                <a:solidFill>
                  <a:srgbClr val="008000"/>
                </a:solidFill>
              </a:rPr>
              <a:t> 2.0;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Text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{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text: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"I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am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new!"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}'</a:t>
            </a:r>
            <a:r>
              <a:rPr lang="en-US" sz="1300" b="1" dirty="0"/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mainRect</a:t>
            </a:r>
            <a:r>
              <a:rPr lang="en-US" sz="1300" b="1" dirty="0"/>
              <a:t>); </a:t>
            </a:r>
          </a:p>
          <a:p>
            <a:r>
              <a:rPr lang="en-US" sz="1300" b="1" dirty="0"/>
              <a:t>      </a:t>
            </a:r>
            <a:r>
              <a:rPr lang="en-US" sz="1300" b="1" dirty="0" err="1"/>
              <a:t>newObject.anchors.centerIn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parent; </a:t>
            </a:r>
          </a:p>
          <a:p>
            <a:r>
              <a:rPr lang="en-US" sz="1300" b="1" dirty="0"/>
              <a:t>      </a:t>
            </a:r>
            <a:r>
              <a:rPr lang="en-US" sz="1300" b="1" dirty="0" err="1"/>
              <a:t>newObject.font.pixelSize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20;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/>
              <a:t>   }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dynamic/createQmlObject</a:t>
            </a:r>
            <a:endParaRPr lang="en-US" sz="1400" dirty="0">
              <a:cs typeface="Open Sans Light"/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F599386-5755-5744-907E-3136AA3A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136904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cases simply setting an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opacity</a:t>
            </a:r>
            <a:r>
              <a:rPr lang="en-US" dirty="0"/>
              <a:t> to 0 when it is off-screen is sufficient</a:t>
            </a:r>
          </a:p>
          <a:p>
            <a:pPr lvl="1"/>
            <a:r>
              <a:rPr lang="en-US" dirty="0"/>
              <a:t>I.e. thus avoiding unnecessary off-screen drawing operations</a:t>
            </a:r>
          </a:p>
          <a:p>
            <a:pPr lvl="1"/>
            <a:endParaRPr lang="en-US" dirty="0"/>
          </a:p>
          <a:p>
            <a:r>
              <a:rPr lang="en-US" dirty="0"/>
              <a:t>You can also properly delete objects created dynamically</a:t>
            </a:r>
          </a:p>
          <a:p>
            <a:pPr lvl="1"/>
            <a:r>
              <a:rPr lang="en-US" dirty="0"/>
              <a:t>Simply call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destroy()</a:t>
            </a:r>
            <a:r>
              <a:rPr lang="en-US" dirty="0"/>
              <a:t> on them</a:t>
            </a:r>
          </a:p>
          <a:p>
            <a:pPr lvl="1"/>
            <a:r>
              <a:rPr lang="en-US" dirty="0"/>
              <a:t>An approximate destruction delay can be given as an argument</a:t>
            </a:r>
          </a:p>
          <a:p>
            <a:pPr lvl="1"/>
            <a:endParaRPr lang="en-US" b="1" i="1" dirty="0"/>
          </a:p>
          <a:p>
            <a:r>
              <a:rPr lang="en-US" b="1" dirty="0"/>
              <a:t>Note:</a:t>
            </a:r>
            <a:r>
              <a:rPr lang="en-US" dirty="0"/>
              <a:t> you should only delete objects created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Qt.createComponent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Qt.createQmlObject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/>
              <a:t>Do not try to delete objects statically created in QML or dynamically by any QML type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Loader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Repeater</a:t>
            </a:r>
            <a:r>
              <a:rPr lang="en-US" dirty="0"/>
              <a:t>, …)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Objects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B9646F5-29D6-EC4A-B09A-F2DACF91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786397338"/>
      </p:ext>
    </p:extLst>
  </p:cSld>
  <p:clrMapOvr>
    <a:masterClrMapping/>
  </p:clrMapOvr>
  <p:transition spd="med"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Objects	</a:t>
            </a:r>
          </a:p>
        </p:txBody>
      </p:sp>
      <p:pic>
        <p:nvPicPr>
          <p:cNvPr id="5" name="Picture 4" descr="C:/Work/Training/DeletingObjects/DeletingObjects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93" y="3810181"/>
            <a:ext cx="5680573" cy="131314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31819" y="1340768"/>
            <a:ext cx="11388347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mainRect</a:t>
            </a:r>
            <a:r>
              <a:rPr lang="en-US" sz="1300" dirty="0"/>
              <a:t>;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500;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</a:t>
            </a:r>
            <a:r>
              <a:rPr lang="en-US" sz="1300" dirty="0" err="1">
                <a:solidFill>
                  <a:srgbClr val="800000"/>
                </a:solidFill>
              </a:rPr>
              <a:t>Component.onCompleted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  <a:r>
              <a:rPr lang="fi-FI" sz="1300" dirty="0">
                <a:solidFill>
                  <a:srgbClr val="008000"/>
                </a:solidFill>
              </a:rPr>
              <a:t>// </a:t>
            </a:r>
            <a:r>
              <a:rPr lang="fi-FI" sz="1300" dirty="0" err="1">
                <a:solidFill>
                  <a:srgbClr val="008000"/>
                </a:solidFill>
              </a:rPr>
              <a:t>Error</a:t>
            </a:r>
            <a:r>
              <a:rPr lang="fi-FI" sz="1300" dirty="0">
                <a:solidFill>
                  <a:srgbClr val="008000"/>
                </a:solidFill>
              </a:rPr>
              <a:t> </a:t>
            </a:r>
            <a:r>
              <a:rPr lang="fi-FI" sz="1300" dirty="0" err="1">
                <a:solidFill>
                  <a:srgbClr val="008000"/>
                </a:solidFill>
              </a:rPr>
              <a:t>handling</a:t>
            </a:r>
            <a:r>
              <a:rPr lang="fi-FI" sz="1300" dirty="0">
                <a:solidFill>
                  <a:srgbClr val="008000"/>
                </a:solidFill>
              </a:rPr>
              <a:t> </a:t>
            </a:r>
            <a:r>
              <a:rPr lang="fi-FI" sz="1300" dirty="0" err="1">
                <a:solidFill>
                  <a:srgbClr val="008000"/>
                </a:solidFill>
              </a:rPr>
              <a:t>omitted</a:t>
            </a:r>
            <a:r>
              <a:rPr lang="fi-FI" sz="1300" dirty="0">
                <a:solidFill>
                  <a:srgbClr val="008000"/>
                </a:solidFill>
              </a:rPr>
              <a:t> for </a:t>
            </a:r>
            <a:r>
              <a:rPr lang="fi-FI" sz="1300" dirty="0" err="1">
                <a:solidFill>
                  <a:srgbClr val="008000"/>
                </a:solidFill>
              </a:rPr>
              <a:t>simplicity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b="1" dirty="0"/>
              <a:t>      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component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Qt.createComponent</a:t>
            </a:r>
            <a:r>
              <a:rPr lang="en-US" sz="1300" b="1" dirty="0"/>
              <a:t>(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SelfDestroyingRect.qml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/>
              <a:t>);    </a:t>
            </a:r>
          </a:p>
          <a:p>
            <a:r>
              <a:rPr lang="en-US" sz="1300" b="1" dirty="0"/>
              <a:t>      for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(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i=0;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i&lt;5;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i++)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</a:t>
            </a:r>
          </a:p>
          <a:p>
            <a:r>
              <a:rPr lang="en-US" sz="1300" b="1" dirty="0"/>
              <a:t>         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object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component.createObject</a:t>
            </a:r>
            <a:r>
              <a:rPr lang="en-US" sz="1300" b="1" dirty="0"/>
              <a:t>(</a:t>
            </a:r>
            <a:r>
              <a:rPr lang="en-US" sz="1300" b="1" dirty="0" err="1"/>
              <a:t>mainRect</a:t>
            </a:r>
            <a:r>
              <a:rPr lang="en-US" sz="1300" b="1" dirty="0"/>
              <a:t>); </a:t>
            </a:r>
          </a:p>
          <a:p>
            <a:r>
              <a:rPr lang="en-US" sz="1300" b="1" dirty="0"/>
              <a:t>         </a:t>
            </a:r>
            <a:r>
              <a:rPr lang="en-US" sz="1300" b="1" dirty="0" err="1"/>
              <a:t>object.x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(</a:t>
            </a:r>
            <a:r>
              <a:rPr lang="en-US" sz="1300" b="1" dirty="0" err="1"/>
              <a:t>object.width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+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10)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*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i; </a:t>
            </a:r>
          </a:p>
          <a:p>
            <a:r>
              <a:rPr lang="en-US" sz="1300" b="1" dirty="0"/>
              <a:t>      }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7760" y="3502504"/>
            <a:ext cx="5259562" cy="2878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300" dirty="0">
                <a:solidFill>
                  <a:srgbClr val="008000"/>
                </a:solidFill>
              </a:rPr>
              <a:t>// </a:t>
            </a:r>
            <a:r>
              <a:rPr lang="fi-FI" sz="1300" dirty="0" err="1">
                <a:solidFill>
                  <a:srgbClr val="008000"/>
                </a:solidFill>
              </a:rPr>
              <a:t>SelfDestroyingRect.qml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id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rect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80;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80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NumberAnimation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opacity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to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0; </a:t>
            </a:r>
            <a:r>
              <a:rPr lang="en-US" sz="1300" dirty="0">
                <a:solidFill>
                  <a:srgbClr val="800000"/>
                </a:solidFill>
              </a:rPr>
              <a:t>duration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2000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onRunningChanged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if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(!running)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   console.log(</a:t>
            </a:r>
            <a:r>
              <a:rPr lang="en-US" sz="1300" dirty="0">
                <a:solidFill>
                  <a:srgbClr val="008000"/>
                </a:solidFill>
              </a:rPr>
              <a:t>"Destroying..."</a:t>
            </a:r>
            <a:r>
              <a:rPr lang="en-US" sz="1300" dirty="0"/>
              <a:t>); </a:t>
            </a:r>
          </a:p>
          <a:p>
            <a:r>
              <a:rPr lang="en-US" sz="1300" b="1" dirty="0"/>
              <a:t>            </a:t>
            </a:r>
            <a:r>
              <a:rPr lang="en-US" sz="1300" b="1" dirty="0" err="1"/>
              <a:t>rect.destroy</a:t>
            </a:r>
            <a:r>
              <a:rPr lang="en-US" sz="1300" b="1" dirty="0"/>
              <a:t>();</a:t>
            </a:r>
            <a:r>
              <a:rPr lang="en-US" sz="1300" dirty="0"/>
              <a:t> </a:t>
            </a:r>
          </a:p>
          <a:p>
            <a:r>
              <a:rPr lang="en-US" sz="1300" dirty="0"/>
              <a:t>         }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dynamic/deletingObjects</a:t>
            </a:r>
            <a:endParaRPr lang="en-US" sz="1400" dirty="0">
              <a:cs typeface="Open Sans Ligh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EE48065-441B-2748-B178-B888526E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444410086"/>
      </p:ext>
    </p:extLst>
  </p:cSld>
  <p:clrMapOvr>
    <a:masterClrMapping/>
  </p:clrMapOvr>
  <p:transition spd="med"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to load and compile components in the background thread</a:t>
            </a:r>
          </a:p>
          <a:p>
            <a:pPr lvl="1"/>
            <a:r>
              <a:rPr lang="en-US" dirty="0"/>
              <a:t>Property </a:t>
            </a:r>
            <a:r>
              <a:rPr lang="en-US" dirty="0">
                <a:latin typeface="Courier New"/>
                <a:cs typeface="Courier New"/>
              </a:rPr>
              <a:t>synchronous </a:t>
            </a:r>
          </a:p>
          <a:p>
            <a:r>
              <a:rPr lang="en-US" dirty="0"/>
              <a:t>Incubation creates object instances asynchronously (in the GUI thread) </a:t>
            </a:r>
          </a:p>
          <a:p>
            <a:pPr lvl="1"/>
            <a:r>
              <a:rPr lang="en-US" dirty="0"/>
              <a:t>Do not cause freezes in the UI</a:t>
            </a:r>
          </a:p>
          <a:p>
            <a:r>
              <a:rPr lang="en-US" dirty="0"/>
              <a:t>The incubator object has the following properties</a:t>
            </a:r>
          </a:p>
          <a:p>
            <a:pPr lvl="1"/>
            <a:r>
              <a:rPr lang="en-US" dirty="0"/>
              <a:t>status value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Component.Ready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Component.Loading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Component.Error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/>
              <a:t>Created object instance</a:t>
            </a:r>
          </a:p>
          <a:p>
            <a:pPr lvl="2"/>
            <a:r>
              <a:rPr lang="en-US" dirty="0"/>
              <a:t>Available once the incubator is in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Ready</a:t>
            </a:r>
            <a:r>
              <a:rPr lang="en-US" dirty="0"/>
              <a:t> status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onStatusChanged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forceCompletion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Call to complete incubation synchronously</a:t>
            </a:r>
          </a:p>
          <a:p>
            <a:r>
              <a:rPr lang="en-US" dirty="0"/>
              <a:t>Set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QQmlIncubationController</a:t>
            </a:r>
            <a:r>
              <a:rPr lang="en-US" dirty="0"/>
              <a:t> for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QQmlEngine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Otherwise, incubation is always synchronous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Incubation – </a:t>
            </a:r>
            <a:r>
              <a:rPr lang="en-US" dirty="0" err="1"/>
              <a:t>Qt.incubateObject</a:t>
            </a:r>
            <a:r>
              <a:rPr lang="en-US" dirty="0"/>
              <a:t>()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89FDCE9-9F23-274F-8085-599FDB9CE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270216708"/>
      </p:ext>
    </p:extLst>
  </p:cSld>
  <p:clrMapOvr>
    <a:masterClrMapping/>
  </p:clrMapOvr>
  <p:transition spd="med"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95550" y="836712"/>
            <a:ext cx="10490174" cy="2794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 err="1"/>
              <a:t>var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>
                <a:solidFill>
                  <a:srgbClr val="2985C7"/>
                </a:solidFill>
              </a:rPr>
              <a:t>component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0055AF"/>
                </a:solidFill>
              </a:rPr>
              <a:t>Qt</a:t>
            </a:r>
            <a:r>
              <a:rPr lang="en-US" sz="1500" dirty="0" err="1">
                <a:solidFill>
                  <a:srgbClr val="000000"/>
                </a:solidFill>
              </a:rPr>
              <a:t>.createComponent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 err="1">
                <a:solidFill>
                  <a:srgbClr val="008000"/>
                </a:solidFill>
              </a:rPr>
              <a:t>Button.qml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 err="1"/>
              <a:t>var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>
                <a:solidFill>
                  <a:srgbClr val="2985C7"/>
                </a:solidFill>
              </a:rPr>
              <a:t>incubator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component</a:t>
            </a:r>
            <a:r>
              <a:rPr lang="en-US" sz="1500" dirty="0" err="1">
                <a:solidFill>
                  <a:srgbClr val="000000"/>
                </a:solidFill>
              </a:rPr>
              <a:t>.incubateObject</a:t>
            </a:r>
            <a:r>
              <a:rPr lang="en-US" sz="1500" dirty="0">
                <a:solidFill>
                  <a:srgbClr val="000000"/>
                </a:solidFill>
              </a:rPr>
              <a:t>(parent, { x: 10, y: 10 }); </a:t>
            </a:r>
          </a:p>
          <a:p>
            <a:r>
              <a:rPr lang="en-US" sz="1500" dirty="0"/>
              <a:t>if</a:t>
            </a:r>
            <a:r>
              <a:rPr lang="en-US" sz="1500" dirty="0">
                <a:solidFill>
                  <a:srgbClr val="C0C0C0"/>
                </a:solidFill>
              </a:rPr>
              <a:t> (</a:t>
            </a:r>
            <a:r>
              <a:rPr lang="en-US" sz="1500" i="1" dirty="0" err="1">
                <a:solidFill>
                  <a:srgbClr val="2985C7"/>
                </a:solidFill>
              </a:rPr>
              <a:t>incubator</a:t>
            </a:r>
            <a:r>
              <a:rPr lang="en-US" sz="1500" dirty="0" err="1">
                <a:solidFill>
                  <a:srgbClr val="C0C0C0"/>
                </a:solidFill>
              </a:rPr>
              <a:t>.</a:t>
            </a:r>
            <a:r>
              <a:rPr lang="en-US" sz="1500" dirty="0" err="1">
                <a:solidFill>
                  <a:srgbClr val="000000"/>
                </a:solidFill>
              </a:rPr>
              <a:t>status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!==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Component</a:t>
            </a:r>
            <a:r>
              <a:rPr lang="en-US" sz="1500" dirty="0" err="1">
                <a:solidFill>
                  <a:srgbClr val="C0C0C0"/>
                </a:solidFill>
              </a:rPr>
              <a:t>.</a:t>
            </a:r>
            <a:r>
              <a:rPr lang="en-US" sz="1500" dirty="0" err="1">
                <a:solidFill>
                  <a:srgbClr val="000000"/>
                </a:solidFill>
              </a:rPr>
              <a:t>Ready</a:t>
            </a:r>
            <a:r>
              <a:rPr lang="en-US" sz="1500" dirty="0">
                <a:solidFill>
                  <a:srgbClr val="000000"/>
                </a:solidFill>
              </a:rPr>
              <a:t>) { </a:t>
            </a:r>
          </a:p>
          <a:p>
            <a:r>
              <a:rPr lang="en-US" sz="1500" i="1" dirty="0">
                <a:solidFill>
                  <a:srgbClr val="C0C0C0"/>
                </a:solidFill>
              </a:rPr>
              <a:t>    </a:t>
            </a:r>
            <a:r>
              <a:rPr lang="en-US" sz="1500" i="1" dirty="0" err="1">
                <a:solidFill>
                  <a:srgbClr val="2985C7"/>
                </a:solidFill>
              </a:rPr>
              <a:t>incubator</a:t>
            </a:r>
            <a:r>
              <a:rPr lang="en-US" sz="1500" dirty="0" err="1">
                <a:solidFill>
                  <a:srgbClr val="000000"/>
                </a:solidFill>
              </a:rPr>
              <a:t>.onStatusChanged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function</a:t>
            </a:r>
            <a:r>
              <a:rPr lang="en-US" sz="1500" dirty="0">
                <a:solidFill>
                  <a:srgbClr val="000000"/>
                </a:solidFill>
              </a:rPr>
              <a:t>(status) {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  </a:t>
            </a:r>
            <a:r>
              <a:rPr lang="en-US" sz="1500" dirty="0"/>
              <a:t>if</a:t>
            </a:r>
            <a:r>
              <a:rPr lang="en-US" sz="1500" dirty="0">
                <a:solidFill>
                  <a:srgbClr val="C0C0C0"/>
                </a:solidFill>
              </a:rPr>
              <a:t> (</a:t>
            </a:r>
            <a:r>
              <a:rPr lang="en-US" sz="1500" i="1" dirty="0">
                <a:solidFill>
                  <a:srgbClr val="2985C7"/>
                </a:solidFill>
              </a:rPr>
              <a:t>status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===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Component</a:t>
            </a:r>
            <a:r>
              <a:rPr lang="en-US" sz="1500" dirty="0" err="1">
                <a:solidFill>
                  <a:srgbClr val="C0C0C0"/>
                </a:solidFill>
              </a:rPr>
              <a:t>.</a:t>
            </a:r>
            <a:r>
              <a:rPr lang="en-US" sz="1500" dirty="0" err="1">
                <a:solidFill>
                  <a:srgbClr val="000000"/>
                </a:solidFill>
              </a:rPr>
              <a:t>Ready</a:t>
            </a:r>
            <a:r>
              <a:rPr lang="en-US" sz="1500" dirty="0">
                <a:solidFill>
                  <a:srgbClr val="000000"/>
                </a:solidFill>
              </a:rPr>
              <a:t>) {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       </a:t>
            </a:r>
            <a:r>
              <a:rPr lang="en-US" sz="1500" i="1" dirty="0">
                <a:solidFill>
                  <a:srgbClr val="0055AF"/>
                </a:solidFill>
              </a:rPr>
              <a:t>console</a:t>
            </a:r>
            <a:r>
              <a:rPr lang="en-US" sz="1500" dirty="0">
                <a:solidFill>
                  <a:srgbClr val="C0C0C0"/>
                </a:solidFill>
              </a:rPr>
              <a:t>.log(</a:t>
            </a:r>
            <a:r>
              <a:rPr lang="en-US" sz="1500" dirty="0">
                <a:solidFill>
                  <a:srgbClr val="008000"/>
                </a:solidFill>
              </a:rPr>
              <a:t>"Object"</a:t>
            </a:r>
            <a:r>
              <a:rPr lang="en-US" sz="1500" dirty="0">
                <a:solidFill>
                  <a:srgbClr val="C0C0C0"/>
                </a:solidFill>
              </a:rPr>
              <a:t>, </a:t>
            </a:r>
            <a:r>
              <a:rPr lang="en-US" sz="1500" i="1" dirty="0" err="1">
                <a:solidFill>
                  <a:srgbClr val="2985C7"/>
                </a:solidFill>
              </a:rPr>
              <a:t>incubator</a:t>
            </a:r>
            <a:r>
              <a:rPr lang="en-US" sz="1500" dirty="0" err="1">
                <a:solidFill>
                  <a:srgbClr val="000000"/>
                </a:solidFill>
              </a:rPr>
              <a:t>.object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"is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now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ready!"</a:t>
            </a:r>
            <a:r>
              <a:rPr lang="en-US" sz="1500" dirty="0">
                <a:solidFill>
                  <a:srgbClr val="000000"/>
                </a:solidFill>
              </a:rPr>
              <a:t>);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 </a:t>
            </a:r>
            <a:r>
              <a:rPr lang="en-US" sz="1500" dirty="0">
                <a:solidFill>
                  <a:srgbClr val="000000"/>
                </a:solidFill>
              </a:rPr>
              <a:t> }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}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} </a:t>
            </a:r>
          </a:p>
          <a:p>
            <a:r>
              <a:rPr lang="en-US" sz="1500" dirty="0"/>
              <a:t>else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{ </a:t>
            </a:r>
          </a:p>
          <a:p>
            <a:r>
              <a:rPr lang="en-US" sz="1500" i="1" dirty="0">
                <a:solidFill>
                  <a:srgbClr val="C0C0C0"/>
                </a:solidFill>
              </a:rPr>
              <a:t>    </a:t>
            </a:r>
            <a:r>
              <a:rPr lang="en-US" sz="1500" i="1" dirty="0">
                <a:solidFill>
                  <a:srgbClr val="0055AF"/>
                </a:solidFill>
              </a:rPr>
              <a:t>console</a:t>
            </a:r>
            <a:r>
              <a:rPr lang="en-US" sz="1500" dirty="0">
                <a:solidFill>
                  <a:srgbClr val="000000"/>
                </a:solidFill>
              </a:rPr>
              <a:t>.log(</a:t>
            </a:r>
            <a:r>
              <a:rPr lang="en-US" sz="1500" dirty="0">
                <a:solidFill>
                  <a:srgbClr val="008000"/>
                </a:solidFill>
              </a:rPr>
              <a:t>"Object"</a:t>
            </a:r>
            <a:r>
              <a:rPr lang="en-US" sz="1500" dirty="0">
                <a:solidFill>
                  <a:srgbClr val="C0C0C0"/>
                </a:solidFill>
              </a:rPr>
              <a:t>, </a:t>
            </a:r>
            <a:r>
              <a:rPr lang="en-US" sz="1500" i="1" dirty="0" err="1">
                <a:solidFill>
                  <a:srgbClr val="2985C7"/>
                </a:solidFill>
              </a:rPr>
              <a:t>incubator</a:t>
            </a:r>
            <a:r>
              <a:rPr lang="en-US" sz="1500" dirty="0" err="1">
                <a:solidFill>
                  <a:srgbClr val="000000"/>
                </a:solidFill>
              </a:rPr>
              <a:t>.object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"is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ready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immediately!"</a:t>
            </a:r>
            <a:r>
              <a:rPr lang="en-US" sz="1500" dirty="0">
                <a:solidFill>
                  <a:srgbClr val="000000"/>
                </a:solidFill>
              </a:rPr>
              <a:t>);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}</a:t>
            </a:r>
            <a:endParaRPr lang="fi-FI" sz="15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5550" y="3626879"/>
            <a:ext cx="10507275" cy="2466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/>
              <a:t>class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PeriodicIncubationController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public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QObject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public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QQmlIncubationController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/>
              <a:t>public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PeriodicIncubationController</a:t>
            </a:r>
            <a:r>
              <a:rPr lang="en-US" sz="1500" dirty="0">
                <a:solidFill>
                  <a:srgbClr val="000000"/>
                </a:solidFill>
              </a:rPr>
              <a:t>()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startTimer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0080"/>
                </a:solidFill>
              </a:rPr>
              <a:t>16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/>
              <a:t>protected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/>
              <a:t>virtual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void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000000"/>
                </a:solidFill>
              </a:rPr>
              <a:t>timerEvent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>
                <a:solidFill>
                  <a:srgbClr val="800080"/>
                </a:solidFill>
              </a:rPr>
              <a:t>QTimerEvent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000000"/>
                </a:solidFill>
              </a:rPr>
              <a:t>incubateFor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0080"/>
                </a:solidFill>
              </a:rPr>
              <a:t>5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//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or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8000"/>
                </a:solidFill>
              </a:rPr>
              <a:t>incubateWhile</a:t>
            </a:r>
            <a:r>
              <a:rPr lang="en-US" sz="1500" dirty="0">
                <a:solidFill>
                  <a:srgbClr val="008000"/>
                </a:solidFill>
              </a:rPr>
              <a:t>(volatile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8000"/>
                </a:solidFill>
              </a:rPr>
              <a:t>bool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*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flag,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8000"/>
                </a:solidFill>
              </a:rPr>
              <a:t>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8000"/>
                </a:solidFill>
              </a:rPr>
              <a:t>msecs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0)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000000"/>
                </a:solidFill>
              </a:rPr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};</a:t>
            </a:r>
            <a:endParaRPr lang="fi-FI" sz="1500" b="1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E30B502-6D2E-1B4B-BB2A-D7AFB72F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527074842"/>
      </p:ext>
    </p:extLst>
  </p:cSld>
  <p:clrMapOvr>
    <a:masterClrMapping/>
  </p:clrMapOvr>
  <p:transition spd="med"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objects should not be created at startup time </a:t>
            </a:r>
          </a:p>
          <a:p>
            <a:endParaRPr lang="en-US" dirty="0"/>
          </a:p>
          <a:p>
            <a:r>
              <a:rPr lang="en-US" dirty="0"/>
              <a:t>Objects may be dynamically created using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/>
              <a:t> type or </a:t>
            </a:r>
            <a:r>
              <a:rPr lang="en-US" dirty="0" err="1">
                <a:latin typeface="Courier New"/>
                <a:cs typeface="Courier New"/>
              </a:rPr>
              <a:t>Component.createObject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method </a:t>
            </a:r>
          </a:p>
          <a:p>
            <a:endParaRPr lang="en-US" dirty="0"/>
          </a:p>
          <a:p>
            <a:r>
              <a:rPr lang="en-US" dirty="0"/>
              <a:t>Objects may be created asynchronously as well using asynchronous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Component.incubateObject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>
                <a:cs typeface="Courier New"/>
              </a:rPr>
              <a:t>method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7: Scripting and Dynamic QML</a:t>
            </a:r>
            <a:endParaRPr lang="fi-FI" sz="1400" dirty="0">
              <a:cs typeface="Open Sans Light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AA525E1-5E51-8941-B053-A0BFCDFD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86159507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</a:t>
            </a:r>
          </a:p>
          <a:p>
            <a:r>
              <a:rPr lang="en-US" dirty="0"/>
              <a:t>property declarations</a:t>
            </a:r>
          </a:p>
          <a:p>
            <a:r>
              <a:rPr lang="en-US" dirty="0"/>
              <a:t>signal declarations</a:t>
            </a:r>
          </a:p>
          <a:p>
            <a:r>
              <a:rPr lang="en-US" dirty="0"/>
              <a:t>JavaScript functions</a:t>
            </a:r>
          </a:p>
          <a:p>
            <a:r>
              <a:rPr lang="en-US" dirty="0"/>
              <a:t>object properties</a:t>
            </a:r>
          </a:p>
          <a:p>
            <a:r>
              <a:rPr lang="en-US" dirty="0"/>
              <a:t>child objects</a:t>
            </a:r>
          </a:p>
          <a:p>
            <a:r>
              <a:rPr lang="en-US" dirty="0"/>
              <a:t>states – list [] of states </a:t>
            </a:r>
          </a:p>
          <a:p>
            <a:pPr lvl="1"/>
            <a:r>
              <a:rPr lang="en-US" dirty="0"/>
              <a:t>If you have only one state, omit []</a:t>
            </a:r>
          </a:p>
          <a:p>
            <a:r>
              <a:rPr lang="en-US" dirty="0"/>
              <a:t>transitions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Constructs in the QML File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00A11C-F011-FD4E-9E25-7ABA7314ABB6}"/>
              </a:ext>
            </a:extLst>
          </p:cNvPr>
          <p:cNvSpPr txBox="1">
            <a:spLocks/>
          </p:cNvSpPr>
          <p:nvPr/>
        </p:nvSpPr>
        <p:spPr>
          <a:xfrm>
            <a:off x="5303912" y="1412777"/>
            <a:ext cx="6192688" cy="4753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 err="1">
                <a:solidFill>
                  <a:srgbClr val="800080"/>
                </a:solidFill>
              </a:rPr>
              <a:t>CustomFormForm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rootItem</a:t>
            </a:r>
            <a:r>
              <a:rPr lang="fi-FI" dirty="0"/>
              <a:t> </a:t>
            </a:r>
          </a:p>
          <a:p>
            <a:r>
              <a:rPr lang="fi-FI" dirty="0"/>
              <a:t>    </a:t>
            </a:r>
            <a:r>
              <a:rPr lang="fi-FI" dirty="0" err="1"/>
              <a:t>property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int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00"/>
                </a:solidFill>
              </a:rPr>
              <a:t>example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42 </a:t>
            </a:r>
          </a:p>
          <a:p>
            <a:r>
              <a:rPr lang="fi-FI" dirty="0"/>
              <a:t>    </a:t>
            </a:r>
            <a:r>
              <a:rPr lang="fi-FI" dirty="0" err="1"/>
              <a:t>signal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00"/>
                </a:solidFill>
              </a:rPr>
              <a:t>notify</a:t>
            </a:r>
            <a:r>
              <a:rPr lang="fi-FI" dirty="0"/>
              <a:t>(</a:t>
            </a:r>
            <a:r>
              <a:rPr lang="fi-FI" dirty="0" err="1"/>
              <a:t>int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value</a:t>
            </a:r>
            <a:r>
              <a:rPr lang="fi-FI" dirty="0"/>
              <a:t>) </a:t>
            </a:r>
          </a:p>
          <a:p>
            <a:r>
              <a:rPr lang="fi-FI" dirty="0"/>
              <a:t>    </a:t>
            </a:r>
            <a:r>
              <a:rPr lang="fi-FI" dirty="0" err="1"/>
              <a:t>function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hello</a:t>
            </a:r>
            <a:r>
              <a:rPr lang="fi-FI" dirty="0"/>
              <a:t>()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  <a:r>
              <a:rPr lang="fi-FI" dirty="0">
                <a:solidFill>
                  <a:srgbClr val="C0C0C0"/>
                </a:solidFill>
              </a:rPr>
              <a:t> </a:t>
            </a:r>
            <a:r>
              <a:rPr lang="fi-FI" dirty="0"/>
              <a:t>}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width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100;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00"/>
                </a:solidFill>
              </a:rPr>
              <a:t>height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100 </a:t>
            </a:r>
          </a:p>
          <a:p>
            <a:r>
              <a:rPr lang="fi-FI" dirty="0">
                <a:solidFill>
                  <a:srgbClr val="800080"/>
                </a:solidFill>
              </a:rPr>
              <a:t>    </a:t>
            </a:r>
            <a:r>
              <a:rPr lang="fi-FI" dirty="0" err="1">
                <a:solidFill>
                  <a:srgbClr val="800080"/>
                </a:solidFill>
              </a:rPr>
              <a:t>Rectangle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  <a:r>
              <a:rPr lang="fi-FI" dirty="0">
                <a:solidFill>
                  <a:srgbClr val="C0C0C0"/>
                </a:solidFill>
              </a:rPr>
              <a:t> </a:t>
            </a:r>
          </a:p>
          <a:p>
            <a:r>
              <a:rPr lang="fi-FI" dirty="0">
                <a:solidFill>
                  <a:srgbClr val="C0C0C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anchors.fill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parent</a:t>
            </a:r>
            <a:r>
              <a:rPr lang="fi-FI" dirty="0">
                <a:solidFill>
                  <a:srgbClr val="C0C0C0"/>
                </a:solidFill>
              </a:rPr>
              <a:t> </a:t>
            </a:r>
          </a:p>
          <a:p>
            <a:r>
              <a:rPr lang="fi-FI" dirty="0">
                <a:solidFill>
                  <a:srgbClr val="C0C0C0"/>
                </a:solidFill>
              </a:rPr>
              <a:t>    </a:t>
            </a:r>
            <a:r>
              <a:rPr lang="fi-FI" dirty="0"/>
              <a:t>}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states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800080"/>
                </a:solidFill>
              </a:rPr>
              <a:t>State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  <a:r>
              <a:rPr lang="fi-FI" dirty="0">
                <a:solidFill>
                  <a:srgbClr val="C0C0C0"/>
                </a:solidFill>
              </a:rPr>
              <a:t> </a:t>
            </a:r>
          </a:p>
          <a:p>
            <a:r>
              <a:rPr lang="fi-FI" dirty="0">
                <a:solidFill>
                  <a:srgbClr val="C0C0C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name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CoolState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>
                <a:solidFill>
                  <a:srgbClr val="C0C0C0"/>
                </a:solidFill>
              </a:rPr>
              <a:t> </a:t>
            </a:r>
          </a:p>
          <a:p>
            <a:r>
              <a:rPr lang="fi-FI" dirty="0">
                <a:solidFill>
                  <a:srgbClr val="C0C0C0"/>
                </a:solidFill>
              </a:rPr>
              <a:t>        </a:t>
            </a:r>
            <a:r>
              <a:rPr lang="fi-FI" dirty="0">
                <a:solidFill>
                  <a:srgbClr val="008000"/>
                </a:solidFill>
              </a:rPr>
              <a:t>/*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Cut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*/</a:t>
            </a:r>
            <a:r>
              <a:rPr lang="fi-FI" dirty="0">
                <a:solidFill>
                  <a:srgbClr val="C0C0C0"/>
                </a:solidFill>
              </a:rPr>
              <a:t> </a:t>
            </a:r>
          </a:p>
          <a:p>
            <a:r>
              <a:rPr lang="fi-FI" dirty="0">
                <a:solidFill>
                  <a:srgbClr val="C0C0C0"/>
                </a:solidFill>
              </a:rPr>
              <a:t>    </a:t>
            </a:r>
            <a:r>
              <a:rPr lang="fi-FI" dirty="0"/>
              <a:t>}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transitions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[ </a:t>
            </a:r>
          </a:p>
          <a:p>
            <a:r>
              <a:rPr lang="fi-FI" dirty="0">
                <a:solidFill>
                  <a:srgbClr val="800080"/>
                </a:solidFill>
              </a:rPr>
              <a:t>        </a:t>
            </a:r>
            <a:r>
              <a:rPr lang="fi-FI" dirty="0" err="1">
                <a:solidFill>
                  <a:srgbClr val="800080"/>
                </a:solidFill>
              </a:rPr>
              <a:t>Transition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/</a:t>
            </a:r>
          </a:p>
          <a:p>
            <a:r>
              <a:rPr lang="fi-FI" dirty="0">
                <a:solidFill>
                  <a:srgbClr val="008000"/>
                </a:solidFill>
              </a:rPr>
              <a:t>            *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Cut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*/</a:t>
            </a:r>
            <a:r>
              <a:rPr lang="fi-FI" dirty="0">
                <a:solidFill>
                  <a:srgbClr val="C0C0C0"/>
                </a:solidFill>
              </a:rPr>
              <a:t> </a:t>
            </a:r>
          </a:p>
          <a:p>
            <a:r>
              <a:rPr lang="fi-FI" dirty="0">
                <a:solidFill>
                  <a:srgbClr val="C0C0C0"/>
                </a:solidFill>
              </a:rPr>
              <a:t>        </a:t>
            </a:r>
            <a:r>
              <a:rPr lang="fi-FI" dirty="0"/>
              <a:t>}, </a:t>
            </a:r>
          </a:p>
          <a:p>
            <a:r>
              <a:rPr lang="fi-FI" dirty="0">
                <a:solidFill>
                  <a:srgbClr val="800080"/>
                </a:solidFill>
              </a:rPr>
              <a:t>        </a:t>
            </a:r>
            <a:r>
              <a:rPr lang="fi-FI" dirty="0" err="1">
                <a:solidFill>
                  <a:srgbClr val="800080"/>
                </a:solidFill>
              </a:rPr>
              <a:t>Transition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  <a:r>
              <a:rPr lang="fi-FI" dirty="0">
                <a:solidFill>
                  <a:srgbClr val="C0C0C0"/>
                </a:solidFill>
              </a:rPr>
              <a:t> </a:t>
            </a:r>
          </a:p>
          <a:p>
            <a:r>
              <a:rPr lang="fi-FI" dirty="0">
                <a:solidFill>
                  <a:srgbClr val="C0C0C0"/>
                </a:solidFill>
              </a:rPr>
              <a:t>            </a:t>
            </a:r>
            <a:r>
              <a:rPr lang="fi-FI" dirty="0">
                <a:solidFill>
                  <a:srgbClr val="008000"/>
                </a:solidFill>
              </a:rPr>
              <a:t>/*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Cut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*/</a:t>
            </a:r>
            <a:r>
              <a:rPr lang="fi-FI" dirty="0">
                <a:solidFill>
                  <a:srgbClr val="C0C0C0"/>
                </a:solidFill>
              </a:rPr>
              <a:t> </a:t>
            </a:r>
          </a:p>
          <a:p>
            <a:r>
              <a:rPr lang="fi-FI" dirty="0">
                <a:solidFill>
                  <a:srgbClr val="C0C0C0"/>
                </a:solidFill>
              </a:rPr>
              <a:t>        </a:t>
            </a:r>
            <a:r>
              <a:rPr lang="fi-FI" dirty="0"/>
              <a:t>}</a:t>
            </a:r>
            <a:r>
              <a:rPr lang="fi-FI" dirty="0">
                <a:solidFill>
                  <a:srgbClr val="C0C0C0"/>
                </a:solidFill>
              </a:rPr>
              <a:t> </a:t>
            </a:r>
          </a:p>
          <a:p>
            <a:r>
              <a:rPr lang="fi-FI" dirty="0">
                <a:solidFill>
                  <a:srgbClr val="C0C0C0"/>
                </a:solidFill>
              </a:rPr>
              <a:t>    </a:t>
            </a:r>
            <a:r>
              <a:rPr lang="fi-FI" dirty="0"/>
              <a:t>] </a:t>
            </a:r>
          </a:p>
          <a:p>
            <a:r>
              <a:rPr lang="fi-FI" dirty="0"/>
              <a:t>} </a:t>
            </a:r>
            <a:br>
              <a:rPr lang="fi-FI" dirty="0"/>
            </a:b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A1C13885-0138-6049-A145-1A6AD607A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32940508"/>
      </p:ext>
    </p:extLst>
  </p:cSld>
  <p:clrMapOvr>
    <a:masterClrMapping/>
  </p:clrMapOvr>
  <p:transition spd="med"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719A47-260D-B748-BFD9-AFC869754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Canvas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5C5B702-3906-F747-BFA3-A7A93969D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5F807-4E0D-2649-8887-153185299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74CDA4-7E70-0142-8E1B-BE7712F62D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33088"/>
      </p:ext>
    </p:extLst>
  </p:cSld>
  <p:clrMapOvr>
    <a:masterClrMapping/>
  </p:clrMapOvr>
  <p:transition spd="med"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Painting on Canvas</a:t>
            </a:r>
          </a:p>
          <a:p>
            <a:r>
              <a:rPr lang="en-US" dirty="0"/>
              <a:t>Rendering and Performance</a:t>
            </a:r>
          </a:p>
          <a:p>
            <a:r>
              <a:rPr lang="en-US" dirty="0"/>
              <a:t>2D Painting</a:t>
            </a:r>
          </a:p>
          <a:p>
            <a:r>
              <a:rPr lang="en-US" dirty="0"/>
              <a:t>Shapes</a:t>
            </a:r>
            <a:endParaRPr lang="en-GB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68A7872-861D-4949-895C-D696A84B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786343330"/>
      </p:ext>
    </p:extLst>
  </p:cSld>
  <p:clrMapOvr>
    <a:masterClrMapping/>
  </p:clrMapOvr>
  <p:transition spd="med"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 code implemented in </a:t>
            </a:r>
            <a:r>
              <a:rPr lang="en-US" dirty="0" err="1">
                <a:latin typeface="Courier New"/>
                <a:cs typeface="Courier New"/>
              </a:rPr>
              <a:t>onPaint</a:t>
            </a:r>
            <a:r>
              <a:rPr lang="en-US" dirty="0"/>
              <a:t> signal handler</a:t>
            </a:r>
          </a:p>
          <a:p>
            <a:pPr lvl="1"/>
            <a:r>
              <a:rPr lang="en-US" dirty="0"/>
              <a:t>Called after </a:t>
            </a:r>
            <a:r>
              <a:rPr lang="en-US" dirty="0" err="1">
                <a:latin typeface="Courier New"/>
                <a:cs typeface="Courier New"/>
              </a:rPr>
              <a:t>requestPaint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markDirty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called on the canvas</a:t>
            </a:r>
          </a:p>
          <a:p>
            <a:pPr lvl="1"/>
            <a:r>
              <a:rPr lang="en-US" dirty="0"/>
              <a:t>Context objects provide the paint code (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ctx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getContext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"2d”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1E1B18"/>
                </a:solidFill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API has similarities to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Draw arcs, paths, images, gradients, rectangles, text, font, font metrics (</a:t>
            </a:r>
            <a:r>
              <a:rPr lang="en-US" dirty="0" err="1">
                <a:latin typeface="Courier New"/>
                <a:cs typeface="Courier New"/>
              </a:rPr>
              <a:t>measureText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returns text width)</a:t>
            </a:r>
          </a:p>
          <a:p>
            <a:pPr lvl="1"/>
            <a:r>
              <a:rPr lang="en-US" dirty="0"/>
              <a:t>Stroke, fill, and clip</a:t>
            </a:r>
          </a:p>
          <a:p>
            <a:pPr lvl="1"/>
            <a:r>
              <a:rPr lang="en-US" dirty="0"/>
              <a:t>Define transforms (scale, rotate, translate, shear)</a:t>
            </a:r>
          </a:p>
          <a:p>
            <a:pPr lvl="1"/>
            <a:r>
              <a:rPr lang="en-US" dirty="0"/>
              <a:t>Define shadows (</a:t>
            </a:r>
            <a:r>
              <a:rPr lang="en-US" dirty="0" err="1">
                <a:latin typeface="Courier New"/>
                <a:cs typeface="Courier New"/>
              </a:rPr>
              <a:t>shadowColor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shadowOffset</a:t>
            </a:r>
            <a:r>
              <a:rPr lang="en-US" dirty="0"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shadowBlur</a:t>
            </a:r>
            <a:r>
              <a:rPr lang="en-US" dirty="0"/>
              <a:t>) and compositions (</a:t>
            </a:r>
            <a:r>
              <a:rPr lang="en-US" dirty="0" err="1">
                <a:latin typeface="Courier New"/>
                <a:cs typeface="Courier New"/>
              </a:rPr>
              <a:t>globalCompositionOperation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Pixel buffers, 1-dimensional RGBA data (</a:t>
            </a:r>
            <a:r>
              <a:rPr lang="en-US" dirty="0" err="1">
                <a:latin typeface="Courier New"/>
                <a:cs typeface="Courier New"/>
              </a:rPr>
              <a:t>createImageData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getImageData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putImageData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55B582A-B632-D54B-9A10-183E8EF6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284355105"/>
      </p:ext>
    </p:extLst>
  </p:cSld>
  <p:clrMapOvr>
    <a:masterClrMapping/>
  </p:clrMapOvr>
  <p:transition spd="med"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compatible with the HTML5 Canvas API</a:t>
            </a:r>
          </a:p>
          <a:p>
            <a:pPr lvl="1"/>
            <a:r>
              <a:rPr lang="en-US" dirty="0"/>
              <a:t>Actually, enhancement </a:t>
            </a:r>
          </a:p>
          <a:p>
            <a:pPr lvl="1"/>
            <a:r>
              <a:rPr lang="en-US" dirty="0"/>
              <a:t>Need to request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Context2D</a:t>
            </a:r>
            <a:r>
              <a:rPr lang="en-US" dirty="0"/>
              <a:t> instance first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requestPaint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method to schedule repainting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2E390C7-E507-FA4F-BBC5-15D8D2F34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213622138"/>
      </p:ext>
    </p:extLst>
  </p:cSld>
  <p:clrMapOvr>
    <a:masterClrMapping/>
  </p:clrMapOvr>
  <p:transition spd="med"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Canvas may be rendered into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QImage</a:t>
            </a:r>
            <a:r>
              <a:rPr lang="en-US" dirty="0"/>
              <a:t> (default one) or OpenGL FBO</a:t>
            </a:r>
          </a:p>
          <a:p>
            <a:endParaRPr lang="en-US" dirty="0"/>
          </a:p>
          <a:p>
            <a:r>
              <a:rPr lang="en-US" dirty="0"/>
              <a:t>You may also specify the rendering strategy</a:t>
            </a:r>
          </a:p>
          <a:p>
            <a:pPr lvl="1"/>
            <a:r>
              <a:rPr lang="en-US" dirty="0"/>
              <a:t>Immediate – in the GUI thread</a:t>
            </a:r>
          </a:p>
          <a:p>
            <a:pPr lvl="1"/>
            <a:r>
              <a:rPr lang="en-US" dirty="0"/>
              <a:t>Threaded – in your own thread</a:t>
            </a:r>
          </a:p>
          <a:p>
            <a:pPr lvl="1"/>
            <a:r>
              <a:rPr lang="en-US" dirty="0"/>
              <a:t>Co-operative – application global render thread (SG thread)</a:t>
            </a:r>
          </a:p>
          <a:p>
            <a:endParaRPr lang="en-US" dirty="0"/>
          </a:p>
          <a:p>
            <a:r>
              <a:rPr lang="en-US" dirty="0"/>
              <a:t>Tiled rendering support</a:t>
            </a:r>
          </a:p>
          <a:p>
            <a:pPr lvl="1"/>
            <a:r>
              <a:rPr lang="en-US" dirty="0"/>
              <a:t>Large virtual canvas with a “small” window to the canvas</a:t>
            </a:r>
          </a:p>
          <a:p>
            <a:pPr lvl="1"/>
            <a:r>
              <a:rPr lang="en-US" dirty="0"/>
              <a:t>Only the window area rendered</a:t>
            </a:r>
          </a:p>
          <a:p>
            <a:pPr lvl="1"/>
            <a:endParaRPr lang="en-US" dirty="0"/>
          </a:p>
          <a:p>
            <a:r>
              <a:rPr lang="en-US" dirty="0"/>
              <a:t>Canvas content may be saved into the file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Rendering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AB8ABAA-3529-4F4A-9C43-6ECBC0EF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227194494"/>
      </p:ext>
    </p:extLst>
  </p:cSld>
  <p:clrMapOvr>
    <a:masterClrMapping/>
  </p:clrMapOvr>
  <p:transition spd="med"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9603" y="1228322"/>
            <a:ext cx="10627573" cy="4936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800080"/>
                </a:solidFill>
              </a:rPr>
              <a:t>Canvas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id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>
                <a:solidFill>
                  <a:srgbClr val="000000"/>
                </a:solidFill>
              </a:rPr>
              <a:t>root</a:t>
            </a:r>
            <a:r>
              <a:rPr lang="en-US" sz="1500" dirty="0">
                <a:solidFill>
                  <a:srgbClr val="C0C0C0"/>
                </a:solidFill>
              </a:rPr>
              <a:t>; </a:t>
            </a:r>
            <a:r>
              <a:rPr lang="en-US" sz="1500" dirty="0" err="1">
                <a:solidFill>
                  <a:srgbClr val="800000"/>
                </a:solidFill>
              </a:rPr>
              <a:t>anchors.fill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>
                <a:solidFill>
                  <a:srgbClr val="000000"/>
                </a:solidFill>
              </a:rPr>
              <a:t>parent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/>
              <a:t>property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margin</a:t>
            </a:r>
            <a:r>
              <a:rPr lang="en-US" sz="1500" dirty="0">
                <a:solidFill>
                  <a:schemeClr val="tx1"/>
                </a:solidFill>
              </a:rPr>
              <a:t>: 20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800000"/>
                </a:solidFill>
              </a:rPr>
              <a:t>onPaint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dirty="0">
                <a:solidFill>
                  <a:schemeClr val="tx1"/>
                </a:solidFill>
              </a:rPr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        </a:t>
            </a:r>
            <a:r>
              <a:rPr lang="en-US" sz="1500" dirty="0" err="1"/>
              <a:t>var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000000"/>
                </a:solidFill>
              </a:rPr>
              <a:t>getContext</a:t>
            </a:r>
            <a:r>
              <a:rPr lang="en-US" sz="1500" dirty="0">
                <a:solidFill>
                  <a:schemeClr val="tx1"/>
                </a:solidFill>
              </a:rPr>
              <a:t>("</a:t>
            </a:r>
            <a:r>
              <a:rPr lang="en-US" sz="1500" dirty="0">
                <a:solidFill>
                  <a:srgbClr val="008000"/>
                </a:solidFill>
              </a:rPr>
              <a:t>2d</a:t>
            </a:r>
            <a:r>
              <a:rPr lang="en-US" sz="1500" dirty="0">
                <a:solidFill>
                  <a:schemeClr val="tx1"/>
                </a:solidFill>
              </a:rPr>
              <a:t>");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.lineWidth</a:t>
            </a:r>
            <a:r>
              <a:rPr lang="en-US" sz="1500" dirty="0">
                <a:solidFill>
                  <a:schemeClr val="tx1"/>
                </a:solidFill>
              </a:rPr>
              <a:t> 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0055AF"/>
                </a:solidFill>
              </a:rPr>
              <a:t>Math</a:t>
            </a:r>
            <a:r>
              <a:rPr lang="en-US" sz="1500" dirty="0" err="1">
                <a:solidFill>
                  <a:schemeClr val="tx1"/>
                </a:solidFill>
              </a:rPr>
              <a:t>.floor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i="1" dirty="0" err="1">
                <a:solidFill>
                  <a:schemeClr val="tx1"/>
                </a:solidFill>
              </a:rPr>
              <a:t>root</a:t>
            </a:r>
            <a:r>
              <a:rPr lang="en-US" sz="1500" dirty="0" err="1">
                <a:solidFill>
                  <a:schemeClr val="tx1"/>
                </a:solidFill>
              </a:rPr>
              <a:t>.width</a:t>
            </a:r>
            <a:r>
              <a:rPr lang="en-US" sz="1500" dirty="0">
                <a:solidFill>
                  <a:schemeClr val="tx1"/>
                </a:solidFill>
              </a:rPr>
              <a:t> * 0.01);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.strokeStyle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dirty="0">
                <a:solidFill>
                  <a:srgbClr val="008000"/>
                </a:solidFill>
              </a:rPr>
              <a:t>"blue"</a:t>
            </a:r>
            <a:r>
              <a:rPr lang="en-US" sz="1500" dirty="0">
                <a:solidFill>
                  <a:schemeClr val="tx1"/>
                </a:solidFill>
              </a:rPr>
              <a:t>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.fillStyle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 err="1">
                <a:solidFill>
                  <a:srgbClr val="008000"/>
                </a:solidFill>
              </a:rPr>
              <a:t>lightblue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C0C0C0"/>
                </a:solidFill>
              </a:rPr>
              <a:t>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.beginPath</a:t>
            </a:r>
            <a:r>
              <a:rPr lang="en-US" sz="1500" dirty="0">
                <a:solidFill>
                  <a:schemeClr val="tx1"/>
                </a:solidFill>
              </a:rPr>
              <a:t>(); </a:t>
            </a:r>
            <a:r>
              <a:rPr lang="en-US" sz="1500" dirty="0">
                <a:solidFill>
                  <a:srgbClr val="008000"/>
                </a:solidFill>
              </a:rPr>
              <a:t>//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top-left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start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point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.moveTo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i="1" dirty="0">
                <a:solidFill>
                  <a:schemeClr val="tx1"/>
                </a:solidFill>
              </a:rPr>
              <a:t>margin</a:t>
            </a:r>
            <a:r>
              <a:rPr lang="en-US" sz="1500" dirty="0">
                <a:solidFill>
                  <a:srgbClr val="C0C0C0"/>
                </a:solidFill>
              </a:rPr>
              <a:t>, </a:t>
            </a:r>
            <a:r>
              <a:rPr lang="en-US" sz="1500" i="1" dirty="0">
                <a:solidFill>
                  <a:srgbClr val="000000"/>
                </a:solidFill>
              </a:rPr>
              <a:t>margin</a:t>
            </a:r>
            <a:r>
              <a:rPr lang="en-US" sz="1500" dirty="0">
                <a:solidFill>
                  <a:srgbClr val="C0C0C0"/>
                </a:solidFill>
              </a:rPr>
              <a:t>); </a:t>
            </a:r>
            <a:r>
              <a:rPr lang="en-US" sz="1500" dirty="0">
                <a:solidFill>
                  <a:srgbClr val="008000"/>
                </a:solidFill>
              </a:rPr>
              <a:t>//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upper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line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.lineTo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i="1" dirty="0" err="1">
                <a:solidFill>
                  <a:schemeClr val="tx1"/>
                </a:solidFill>
              </a:rPr>
              <a:t>root</a:t>
            </a:r>
            <a:r>
              <a:rPr lang="en-US" sz="1500" dirty="0" err="1">
                <a:solidFill>
                  <a:schemeClr val="tx1"/>
                </a:solidFill>
              </a:rPr>
              <a:t>.width</a:t>
            </a:r>
            <a:r>
              <a:rPr lang="en-US" sz="1500" dirty="0">
                <a:solidFill>
                  <a:schemeClr val="tx1"/>
                </a:solidFill>
              </a:rPr>
              <a:t> - </a:t>
            </a:r>
            <a:r>
              <a:rPr lang="en-US" sz="1500" i="1" dirty="0">
                <a:solidFill>
                  <a:schemeClr val="tx1"/>
                </a:solidFill>
              </a:rPr>
              <a:t>margin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i="1" dirty="0">
                <a:solidFill>
                  <a:schemeClr val="tx1"/>
                </a:solidFill>
              </a:rPr>
              <a:t>margin</a:t>
            </a:r>
            <a:r>
              <a:rPr lang="en-US" sz="1500" dirty="0">
                <a:solidFill>
                  <a:schemeClr val="tx1"/>
                </a:solidFill>
              </a:rPr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00800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.closePath</a:t>
            </a:r>
            <a:r>
              <a:rPr lang="en-US" sz="1500" dirty="0">
                <a:solidFill>
                  <a:schemeClr val="tx1"/>
                </a:solidFill>
              </a:rPr>
              <a:t>();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.fill</a:t>
            </a:r>
            <a:r>
              <a:rPr lang="en-US" sz="1500" dirty="0">
                <a:solidFill>
                  <a:schemeClr val="tx1"/>
                </a:solidFill>
              </a:rPr>
              <a:t>(); </a:t>
            </a:r>
            <a:br>
              <a:rPr lang="en-US" sz="1500" dirty="0">
                <a:solidFill>
                  <a:srgbClr val="C0C0C0"/>
                </a:solidFill>
              </a:rPr>
            </a:br>
            <a:r>
              <a:rPr lang="en-US" sz="1500" dirty="0">
                <a:solidFill>
                  <a:srgbClr val="C0C0C0"/>
                </a:solidFill>
              </a:rPr>
              <a:t>        </a:t>
            </a:r>
            <a:r>
              <a:rPr lang="en-US" sz="1500" dirty="0" err="1"/>
              <a:t>var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fontSize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0055AF"/>
                </a:solidFill>
              </a:rPr>
              <a:t>Math</a:t>
            </a:r>
            <a:r>
              <a:rPr lang="en-US" sz="1500" dirty="0" err="1">
                <a:solidFill>
                  <a:schemeClr val="tx1"/>
                </a:solidFill>
              </a:rPr>
              <a:t>.floor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i="1" dirty="0" err="1">
                <a:solidFill>
                  <a:schemeClr val="tx1"/>
                </a:solidFill>
              </a:rPr>
              <a:t>root</a:t>
            </a:r>
            <a:r>
              <a:rPr lang="en-US" sz="1500" dirty="0" err="1">
                <a:solidFill>
                  <a:schemeClr val="tx1"/>
                </a:solidFill>
              </a:rPr>
              <a:t>.width</a:t>
            </a:r>
            <a:r>
              <a:rPr lang="en-US" sz="1500" dirty="0">
                <a:solidFill>
                  <a:schemeClr val="tx1"/>
                </a:solidFill>
              </a:rPr>
              <a:t> * 0.1);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.font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i="1" dirty="0" err="1">
                <a:solidFill>
                  <a:srgbClr val="2985C7"/>
                </a:solidFill>
              </a:rPr>
              <a:t>fontSize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+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 err="1">
                <a:solidFill>
                  <a:srgbClr val="008000"/>
                </a:solidFill>
              </a:rPr>
              <a:t>px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Verdana"</a:t>
            </a:r>
            <a:r>
              <a:rPr lang="en-US" sz="1500" dirty="0">
                <a:solidFill>
                  <a:schemeClr val="tx1"/>
                </a:solidFill>
              </a:rPr>
              <a:t>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endParaRPr lang="en-US" sz="1500" dirty="0">
              <a:solidFill>
                <a:srgbClr val="008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8000"/>
                </a:solidFill>
              </a:rPr>
              <a:t>        </a:t>
            </a:r>
            <a:r>
              <a:rPr lang="en-US" sz="1500" dirty="0" err="1"/>
              <a:t>var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>
                <a:solidFill>
                  <a:srgbClr val="2985C7"/>
                </a:solidFill>
              </a:rPr>
              <a:t>gradient </a:t>
            </a:r>
            <a:r>
              <a:rPr lang="en-US" sz="1500" dirty="0">
                <a:solidFill>
                  <a:schemeClr val="tx1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.createLinearGradient</a:t>
            </a:r>
            <a:r>
              <a:rPr lang="en-US" sz="1500" dirty="0">
                <a:solidFill>
                  <a:schemeClr val="tx1"/>
                </a:solidFill>
              </a:rPr>
              <a:t>(0, 0, </a:t>
            </a:r>
            <a:r>
              <a:rPr lang="en-US" sz="1500" i="1" dirty="0" err="1">
                <a:solidFill>
                  <a:schemeClr val="tx1"/>
                </a:solidFill>
              </a:rPr>
              <a:t>root</a:t>
            </a:r>
            <a:r>
              <a:rPr lang="en-US" sz="1500" dirty="0" err="1">
                <a:solidFill>
                  <a:schemeClr val="tx1"/>
                </a:solidFill>
              </a:rPr>
              <a:t>.width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i="1" dirty="0" err="1">
                <a:solidFill>
                  <a:schemeClr val="tx1"/>
                </a:solidFill>
              </a:rPr>
              <a:t>root</a:t>
            </a:r>
            <a:r>
              <a:rPr lang="en-US" sz="1500" dirty="0" err="1">
                <a:solidFill>
                  <a:schemeClr val="tx1"/>
                </a:solidFill>
              </a:rPr>
              <a:t>.height</a:t>
            </a:r>
            <a:r>
              <a:rPr lang="en-US" sz="1500" dirty="0">
                <a:solidFill>
                  <a:schemeClr val="tx1"/>
                </a:solidFill>
              </a:rPr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gradient</a:t>
            </a:r>
            <a:r>
              <a:rPr lang="en-US" sz="1500" dirty="0" err="1">
                <a:solidFill>
                  <a:schemeClr val="tx1"/>
                </a:solidFill>
              </a:rPr>
              <a:t>.addColorStop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"0"</a:t>
            </a:r>
            <a:r>
              <a:rPr lang="en-US" sz="1500" dirty="0">
                <a:solidFill>
                  <a:srgbClr val="C0C0C0"/>
                </a:solidFill>
              </a:rPr>
              <a:t>,</a:t>
            </a:r>
            <a:r>
              <a:rPr lang="en-US" sz="1500" dirty="0">
                <a:solidFill>
                  <a:srgbClr val="008000"/>
                </a:solidFill>
              </a:rPr>
              <a:t>"red"</a:t>
            </a:r>
            <a:r>
              <a:rPr lang="en-US" sz="1500" dirty="0">
                <a:solidFill>
                  <a:schemeClr val="tx1"/>
                </a:solidFill>
              </a:rPr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gradient</a:t>
            </a:r>
            <a:r>
              <a:rPr lang="en-US" sz="1500" dirty="0" err="1">
                <a:solidFill>
                  <a:schemeClr val="tx1"/>
                </a:solidFill>
              </a:rPr>
              <a:t>.addColorStop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"0.5"</a:t>
            </a:r>
            <a:r>
              <a:rPr lang="en-US" sz="1500" dirty="0">
                <a:solidFill>
                  <a:srgbClr val="C0C0C0"/>
                </a:solidFill>
              </a:rPr>
              <a:t>,</a:t>
            </a:r>
            <a:r>
              <a:rPr lang="en-US" sz="1500" dirty="0">
                <a:solidFill>
                  <a:srgbClr val="008000"/>
                </a:solidFill>
              </a:rPr>
              <a:t>"green"</a:t>
            </a:r>
            <a:r>
              <a:rPr lang="en-US" sz="1500" dirty="0">
                <a:solidFill>
                  <a:schemeClr val="tx1"/>
                </a:solidFill>
              </a:rPr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gradient</a:t>
            </a:r>
            <a:r>
              <a:rPr lang="en-US" sz="1500" dirty="0" err="1">
                <a:solidFill>
                  <a:schemeClr val="tx1"/>
                </a:solidFill>
              </a:rPr>
              <a:t>.addColorStop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"1.0"</a:t>
            </a:r>
            <a:r>
              <a:rPr lang="en-US" sz="1500" dirty="0">
                <a:solidFill>
                  <a:srgbClr val="C0C0C0"/>
                </a:solidFill>
              </a:rPr>
              <a:t>,</a:t>
            </a:r>
            <a:r>
              <a:rPr lang="en-US" sz="1500" dirty="0">
                <a:solidFill>
                  <a:srgbClr val="008000"/>
                </a:solidFill>
              </a:rPr>
              <a:t>"blue"</a:t>
            </a:r>
            <a:r>
              <a:rPr lang="en-US" sz="1500" dirty="0">
                <a:solidFill>
                  <a:schemeClr val="tx1"/>
                </a:solidFill>
              </a:rPr>
              <a:t>);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.fillStyle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i="1" dirty="0">
                <a:solidFill>
                  <a:srgbClr val="2985C7"/>
                </a:solidFill>
              </a:rPr>
              <a:t>gradient</a:t>
            </a:r>
            <a:r>
              <a:rPr lang="en-US" sz="1500" dirty="0">
                <a:solidFill>
                  <a:schemeClr val="tx1"/>
                </a:solidFill>
              </a:rPr>
              <a:t>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.textAlign</a:t>
            </a:r>
            <a:r>
              <a:rPr lang="en-US" sz="1500" dirty="0">
                <a:solidFill>
                  <a:schemeClr val="tx1"/>
                </a:solidFill>
              </a:rPr>
              <a:t> = </a:t>
            </a:r>
            <a:r>
              <a:rPr lang="en-US" sz="1500" dirty="0">
                <a:solidFill>
                  <a:srgbClr val="008000"/>
                </a:solidFill>
              </a:rPr>
              <a:t>"center"</a:t>
            </a:r>
            <a:r>
              <a:rPr lang="en-US" sz="1500" dirty="0">
                <a:solidFill>
                  <a:schemeClr val="tx1"/>
                </a:solidFill>
              </a:rPr>
              <a:t>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.fillText</a:t>
            </a:r>
            <a:r>
              <a:rPr lang="en-US" sz="1500" dirty="0">
                <a:solidFill>
                  <a:schemeClr val="tx1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"Hello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World!"</a:t>
            </a:r>
            <a:r>
              <a:rPr lang="en-US" sz="1500" dirty="0">
                <a:solidFill>
                  <a:schemeClr val="tx1"/>
                </a:solidFill>
              </a:rPr>
              <a:t>, </a:t>
            </a:r>
            <a:r>
              <a:rPr lang="en-US" sz="1500" i="1" dirty="0" err="1">
                <a:solidFill>
                  <a:schemeClr val="tx1"/>
                </a:solidFill>
              </a:rPr>
              <a:t>root</a:t>
            </a:r>
            <a:r>
              <a:rPr lang="en-US" sz="1500" dirty="0" err="1">
                <a:solidFill>
                  <a:schemeClr val="tx1"/>
                </a:solidFill>
              </a:rPr>
              <a:t>.width</a:t>
            </a:r>
            <a:r>
              <a:rPr lang="en-US" sz="1500" dirty="0">
                <a:solidFill>
                  <a:schemeClr val="tx1"/>
                </a:solidFill>
              </a:rPr>
              <a:t> / 2, (</a:t>
            </a:r>
            <a:r>
              <a:rPr lang="en-US" sz="1500" i="1" dirty="0" err="1">
                <a:solidFill>
                  <a:schemeClr val="tx1"/>
                </a:solidFill>
              </a:rPr>
              <a:t>root</a:t>
            </a:r>
            <a:r>
              <a:rPr lang="en-US" sz="1500" dirty="0" err="1">
                <a:solidFill>
                  <a:schemeClr val="tx1"/>
                </a:solidFill>
              </a:rPr>
              <a:t>.height</a:t>
            </a:r>
            <a:r>
              <a:rPr lang="en-US" sz="1500" dirty="0">
                <a:solidFill>
                  <a:schemeClr val="tx1"/>
                </a:solidFill>
              </a:rPr>
              <a:t> + </a:t>
            </a:r>
            <a:r>
              <a:rPr lang="en-US" sz="1500" i="1" dirty="0" err="1">
                <a:solidFill>
                  <a:srgbClr val="2985C7"/>
                </a:solidFill>
              </a:rPr>
              <a:t>fontSize</a:t>
            </a:r>
            <a:r>
              <a:rPr lang="en-US" sz="1500" dirty="0">
                <a:solidFill>
                  <a:schemeClr val="tx1"/>
                </a:solidFill>
              </a:rPr>
              <a:t>) / 2);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chemeClr val="tx1"/>
                </a:solidFill>
              </a:rPr>
              <a:t>.stroke</a:t>
            </a:r>
            <a:r>
              <a:rPr lang="en-US" sz="1500" dirty="0">
                <a:solidFill>
                  <a:schemeClr val="tx1"/>
                </a:solidFill>
              </a:rPr>
              <a:t>(); } }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80008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561" y="691446"/>
            <a:ext cx="4143033" cy="15842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canvas</a:t>
            </a:r>
            <a:r>
              <a:rPr lang="fi-FI" sz="1400" dirty="0">
                <a:cs typeface="Open Sans Light"/>
              </a:rPr>
              <a:t>/*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EB32C91-F765-B840-9E28-730D8AF9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223922880"/>
      </p:ext>
    </p:extLst>
  </p:cSld>
  <p:clrMapOvr>
    <a:masterClrMapping/>
  </p:clrMapOvr>
  <p:transition spd="med"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F0B9B1-ADD9-754E-92BD-9E024C0DD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way for rendering shaped paths in Qt Quick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Any path shape supported: line, ellipse, arc, quadratic and cubic Bezier curves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Path created manually from path elements (geometry) or with GPU vendor extension </a:t>
            </a:r>
            <a:r>
              <a:rPr lang="en-US" dirty="0" err="1"/>
              <a:t>GL_NV_path_rendering</a:t>
            </a:r>
            <a:r>
              <a:rPr lang="en-US" dirty="0"/>
              <a:t> 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Possible to define the line color and style as well as the fill color and fill rules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Image masks allow creating even more complicated shapes </a:t>
            </a:r>
          </a:p>
          <a:p>
            <a:r>
              <a:rPr lang="en-US" dirty="0"/>
              <a:t>Performance benefit as the path is never rasterized in SW</a:t>
            </a:r>
          </a:p>
          <a:p>
            <a:pPr lvl="1"/>
            <a:r>
              <a:rPr lang="en-US" dirty="0"/>
              <a:t>Existing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QQuickPaintedItem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Canvas</a:t>
            </a:r>
            <a:r>
              <a:rPr lang="en-US" dirty="0"/>
              <a:t> items rendered to an image by the CPU</a:t>
            </a:r>
          </a:p>
          <a:p>
            <a:pPr lvl="2"/>
            <a:r>
              <a:rPr lang="en-US" dirty="0"/>
              <a:t>Rendered images uploaded to the video memory </a:t>
            </a:r>
          </a:p>
          <a:p>
            <a:r>
              <a:rPr lang="en-US" dirty="0"/>
              <a:t>Easier to create new shapes</a:t>
            </a:r>
          </a:p>
          <a:p>
            <a:pPr lvl="1"/>
            <a:r>
              <a:rPr lang="en-US" dirty="0"/>
              <a:t>No JavaScript needed as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Canvas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QQuickPaintedItem</a:t>
            </a:r>
            <a:r>
              <a:rPr lang="en-US" dirty="0"/>
              <a:t> sub-classing needed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28EF3-E663-CA40-B254-CC5E7E23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1394F-B943-4444-A1F8-9BB5963A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E5CF4C-D515-D440-844E-DF2A5C11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B7E9570-8111-C74C-9BE5-36F06319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684206404"/>
      </p:ext>
    </p:extLst>
  </p:cSld>
  <p:clrMapOvr>
    <a:masterClrMapping/>
  </p:clrMapOvr>
  <p:transition spd="med"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28EF3-E663-CA40-B254-CC5E7E23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1394F-B943-4444-A1F8-9BB5963A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E5CF4C-D515-D440-844E-DF2A5C11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4F20A0-8014-C540-958D-25685F11B816}"/>
              </a:ext>
            </a:extLst>
          </p:cNvPr>
          <p:cNvSpPr txBox="1">
            <a:spLocks/>
          </p:cNvSpPr>
          <p:nvPr/>
        </p:nvSpPr>
        <p:spPr>
          <a:xfrm>
            <a:off x="550861" y="1268760"/>
            <a:ext cx="10627573" cy="4968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/>
              <a:t>import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/>
              <a:t>QtQuick.Shapes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1.0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br>
              <a:rPr lang="fi-FI" sz="1600" dirty="0"/>
            </a:br>
            <a:r>
              <a:rPr lang="fi-FI" sz="1600" dirty="0" err="1">
                <a:solidFill>
                  <a:srgbClr val="800080"/>
                </a:solidFill>
              </a:rPr>
              <a:t>Window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</a:t>
            </a:r>
            <a:r>
              <a:rPr lang="fi-FI" sz="1600" dirty="0" err="1">
                <a:solidFill>
                  <a:srgbClr val="800000"/>
                </a:solidFill>
              </a:rPr>
              <a:t>visible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/>
              <a:t>true</a:t>
            </a:r>
            <a:r>
              <a:rPr lang="fi-FI" sz="1600" dirty="0"/>
              <a:t> </a:t>
            </a:r>
            <a:r>
              <a:rPr lang="fi-FI" sz="1600" dirty="0" err="1">
                <a:solidFill>
                  <a:srgbClr val="800000"/>
                </a:solidFill>
              </a:rPr>
              <a:t>width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640 </a:t>
            </a:r>
            <a:r>
              <a:rPr lang="fi-FI" sz="1600" dirty="0" err="1">
                <a:solidFill>
                  <a:srgbClr val="800000"/>
                </a:solidFill>
              </a:rPr>
              <a:t>height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480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80"/>
                </a:solidFill>
              </a:rPr>
              <a:t>    </a:t>
            </a:r>
            <a:r>
              <a:rPr lang="fi-FI" sz="1600" dirty="0" err="1">
                <a:solidFill>
                  <a:srgbClr val="800080"/>
                </a:solidFill>
              </a:rPr>
              <a:t>Shape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    id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shape</a:t>
            </a:r>
            <a:r>
              <a:rPr lang="fi-FI" sz="1600" i="1" dirty="0">
                <a:solidFill>
                  <a:srgbClr val="000000"/>
                </a:solidFill>
              </a:rPr>
              <a:t>;</a:t>
            </a:r>
            <a:r>
              <a:rPr lang="fi-FI" sz="1600" dirty="0"/>
              <a:t> </a:t>
            </a:r>
            <a:r>
              <a:rPr lang="fi-FI" sz="1600" dirty="0" err="1">
                <a:solidFill>
                  <a:srgbClr val="800000"/>
                </a:solidFill>
              </a:rPr>
              <a:t>anchors.fill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parent</a:t>
            </a:r>
            <a:r>
              <a:rPr lang="fi-FI" sz="16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80"/>
                </a:solidFill>
              </a:rPr>
              <a:t>        </a:t>
            </a:r>
            <a:r>
              <a:rPr lang="fi-FI" sz="1600" dirty="0" err="1">
                <a:solidFill>
                  <a:srgbClr val="800080"/>
                </a:solidFill>
              </a:rPr>
              <a:t>ShapePath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        </a:t>
            </a:r>
            <a:r>
              <a:rPr lang="fi-FI" sz="1600" dirty="0" err="1">
                <a:solidFill>
                  <a:srgbClr val="800000"/>
                </a:solidFill>
              </a:rPr>
              <a:t>strokeWidth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10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        </a:t>
            </a:r>
            <a:r>
              <a:rPr lang="fi-FI" sz="1600" dirty="0" err="1">
                <a:solidFill>
                  <a:srgbClr val="800000"/>
                </a:solidFill>
              </a:rPr>
              <a:t>strokeColor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>
                <a:solidFill>
                  <a:srgbClr val="008000"/>
                </a:solidFill>
              </a:rPr>
              <a:t>"</a:t>
            </a:r>
            <a:r>
              <a:rPr lang="fi-FI" sz="1600" dirty="0" err="1">
                <a:solidFill>
                  <a:srgbClr val="008000"/>
                </a:solidFill>
              </a:rPr>
              <a:t>lightGreen</a:t>
            </a:r>
            <a:r>
              <a:rPr lang="fi-FI" sz="1600" dirty="0">
                <a:solidFill>
                  <a:srgbClr val="008000"/>
                </a:solidFill>
              </a:rPr>
              <a:t>"</a:t>
            </a:r>
            <a:r>
              <a:rPr lang="fi-FI" sz="16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        </a:t>
            </a:r>
            <a:r>
              <a:rPr lang="fi-FI" sz="1600" dirty="0" err="1">
                <a:solidFill>
                  <a:srgbClr val="800000"/>
                </a:solidFill>
              </a:rPr>
              <a:t>fillGradient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/>
              <a:t>RadialGradient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            </a:t>
            </a:r>
            <a:r>
              <a:rPr lang="fi-FI" sz="1600" dirty="0" err="1">
                <a:solidFill>
                  <a:srgbClr val="800000"/>
                </a:solidFill>
              </a:rPr>
              <a:t>centerX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shape</a:t>
            </a:r>
            <a:r>
              <a:rPr lang="fi-FI" sz="1600" dirty="0" err="1"/>
              <a:t>.width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/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2;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>
                <a:solidFill>
                  <a:srgbClr val="800000"/>
                </a:solidFill>
              </a:rPr>
              <a:t>centerY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shape</a:t>
            </a:r>
            <a:r>
              <a:rPr lang="fi-FI" sz="1600" dirty="0" err="1"/>
              <a:t>.height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/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2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            </a:t>
            </a:r>
            <a:r>
              <a:rPr lang="fi-FI" sz="1600" dirty="0" err="1">
                <a:solidFill>
                  <a:srgbClr val="800000"/>
                </a:solidFill>
              </a:rPr>
              <a:t>centerRadius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shape</a:t>
            </a:r>
            <a:r>
              <a:rPr lang="fi-FI" sz="1600" dirty="0" err="1"/>
              <a:t>.width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*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0.1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            </a:t>
            </a:r>
            <a:r>
              <a:rPr lang="fi-FI" sz="1600" dirty="0" err="1">
                <a:solidFill>
                  <a:srgbClr val="800000"/>
                </a:solidFill>
              </a:rPr>
              <a:t>focalX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/>
              <a:t>centerX</a:t>
            </a:r>
            <a:r>
              <a:rPr lang="fi-FI" sz="1600" dirty="0"/>
              <a:t>;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>
                <a:solidFill>
                  <a:srgbClr val="800000"/>
                </a:solidFill>
              </a:rPr>
              <a:t>focalY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/>
              <a:t>centerY</a:t>
            </a:r>
            <a:r>
              <a:rPr lang="fi-FI" sz="16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            </a:t>
            </a:r>
            <a:r>
              <a:rPr lang="fi-FI" sz="1600" dirty="0" err="1">
                <a:solidFill>
                  <a:srgbClr val="800000"/>
                </a:solidFill>
              </a:rPr>
              <a:t>spread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>
                <a:solidFill>
                  <a:srgbClr val="800080"/>
                </a:solidFill>
              </a:rPr>
              <a:t>ShapeGradient</a:t>
            </a:r>
            <a:r>
              <a:rPr lang="fi-FI" sz="1600" dirty="0" err="1"/>
              <a:t>.RepeatSpread</a:t>
            </a:r>
            <a:r>
              <a:rPr lang="fi-FI" sz="16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80"/>
                </a:solidFill>
              </a:rPr>
              <a:t>                </a:t>
            </a:r>
            <a:r>
              <a:rPr lang="fi-FI" sz="1600" dirty="0" err="1">
                <a:solidFill>
                  <a:srgbClr val="800080"/>
                </a:solidFill>
              </a:rPr>
              <a:t>GradientStop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{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>
                <a:solidFill>
                  <a:srgbClr val="800000"/>
                </a:solidFill>
              </a:rPr>
              <a:t>position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0;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>
                <a:solidFill>
                  <a:srgbClr val="800000"/>
                </a:solidFill>
              </a:rPr>
              <a:t>color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>
                <a:solidFill>
                  <a:srgbClr val="008000"/>
                </a:solidFill>
              </a:rPr>
              <a:t>"</a:t>
            </a:r>
            <a:r>
              <a:rPr lang="fi-FI" sz="1600" dirty="0" err="1">
                <a:solidFill>
                  <a:srgbClr val="008000"/>
                </a:solidFill>
              </a:rPr>
              <a:t>black</a:t>
            </a:r>
            <a:r>
              <a:rPr lang="fi-FI" sz="1600" dirty="0">
                <a:solidFill>
                  <a:srgbClr val="008000"/>
                </a:solidFill>
              </a:rPr>
              <a:t>"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}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80"/>
                </a:solidFill>
              </a:rPr>
              <a:t>                </a:t>
            </a:r>
            <a:r>
              <a:rPr lang="fi-FI" sz="1600" dirty="0" err="1">
                <a:solidFill>
                  <a:srgbClr val="800080"/>
                </a:solidFill>
              </a:rPr>
              <a:t>GradientStop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{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>
                <a:solidFill>
                  <a:srgbClr val="800000"/>
                </a:solidFill>
              </a:rPr>
              <a:t>position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1;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>
                <a:solidFill>
                  <a:srgbClr val="800000"/>
                </a:solidFill>
              </a:rPr>
              <a:t>color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>
                <a:solidFill>
                  <a:srgbClr val="008000"/>
                </a:solidFill>
              </a:rPr>
              <a:t>"</a:t>
            </a:r>
            <a:r>
              <a:rPr lang="fi-FI" sz="1600" dirty="0" err="1">
                <a:solidFill>
                  <a:srgbClr val="008000"/>
                </a:solidFill>
              </a:rPr>
              <a:t>yellow</a:t>
            </a:r>
            <a:r>
              <a:rPr lang="fi-FI" sz="1600" dirty="0">
                <a:solidFill>
                  <a:srgbClr val="008000"/>
                </a:solidFill>
              </a:rPr>
              <a:t>"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} }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            </a:t>
            </a:r>
            <a:r>
              <a:rPr lang="fi-FI" sz="1600" dirty="0" err="1">
                <a:solidFill>
                  <a:srgbClr val="800000"/>
                </a:solidFill>
              </a:rPr>
              <a:t>strokeStyle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>
                <a:solidFill>
                  <a:srgbClr val="800080"/>
                </a:solidFill>
              </a:rPr>
              <a:t>ShapePath</a:t>
            </a:r>
            <a:r>
              <a:rPr lang="fi-FI" sz="1600" dirty="0" err="1"/>
              <a:t>.SolidLine</a:t>
            </a:r>
            <a:r>
              <a:rPr lang="fi-FI" sz="16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            </a:t>
            </a:r>
            <a:r>
              <a:rPr lang="fi-FI" sz="1600" dirty="0" err="1">
                <a:solidFill>
                  <a:srgbClr val="800000"/>
                </a:solidFill>
              </a:rPr>
              <a:t>startX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shape</a:t>
            </a:r>
            <a:r>
              <a:rPr lang="fi-FI" sz="1600" dirty="0" err="1"/>
              <a:t>.width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*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0.3;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 err="1">
                <a:solidFill>
                  <a:srgbClr val="800000"/>
                </a:solidFill>
              </a:rPr>
              <a:t>startY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shape</a:t>
            </a:r>
            <a:r>
              <a:rPr lang="fi-FI" sz="1600" dirty="0" err="1"/>
              <a:t>.height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*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0.1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80"/>
                </a:solidFill>
              </a:rPr>
              <a:t>                </a:t>
            </a:r>
            <a:r>
              <a:rPr lang="fi-FI" sz="1600" dirty="0" err="1">
                <a:solidFill>
                  <a:srgbClr val="800080"/>
                </a:solidFill>
              </a:rPr>
              <a:t>PathLine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{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>
                <a:solidFill>
                  <a:srgbClr val="800000"/>
                </a:solidFill>
              </a:rPr>
              <a:t>x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shape</a:t>
            </a:r>
            <a:r>
              <a:rPr lang="fi-FI" sz="1600" dirty="0" err="1"/>
              <a:t>.width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*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0.7;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>
                <a:solidFill>
                  <a:srgbClr val="800000"/>
                </a:solidFill>
              </a:rPr>
              <a:t>y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shape</a:t>
            </a:r>
            <a:r>
              <a:rPr lang="fi-FI" sz="1600" dirty="0" err="1"/>
              <a:t>.height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*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0.1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} </a:t>
            </a:r>
            <a:endParaRPr lang="en-US" sz="1500" dirty="0">
              <a:solidFill>
                <a:srgbClr val="80008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43F9AE-A055-174D-A9ED-EC3212FD9116}"/>
              </a:ext>
            </a:extLst>
          </p:cNvPr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shapes</a:t>
            </a:r>
            <a:endParaRPr lang="en-US" sz="1400" dirty="0">
              <a:cs typeface="Open Sans Light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AB7B9D9-2DA2-0C45-BA55-A212A2E9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892668198"/>
      </p:ext>
    </p:extLst>
  </p:cSld>
  <p:clrMapOvr>
    <a:masterClrMapping/>
  </p:clrMapOvr>
  <p:transition spd="med"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A02245-BBE6-5D42-8AC4-FF58D83261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Particle System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3F31A4B-A8AB-9C44-97EC-00B1B69A3F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D9093-69BE-4145-B217-9711AFC212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00D1AB-666B-C645-B52C-810B01E371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64226"/>
      </p:ext>
    </p:extLst>
  </p:cSld>
  <p:clrMapOvr>
    <a:masterClrMapping/>
  </p:clrMapOvr>
  <p:transition spd="med"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Particle System</a:t>
            </a:r>
          </a:p>
          <a:p>
            <a:r>
              <a:rPr lang="en-US" dirty="0"/>
              <a:t>Ready-Made Graphical Effects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8C82626-C1C6-6540-BCAB-E8B7F6252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C976CBA-7888-D24E-9DB8-DDFFD7DEFBE8}"/>
              </a:ext>
            </a:extLst>
          </p:cNvPr>
          <p:cNvSpPr txBox="1">
            <a:spLocks/>
          </p:cNvSpPr>
          <p:nvPr/>
        </p:nvSpPr>
        <p:spPr>
          <a:xfrm>
            <a:off x="3008312" y="65341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347759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844824"/>
            <a:ext cx="11090275" cy="3133157"/>
          </a:xfrm>
        </p:spPr>
        <p:txBody>
          <a:bodyPr>
            <a:normAutofit/>
          </a:bodyPr>
          <a:lstStyle/>
          <a:p>
            <a:r>
              <a:rPr lang="en-US" dirty="0"/>
              <a:t>Defines, where the QML engine finds QML types</a:t>
            </a:r>
          </a:p>
          <a:p>
            <a:pPr lvl="1"/>
            <a:r>
              <a:rPr lang="en-US" dirty="0"/>
              <a:t>Folders, containing QML files, </a:t>
            </a:r>
            <a:r>
              <a:rPr lang="en-US" dirty="0">
                <a:latin typeface="Courier New"/>
                <a:cs typeface="Courier New"/>
              </a:rPr>
              <a:t>import “/opt/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”</a:t>
            </a:r>
          </a:p>
          <a:p>
            <a:pPr lvl="1"/>
            <a:r>
              <a:rPr lang="en-US" dirty="0"/>
              <a:t>Modules, containing QML folders and libraries: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QT_INSTALL_QML</a:t>
            </a:r>
          </a:p>
          <a:p>
            <a:pPr lvl="2"/>
            <a:r>
              <a:rPr lang="en-US" dirty="0"/>
              <a:t>Custom module locations can be added with </a:t>
            </a:r>
            <a:r>
              <a:rPr lang="en-US" dirty="0">
                <a:latin typeface="Courier New"/>
                <a:cs typeface="Courier New"/>
              </a:rPr>
              <a:t>QML_IMPORT_PATH</a:t>
            </a:r>
            <a:r>
              <a:rPr lang="en-US" dirty="0">
                <a:latin typeface="+mn-lt"/>
                <a:cs typeface="Courier New"/>
              </a:rPr>
              <a:t> </a:t>
            </a:r>
            <a:r>
              <a:rPr lang="en-US" dirty="0"/>
              <a:t>in the </a:t>
            </a:r>
            <a:r>
              <a:rPr lang="en-US" b="1" dirty="0">
                <a:latin typeface="Courier New"/>
                <a:cs typeface="Courier New"/>
              </a:rPr>
              <a:t>.pro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Import module can be any URL </a:t>
            </a:r>
            <a:r>
              <a:rPr lang="en-US" dirty="0">
                <a:latin typeface="Courier New"/>
                <a:cs typeface="Courier New"/>
              </a:rPr>
              <a:t>import “https://</a:t>
            </a:r>
            <a:r>
              <a:rPr lang="en-US" dirty="0" err="1">
                <a:latin typeface="Courier New"/>
                <a:cs typeface="Courier New"/>
              </a:rPr>
              <a:t>company.com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CoolModule</a:t>
            </a:r>
            <a:r>
              <a:rPr lang="en-US" dirty="0">
                <a:latin typeface="Courier New"/>
                <a:cs typeface="Courier New"/>
              </a:rPr>
              <a:t>” 8.1</a:t>
            </a:r>
          </a:p>
          <a:p>
            <a:r>
              <a:rPr lang="en-US" dirty="0"/>
              <a:t>Specifies which version of Qt Quick module you wish to use</a:t>
            </a:r>
          </a:p>
          <a:p>
            <a:pPr lvl="1"/>
            <a:r>
              <a:rPr lang="en-US" dirty="0"/>
              <a:t>Guarantees backwards compatibility</a:t>
            </a:r>
          </a:p>
          <a:p>
            <a:pPr lvl="1"/>
            <a:r>
              <a:rPr lang="en-US" dirty="0"/>
              <a:t>Only features of the specified version are loaded</a:t>
            </a:r>
          </a:p>
          <a:p>
            <a:r>
              <a:rPr lang="en-US" dirty="0"/>
              <a:t>Optionally, you may define a namespace for imported QML types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Statement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0436" y="4977986"/>
            <a:ext cx="9513808" cy="1195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import </a:t>
            </a:r>
            <a:r>
              <a:rPr lang="en-US" dirty="0" err="1"/>
              <a:t>CustomModule</a:t>
            </a:r>
            <a:r>
              <a:rPr lang="en-US" dirty="0"/>
              <a:t> 2.9 as </a:t>
            </a:r>
            <a:r>
              <a:rPr lang="en-US" dirty="0" err="1"/>
              <a:t>SomeNameSpace</a:t>
            </a:r>
            <a:endParaRPr lang="en-US" dirty="0"/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 err="1">
                <a:solidFill>
                  <a:srgbClr val="800080"/>
                </a:solidFill>
              </a:rPr>
              <a:t>SomeNameSpace.SomeType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fi-FI" dirty="0"/>
              <a:t>   // ...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C071C96-617D-734B-9EB1-F06CCD7E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958631713"/>
      </p:ext>
    </p:extLst>
  </p:cSld>
  <p:clrMapOvr>
    <a:masterClrMapping/>
  </p:clrMapOvr>
  <p:transition spd="med"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simulation of particles</a:t>
            </a:r>
          </a:p>
          <a:p>
            <a:r>
              <a:rPr lang="en-US" dirty="0"/>
              <a:t>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ParticleSystem</a:t>
            </a:r>
            <a:r>
              <a:rPr lang="en-US" dirty="0"/>
              <a:t> type provides a time-line for the simulation</a:t>
            </a:r>
          </a:p>
          <a:p>
            <a:pPr lvl="1"/>
            <a:r>
              <a:rPr lang="en-US" dirty="0"/>
              <a:t>Binds all objects to a simulation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Emitter</a:t>
            </a:r>
            <a:r>
              <a:rPr lang="en-US" dirty="0"/>
              <a:t> emits logical particles into the particle system </a:t>
            </a:r>
          </a:p>
          <a:p>
            <a:pPr lvl="1"/>
            <a:r>
              <a:rPr lang="en-US" dirty="0"/>
              <a:t>Provides initial particle attributes </a:t>
            </a:r>
          </a:p>
          <a:p>
            <a:pPr lvl="1"/>
            <a:r>
              <a:rPr lang="en-US" dirty="0"/>
              <a:t>After emitting, the attributes may be changed by </a:t>
            </a:r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, but not by </a:t>
            </a:r>
            <a:r>
              <a:rPr lang="en-US" dirty="0">
                <a:latin typeface="Courier New"/>
                <a:cs typeface="Courier New"/>
              </a:rPr>
              <a:t>Emitter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ParticlePainter</a:t>
            </a:r>
            <a:r>
              <a:rPr lang="en-US" dirty="0"/>
              <a:t> visualizes the particles</a:t>
            </a:r>
          </a:p>
          <a:p>
            <a:pPr lvl="1"/>
            <a:r>
              <a:rPr lang="en-US" dirty="0"/>
              <a:t>A particle may be an image, any </a:t>
            </a:r>
            <a:r>
              <a:rPr lang="en-US" dirty="0">
                <a:latin typeface="Courier New"/>
                <a:cs typeface="Courier New"/>
              </a:rPr>
              <a:t>Item</a:t>
            </a:r>
            <a:r>
              <a:rPr lang="en-US" dirty="0"/>
              <a:t> or implemented using GLSL </a:t>
            </a:r>
            <a:r>
              <a:rPr lang="en-US" dirty="0" err="1"/>
              <a:t>shaders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 allows manipulating particle attributes after the particle has been emitted </a:t>
            </a:r>
          </a:p>
          <a:p>
            <a:r>
              <a:rPr lang="en-US" dirty="0" err="1">
                <a:latin typeface="Courier New"/>
                <a:cs typeface="Courier New"/>
              </a:rPr>
              <a:t>ParticleGroup</a:t>
            </a:r>
            <a:r>
              <a:rPr lang="en-US" dirty="0"/>
              <a:t> allows setting timed transitions on particle groups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System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66073"/>
      </p:ext>
    </p:extLst>
  </p:cSld>
  <p:clrMapOvr>
    <a:masterClrMapping/>
  </p:clrMapOvr>
  <p:transition spd="med">
    <p:fad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Emit the particles using </a:t>
            </a:r>
            <a:r>
              <a:rPr lang="en-US" dirty="0">
                <a:latin typeface="Courier New"/>
                <a:cs typeface="Courier New"/>
              </a:rPr>
              <a:t>Emitter</a:t>
            </a:r>
            <a:r>
              <a:rPr lang="en-US" dirty="0"/>
              <a:t> methods</a:t>
            </a:r>
          </a:p>
          <a:p>
            <a:pPr lvl="1"/>
            <a:r>
              <a:rPr lang="en-US" dirty="0"/>
              <a:t>Emit particles immediately using </a:t>
            </a:r>
            <a:r>
              <a:rPr lang="en-US" dirty="0">
                <a:latin typeface="Courier New"/>
                <a:cs typeface="Courier New"/>
              </a:rPr>
              <a:t>burst(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count,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x,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y)</a:t>
            </a:r>
          </a:p>
          <a:p>
            <a:pPr lvl="2"/>
            <a:r>
              <a:rPr lang="en-US" dirty="0"/>
              <a:t>Coordinates may be omitted, in which case the emitter emits particles randomly inside the emitter area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shape</a:t>
            </a:r>
            <a:r>
              <a:rPr lang="en-US" dirty="0"/>
              <a:t> property (</a:t>
            </a:r>
            <a:r>
              <a:rPr lang="en-US" dirty="0" err="1">
                <a:latin typeface="Courier New"/>
                <a:cs typeface="Courier New"/>
              </a:rPr>
              <a:t>EllipseShape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LineShape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MaskShape</a:t>
            </a:r>
            <a:r>
              <a:rPr lang="en-US" dirty="0"/>
              <a:t>) to provide a non-rectangular emitter area </a:t>
            </a:r>
          </a:p>
          <a:p>
            <a:pPr lvl="1"/>
            <a:r>
              <a:rPr lang="en-US" dirty="0"/>
              <a:t>Enable the disabled emitter for a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/>
              <a:t> milliseconds </a:t>
            </a:r>
            <a:r>
              <a:rPr lang="en-US" dirty="0">
                <a:latin typeface="Courier New"/>
                <a:cs typeface="Courier New"/>
              </a:rPr>
              <a:t>pulse(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duration)</a:t>
            </a:r>
            <a:endParaRPr lang="en-US" dirty="0"/>
          </a:p>
          <a:p>
            <a:r>
              <a:rPr lang="en-US" dirty="0"/>
              <a:t>Provide the initial particle attributes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emitRate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(10)</a:t>
            </a:r>
            <a:r>
              <a:rPr lang="en-US" dirty="0">
                <a:latin typeface="+mn-lt"/>
                <a:cs typeface="Courier New" pitchFamily="49" charset="0"/>
              </a:rPr>
              <a:t> – number of particles emitted per second 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lifeSpan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(1000)</a:t>
            </a:r>
            <a:r>
              <a:rPr lang="en-US" dirty="0">
                <a:cs typeface="Courier New" pitchFamily="49" charset="0"/>
              </a:rPr>
              <a:t> – life span of each particle in milliseconds. Values &gt; 10 </a:t>
            </a:r>
            <a:r>
              <a:rPr lang="en-US" dirty="0" err="1">
                <a:cs typeface="Courier New" pitchFamily="49" charset="0"/>
              </a:rPr>
              <a:t>mins</a:t>
            </a:r>
            <a:r>
              <a:rPr lang="en-US" dirty="0">
                <a:cs typeface="Courier New" pitchFamily="49" charset="0"/>
              </a:rPr>
              <a:t> are treated as infinite </a:t>
            </a:r>
            <a:endParaRPr lang="en-US" dirty="0"/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size(16) </a:t>
            </a:r>
            <a:r>
              <a:rPr lang="en-US" dirty="0">
                <a:cs typeface="Courier New" pitchFamily="49" charset="0"/>
              </a:rPr>
              <a:t>– particle size in pixels. May be linearly interpolated to </a:t>
            </a:r>
            <a:r>
              <a:rPr lang="en-US" dirty="0" err="1">
                <a:latin typeface="Courier New"/>
                <a:cs typeface="Courier New"/>
              </a:rPr>
              <a:t>endSize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acceleration, velocity</a:t>
            </a:r>
            <a:r>
              <a:rPr lang="en-US" dirty="0">
                <a:cs typeface="Courier New" pitchFamily="49" charset="0"/>
              </a:rPr>
              <a:t> – defined as stochastic </a:t>
            </a:r>
            <a:r>
              <a:rPr lang="en-US" dirty="0">
                <a:latin typeface="Courier New"/>
                <a:cs typeface="Courier New"/>
              </a:rPr>
              <a:t>Direction</a:t>
            </a:r>
            <a:r>
              <a:rPr lang="en-US" dirty="0">
                <a:cs typeface="Courier New" pitchFamily="49" charset="0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Access the emitted particles using </a:t>
            </a:r>
            <a:r>
              <a:rPr lang="en-US" dirty="0" err="1">
                <a:latin typeface="Courier New"/>
                <a:cs typeface="Courier New"/>
              </a:rPr>
              <a:t>emitParticles</a:t>
            </a:r>
            <a:r>
              <a:rPr lang="en-US" dirty="0">
                <a:latin typeface="Courier New"/>
                <a:cs typeface="Courier New"/>
              </a:rPr>
              <a:t>(Array particles)</a:t>
            </a:r>
            <a:r>
              <a:rPr lang="en-US" dirty="0"/>
              <a:t> signal</a:t>
            </a:r>
          </a:p>
          <a:p>
            <a:pPr lvl="1"/>
            <a:r>
              <a:rPr lang="en-US" dirty="0"/>
              <a:t>Avoid in high-volume particle systems, as executed by the JavaScript engine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Emitter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particleSystem/emitter</a:t>
            </a:r>
            <a:endParaRPr lang="en-US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8A01966-3D2C-9745-8FF2-CF7981494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967888198"/>
      </p:ext>
    </p:extLst>
  </p:cSld>
  <p:clrMapOvr>
    <a:masterClrMapping/>
  </p:clrMapOvr>
  <p:transition spd="med">
    <p:fad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2309" y="1844826"/>
            <a:ext cx="9143155" cy="432102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AngleDirection</a:t>
            </a:r>
            <a:r>
              <a:rPr lang="en-US" dirty="0"/>
              <a:t> – direction specified with and angle and magnitude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angle</a:t>
            </a:r>
            <a:r>
              <a:rPr lang="en-US" dirty="0"/>
              <a:t>(0) and </a:t>
            </a:r>
            <a:r>
              <a:rPr lang="en-US" dirty="0" err="1">
                <a:latin typeface="Courier New"/>
                <a:cs typeface="Courier New"/>
              </a:rPr>
              <a:t>angleVariation</a:t>
            </a:r>
            <a:r>
              <a:rPr lang="en-US" dirty="0"/>
              <a:t>(0) – specified in degrees clock-wise from straight right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magnitude</a:t>
            </a:r>
            <a:r>
              <a:rPr lang="en-US" dirty="0"/>
              <a:t>(0) and </a:t>
            </a:r>
            <a:r>
              <a:rPr lang="en-US" dirty="0" err="1">
                <a:latin typeface="Courier New"/>
                <a:cs typeface="Courier New"/>
              </a:rPr>
              <a:t>magnitudeVariation</a:t>
            </a:r>
            <a:r>
              <a:rPr lang="en-US" dirty="0"/>
              <a:t>(0) – specified in pixels per second </a:t>
            </a:r>
          </a:p>
          <a:p>
            <a:r>
              <a:rPr lang="en-US" dirty="0" err="1">
                <a:latin typeface="Courier New"/>
                <a:cs typeface="Courier New"/>
              </a:rPr>
              <a:t>PointDirection</a:t>
            </a:r>
            <a:r>
              <a:rPr lang="en-US" dirty="0"/>
              <a:t> – direction is towards a point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xVariation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y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yVariation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TargetDirection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targetItem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magnitude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magnitudeVariation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proportionalMaginutde</a:t>
            </a:r>
            <a:r>
              <a:rPr lang="en-US" dirty="0"/>
              <a:t>(false) – if true the magnitude is interpreted as multiples of the distance between the source and target points</a:t>
            </a:r>
          </a:p>
          <a:p>
            <a:r>
              <a:rPr lang="en-US" dirty="0" err="1">
                <a:latin typeface="Courier New"/>
                <a:cs typeface="Courier New"/>
              </a:rPr>
              <a:t>CumulativeDirection</a:t>
            </a:r>
            <a:r>
              <a:rPr lang="en-US" dirty="0"/>
              <a:t> specifies the direction as cumulative sum of directions within it</a:t>
            </a:r>
          </a:p>
          <a:p>
            <a:endParaRPr lang="en-US" dirty="0"/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Sub-Types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05" y="2919574"/>
            <a:ext cx="1288988" cy="176129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particleSystem/direction</a:t>
            </a:r>
            <a:endParaRPr lang="en-US" sz="1400" dirty="0">
              <a:cs typeface="Open Sans Light"/>
            </a:endParaRPr>
          </a:p>
        </p:txBody>
      </p:sp>
      <p:sp>
        <p:nvSpPr>
          <p:cNvPr id="4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346" y="4797154"/>
            <a:ext cx="568557" cy="698499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9835061" y="2625926"/>
            <a:ext cx="1528721" cy="1304554"/>
            <a:chOff x="7031346" y="1645826"/>
            <a:chExt cx="1529119" cy="1304554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7490408" y="2128426"/>
              <a:ext cx="587943" cy="3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7031346" y="2563048"/>
              <a:ext cx="788310" cy="12230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7490407" y="2104907"/>
              <a:ext cx="529150" cy="811389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7796138" y="2175463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/>
                <a:t>x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72254" y="2704159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/>
                <a:t>y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>
              <a:off x="7890209" y="1987315"/>
              <a:ext cx="341008" cy="0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7748637" y="1645826"/>
              <a:ext cx="8118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 err="1"/>
                <a:t>xVariation</a:t>
              </a:r>
              <a:endParaRPr lang="en-US" sz="10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858569" y="1603337"/>
            <a:ext cx="1551768" cy="822678"/>
            <a:chOff x="7113658" y="3610093"/>
            <a:chExt cx="1552172" cy="822678"/>
          </a:xfrm>
        </p:grpSpPr>
        <p:cxnSp>
          <p:nvCxnSpPr>
            <p:cNvPr id="52" name="Straight Connector 51"/>
            <p:cNvCxnSpPr/>
            <p:nvPr/>
          </p:nvCxnSpPr>
          <p:spPr bwMode="auto">
            <a:xfrm>
              <a:off x="7537443" y="3610093"/>
              <a:ext cx="693774" cy="1175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113658" y="4032956"/>
              <a:ext cx="870157" cy="1175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572254" y="3621382"/>
              <a:ext cx="529150" cy="811389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7854002" y="3738505"/>
              <a:ext cx="8118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/>
                <a:t>angle</a:t>
              </a:r>
            </a:p>
          </p:txBody>
        </p:sp>
        <p:sp>
          <p:nvSpPr>
            <p:cNvPr id="56" name="Arc 55"/>
            <p:cNvSpPr/>
            <p:nvPr/>
          </p:nvSpPr>
          <p:spPr bwMode="auto">
            <a:xfrm>
              <a:off x="7596237" y="3633612"/>
              <a:ext cx="270454" cy="399815"/>
            </a:xfrm>
            <a:prstGeom prst="arc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 bwMode="auto">
          <a:xfrm>
            <a:off x="10199490" y="4413331"/>
            <a:ext cx="693593" cy="11759"/>
          </a:xfrm>
          <a:prstGeom prst="lin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>
            <a:off x="9775815" y="4836194"/>
            <a:ext cx="869930" cy="11759"/>
          </a:xfrm>
          <a:prstGeom prst="lin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6200000"/>
            </a:camera>
            <a:lightRig rig="threePt" dir="t"/>
          </a:scene3d>
        </p:spPr>
      </p:cxnSp>
      <p:cxnSp>
        <p:nvCxnSpPr>
          <p:cNvPr id="59" name="Straight Arrow Connector 58"/>
          <p:cNvCxnSpPr/>
          <p:nvPr/>
        </p:nvCxnSpPr>
        <p:spPr bwMode="auto">
          <a:xfrm>
            <a:off x="10234291" y="4424620"/>
            <a:ext cx="529012" cy="81138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4C2CC6B0-B748-644B-BAC4-485EE828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424049242"/>
      </p:ext>
    </p:extLst>
  </p:cSld>
  <p:clrMapOvr>
    <a:masterClrMapping/>
  </p:clrMapOvr>
  <p:transition spd="med"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ImageParticle</a:t>
            </a:r>
            <a:r>
              <a:rPr lang="en-US" dirty="0"/>
              <a:t> uses an image as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/>
              <a:t> property. The image can be</a:t>
            </a:r>
          </a:p>
          <a:p>
            <a:pPr lvl="1"/>
            <a:r>
              <a:rPr lang="en-US" dirty="0"/>
              <a:t>colorized: </a:t>
            </a:r>
            <a:r>
              <a:rPr lang="en-US" dirty="0">
                <a:latin typeface="Courier New"/>
                <a:cs typeface="Courier New"/>
              </a:rPr>
              <a:t>alpha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color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colorTable</a:t>
            </a:r>
            <a:r>
              <a:rPr lang="en-US" dirty="0"/>
              <a:t> (1D texture, specifying color changes during particle’s life time), </a:t>
            </a:r>
            <a:r>
              <a:rPr lang="en-US" dirty="0" err="1">
                <a:latin typeface="Courier New"/>
                <a:cs typeface="Courier New"/>
              </a:rPr>
              <a:t>colorVariation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red/green/</a:t>
            </a:r>
            <a:r>
              <a:rPr lang="en-US" dirty="0" err="1">
                <a:latin typeface="Courier New"/>
                <a:cs typeface="Courier New"/>
              </a:rPr>
              <a:t>blueVariation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entryEffect</a:t>
            </a:r>
            <a:r>
              <a:rPr lang="en-US" dirty="0"/>
              <a:t> (fade in from 0 opacity at the start and fade out to 0 opacity at the end, scale)</a:t>
            </a:r>
          </a:p>
          <a:p>
            <a:pPr lvl="1"/>
            <a:r>
              <a:rPr lang="en-US" dirty="0"/>
              <a:t>rotated: </a:t>
            </a:r>
            <a:r>
              <a:rPr lang="en-US" dirty="0">
                <a:latin typeface="Courier New"/>
                <a:cs typeface="Courier New"/>
              </a:rPr>
              <a:t>rotation</a:t>
            </a:r>
            <a:r>
              <a:rPr lang="en-US" dirty="0"/>
              <a:t> (rotation before painted), </a:t>
            </a:r>
            <a:r>
              <a:rPr lang="en-US" dirty="0" err="1">
                <a:latin typeface="Courier New"/>
                <a:cs typeface="Courier New"/>
              </a:rPr>
              <a:t>rotationVariation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rotationVelocity</a:t>
            </a:r>
            <a:r>
              <a:rPr lang="en-US" dirty="0"/>
              <a:t> (degrees in second), </a:t>
            </a:r>
            <a:r>
              <a:rPr lang="en-US" dirty="0" err="1">
                <a:latin typeface="Courier New"/>
                <a:cs typeface="Courier New"/>
              </a:rPr>
              <a:t>rotationVelocityVariation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autoRotation</a:t>
            </a:r>
            <a:r>
              <a:rPr lang="en-US" dirty="0"/>
              <a:t> (if true, a particle will face the direction of travel)</a:t>
            </a:r>
          </a:p>
          <a:p>
            <a:pPr lvl="1"/>
            <a:r>
              <a:rPr lang="en-US" dirty="0"/>
              <a:t>deformed: </a:t>
            </a:r>
            <a:r>
              <a:rPr lang="en-US" dirty="0" err="1">
                <a:latin typeface="Courier New"/>
                <a:cs typeface="Courier New"/>
              </a:rPr>
              <a:t>xVector</a:t>
            </a:r>
            <a:r>
              <a:rPr lang="en-US" dirty="0"/>
              <a:t> (</a:t>
            </a:r>
            <a:r>
              <a:rPr lang="en-US" dirty="0">
                <a:latin typeface="Courier New"/>
                <a:cs typeface="Courier New"/>
              </a:rPr>
              <a:t>Direction</a:t>
            </a:r>
            <a:r>
              <a:rPr lang="en-US" dirty="0"/>
              <a:t>), </a:t>
            </a:r>
            <a:r>
              <a:rPr lang="en-US" dirty="0" err="1">
                <a:latin typeface="Courier New"/>
                <a:cs typeface="Courier New"/>
              </a:rPr>
              <a:t>yVector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 sprite-based animation: </a:t>
            </a:r>
            <a:r>
              <a:rPr lang="en-US" dirty="0">
                <a:latin typeface="Courier New"/>
                <a:cs typeface="Courier New"/>
              </a:rPr>
              <a:t>sprites</a:t>
            </a:r>
            <a:r>
              <a:rPr lang="en-US" dirty="0"/>
              <a:t> (a list of </a:t>
            </a:r>
            <a:r>
              <a:rPr lang="en-US" dirty="0">
                <a:latin typeface="Courier New"/>
                <a:cs typeface="Courier New"/>
              </a:rPr>
              <a:t>Sprite</a:t>
            </a:r>
            <a:r>
              <a:rPr lang="en-US" dirty="0"/>
              <a:t> objects), </a:t>
            </a:r>
            <a:r>
              <a:rPr lang="en-US" dirty="0" err="1">
                <a:latin typeface="Courier New"/>
                <a:cs typeface="Courier New"/>
              </a:rPr>
              <a:t>spritesInterpolate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ItemParticle</a:t>
            </a:r>
            <a:r>
              <a:rPr lang="en-US" dirty="0"/>
              <a:t> uses an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Item delegate </a:t>
            </a:r>
            <a:r>
              <a:rPr lang="en-US" dirty="0"/>
              <a:t>to render particles</a:t>
            </a:r>
          </a:p>
          <a:p>
            <a:pPr lvl="1"/>
            <a:r>
              <a:rPr lang="en-US" dirty="0"/>
              <a:t>Grab the item from the logical item </a:t>
            </a:r>
            <a:r>
              <a:rPr lang="en-US" dirty="0">
                <a:latin typeface="Courier New"/>
                <a:cs typeface="Courier New"/>
              </a:rPr>
              <a:t>give(Item) </a:t>
            </a:r>
            <a:r>
              <a:rPr lang="en-US" dirty="0"/>
              <a:t>and associate it back with the logical item </a:t>
            </a:r>
            <a:r>
              <a:rPr lang="en-US" dirty="0">
                <a:latin typeface="Courier New"/>
                <a:cs typeface="Courier New"/>
              </a:rPr>
              <a:t>take(Item,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Control the item life time progressions yourself </a:t>
            </a:r>
            <a:r>
              <a:rPr lang="en-US" dirty="0">
                <a:latin typeface="Courier New"/>
                <a:cs typeface="Courier New"/>
              </a:rPr>
              <a:t>freeze(Item)</a:t>
            </a:r>
            <a:r>
              <a:rPr lang="en-US" dirty="0"/>
              <a:t> or let the particle system control it </a:t>
            </a:r>
            <a:r>
              <a:rPr lang="en-US" dirty="0">
                <a:latin typeface="Courier New"/>
                <a:cs typeface="Courier New"/>
              </a:rPr>
              <a:t>unfreeze(Item)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CustomParticle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uses vertex and fragment </a:t>
            </a:r>
            <a:r>
              <a:rPr lang="en-US" dirty="0" err="1"/>
              <a:t>shaders</a:t>
            </a:r>
            <a:r>
              <a:rPr lang="en-US" dirty="0"/>
              <a:t> to render particles</a:t>
            </a:r>
          </a:p>
          <a:p>
            <a:pPr lvl="1"/>
            <a:r>
              <a:rPr lang="en-US" dirty="0"/>
              <a:t>Template code provided in the documentation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ParticlePainter</a:t>
            </a:r>
            <a:r>
              <a:rPr lang="en-US" dirty="0"/>
              <a:t> – Particle Visualizer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5679" y="332658"/>
            <a:ext cx="3671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particleSystem/itemParticle</a:t>
            </a:r>
            <a:endParaRPr lang="fi-FI" sz="1400" dirty="0">
              <a:cs typeface="Open Sans Light"/>
            </a:endParaRPr>
          </a:p>
          <a:p>
            <a:pPr algn="r"/>
            <a:r>
              <a:rPr lang="fi-FI" sz="1400" dirty="0">
                <a:cs typeface="Open Sans Light"/>
              </a:rPr>
              <a:t>Demo: </a:t>
            </a:r>
            <a:r>
              <a:rPr lang="fi-FI" sz="1400" dirty="0" err="1">
                <a:cs typeface="Open Sans Light"/>
              </a:rPr>
              <a:t>particleSystem/customParticle</a:t>
            </a:r>
            <a:endParaRPr lang="fi-FI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7D84558-3A86-8749-9118-5E0BA2F3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840067493"/>
      </p:ext>
    </p:extLst>
  </p:cSld>
  <p:clrMapOvr>
    <a:masterClrMapping/>
  </p:clrMapOvr>
  <p:transition spd="med">
    <p:fad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Affect particle attributes after the particle has been emitted</a:t>
            </a:r>
          </a:p>
          <a:p>
            <a:pPr lvl="1"/>
            <a:r>
              <a:rPr lang="en-US" dirty="0"/>
              <a:t>May affect in a rectangular area or in any shape, if </a:t>
            </a:r>
            <a:r>
              <a:rPr lang="en-US" dirty="0">
                <a:latin typeface="Courier New"/>
                <a:cs typeface="Courier New"/>
              </a:rPr>
              <a:t>shape</a:t>
            </a:r>
            <a:r>
              <a:rPr lang="en-US" dirty="0"/>
              <a:t> property is defined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 provides useful properties, but use sub-types in your QML code</a:t>
            </a:r>
          </a:p>
          <a:p>
            <a:r>
              <a:rPr lang="en-US" dirty="0"/>
              <a:t>May be disabled/enabled: </a:t>
            </a:r>
            <a:r>
              <a:rPr lang="en-US" dirty="0">
                <a:latin typeface="Courier New"/>
                <a:cs typeface="Courier New"/>
              </a:rPr>
              <a:t>enabled</a:t>
            </a:r>
            <a:r>
              <a:rPr lang="en-US" dirty="0"/>
              <a:t>(true)</a:t>
            </a:r>
          </a:p>
          <a:p>
            <a:r>
              <a:rPr lang="en-US" dirty="0"/>
              <a:t>May have arbitrary shape: </a:t>
            </a:r>
            <a:r>
              <a:rPr lang="en-US" dirty="0">
                <a:latin typeface="Courier New"/>
                <a:cs typeface="Courier New"/>
              </a:rPr>
              <a:t>shape</a:t>
            </a:r>
          </a:p>
          <a:p>
            <a:r>
              <a:rPr lang="en-US" dirty="0"/>
              <a:t>Provides collision checking: </a:t>
            </a:r>
            <a:r>
              <a:rPr lang="en-US" dirty="0" err="1">
                <a:latin typeface="Courier New"/>
                <a:cs typeface="Courier New"/>
              </a:rPr>
              <a:t>whenCollidingWith</a:t>
            </a:r>
            <a:r>
              <a:rPr lang="en-US" dirty="0"/>
              <a:t>: a list of particle groups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 affects a particle only, if the particle collides with another particle in one of the groups</a:t>
            </a:r>
          </a:p>
          <a:p>
            <a:r>
              <a:rPr lang="en-US" dirty="0"/>
              <a:t>May be applied once (</a:t>
            </a:r>
            <a:r>
              <a:rPr lang="en-US" dirty="0">
                <a:latin typeface="Courier New"/>
                <a:cs typeface="Courier New"/>
              </a:rPr>
              <a:t>once: true</a:t>
            </a:r>
            <a:r>
              <a:rPr lang="en-US" dirty="0"/>
              <a:t>) or any number of times    </a:t>
            </a:r>
          </a:p>
          <a:p>
            <a:endParaRPr lang="en-US" dirty="0"/>
          </a:p>
          <a:p>
            <a:r>
              <a:rPr lang="en-US" dirty="0"/>
              <a:t>Provides a signal, when a particle is affected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affected(x, y)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Affector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6D860B1-6D1A-B540-A936-A0D9166A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551395314"/>
      </p:ext>
    </p:extLst>
  </p:cSld>
  <p:clrMapOvr>
    <a:masterClrMapping/>
  </p:clrMapOvr>
  <p:transition spd="med">
    <p:fad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>
                <a:latin typeface="Courier New"/>
                <a:cs typeface="Courier New"/>
              </a:rPr>
              <a:t>Age { </a:t>
            </a:r>
            <a:r>
              <a:rPr lang="en-US" sz="1500" dirty="0" err="1">
                <a:latin typeface="Courier New"/>
                <a:cs typeface="Courier New"/>
              </a:rPr>
              <a:t>lifeLeft</a:t>
            </a:r>
            <a:r>
              <a:rPr lang="en-US" sz="1500" dirty="0">
                <a:latin typeface="Courier New"/>
                <a:cs typeface="Courier New"/>
              </a:rPr>
              <a:t>: 2000 } </a:t>
            </a:r>
            <a:r>
              <a:rPr lang="en-US" dirty="0"/>
              <a:t>defines the remaining life time</a:t>
            </a:r>
          </a:p>
          <a:p>
            <a:endParaRPr lang="en-US" sz="1500" dirty="0">
              <a:latin typeface="Courier New"/>
              <a:cs typeface="Courier New"/>
            </a:endParaRPr>
          </a:p>
          <a:p>
            <a:r>
              <a:rPr lang="en-US" sz="1500" dirty="0">
                <a:latin typeface="Courier New"/>
                <a:cs typeface="Courier New"/>
              </a:rPr>
              <a:t>Attractor { </a:t>
            </a:r>
            <a:r>
              <a:rPr lang="en-US" sz="1500" dirty="0" err="1">
                <a:latin typeface="Courier New"/>
                <a:cs typeface="Courier New"/>
              </a:rPr>
              <a:t>affectedParameter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 err="1">
                <a:latin typeface="Courier New"/>
                <a:cs typeface="Courier New"/>
              </a:rPr>
              <a:t>Attractor.Position</a:t>
            </a:r>
            <a:r>
              <a:rPr lang="en-US" sz="1500" dirty="0">
                <a:latin typeface="Courier New"/>
                <a:cs typeface="Courier New"/>
              </a:rPr>
              <a:t>/Velocity/Acceleration; </a:t>
            </a:r>
            <a:r>
              <a:rPr lang="en-US" sz="1500" dirty="0" err="1">
                <a:latin typeface="Courier New"/>
                <a:cs typeface="Courier New"/>
              </a:rPr>
              <a:t>proportionalToDistance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 err="1">
                <a:latin typeface="Courier New"/>
                <a:cs typeface="Courier New"/>
              </a:rPr>
              <a:t>Attractor.Constant</a:t>
            </a:r>
            <a:r>
              <a:rPr lang="en-US" sz="1500" dirty="0">
                <a:latin typeface="Courier New"/>
                <a:cs typeface="Courier New"/>
              </a:rPr>
              <a:t>/Linear/</a:t>
            </a:r>
            <a:r>
              <a:rPr lang="en-US" sz="1500" dirty="0" err="1">
                <a:latin typeface="Courier New"/>
                <a:cs typeface="Courier New"/>
              </a:rPr>
              <a:t>InverseLinear</a:t>
            </a:r>
            <a:r>
              <a:rPr lang="en-US" sz="1500" dirty="0">
                <a:latin typeface="Courier New"/>
                <a:cs typeface="Courier New"/>
              </a:rPr>
              <a:t>/Quadratic/</a:t>
            </a:r>
            <a:r>
              <a:rPr lang="en-US" sz="1500" dirty="0" err="1">
                <a:latin typeface="Courier New"/>
                <a:cs typeface="Courier New"/>
              </a:rPr>
              <a:t>InverseQuadratic</a:t>
            </a:r>
            <a:r>
              <a:rPr lang="en-US" sz="1500" dirty="0">
                <a:latin typeface="Courier New"/>
                <a:cs typeface="Courier New"/>
              </a:rPr>
              <a:t> } </a:t>
            </a:r>
            <a:r>
              <a:rPr lang="en-US" dirty="0"/>
              <a:t>specifies a point of zero size, attracting particles</a:t>
            </a:r>
          </a:p>
          <a:p>
            <a:endParaRPr lang="en-US" sz="1700" dirty="0">
              <a:latin typeface="Courier New"/>
              <a:cs typeface="Courier New"/>
            </a:endParaRPr>
          </a:p>
          <a:p>
            <a:r>
              <a:rPr lang="en-US" sz="1700" dirty="0">
                <a:latin typeface="Courier New"/>
                <a:cs typeface="Courier New"/>
              </a:rPr>
              <a:t>Friction { factor: 0.1; threshold: 0.0 } </a:t>
            </a:r>
            <a:r>
              <a:rPr lang="en-US" dirty="0"/>
              <a:t>slows down moving particles by a factor of their velocity, until the threshold has been achieved </a:t>
            </a:r>
          </a:p>
          <a:p>
            <a:endParaRPr lang="en-US" sz="1700" dirty="0">
              <a:latin typeface="Courier New"/>
              <a:cs typeface="Courier New"/>
            </a:endParaRPr>
          </a:p>
          <a:p>
            <a:r>
              <a:rPr lang="en-US" sz="1700" dirty="0">
                <a:latin typeface="Courier New"/>
                <a:cs typeface="Courier New"/>
              </a:rPr>
              <a:t>Gravity { angle: -90; magnitude: 23.5 } </a:t>
            </a:r>
            <a:r>
              <a:rPr lang="en-US" dirty="0"/>
              <a:t>accelerates particles to a vector of the specified magnitude in the specified angle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Affector</a:t>
            </a:r>
            <a:r>
              <a:rPr lang="en-US" dirty="0"/>
              <a:t> Sub-Types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5A8221F-B6BE-B74F-B6D7-BF021C7E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906060395"/>
      </p:ext>
    </p:extLst>
  </p:cSld>
  <p:clrMapOvr>
    <a:masterClrMapping/>
  </p:clrMapOvr>
  <p:transition spd="med">
    <p:fad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700" dirty="0">
                <a:latin typeface="Courier New"/>
                <a:cs typeface="Courier New"/>
              </a:rPr>
              <a:t>Turbulence { </a:t>
            </a:r>
            <a:r>
              <a:rPr lang="en-US" sz="1700" dirty="0" err="1">
                <a:latin typeface="Courier New"/>
                <a:cs typeface="Courier New"/>
              </a:rPr>
              <a:t>noiseSource</a:t>
            </a:r>
            <a:r>
              <a:rPr lang="en-US" sz="1700" dirty="0">
                <a:latin typeface="Courier New"/>
                <a:cs typeface="Courier New"/>
              </a:rPr>
              <a:t>: “</a:t>
            </a:r>
            <a:r>
              <a:rPr lang="en-US" sz="1700" dirty="0" err="1">
                <a:latin typeface="Courier New"/>
                <a:cs typeface="Courier New"/>
              </a:rPr>
              <a:t>qrc</a:t>
            </a:r>
            <a:r>
              <a:rPr lang="en-US" sz="1700" dirty="0">
                <a:latin typeface="Courier New"/>
                <a:cs typeface="Courier New"/>
              </a:rPr>
              <a:t>:/</a:t>
            </a:r>
            <a:r>
              <a:rPr lang="en-US" sz="1700" dirty="0" err="1">
                <a:latin typeface="Courier New"/>
                <a:cs typeface="Courier New"/>
              </a:rPr>
              <a:t>smoothBlackAndWhite.png</a:t>
            </a:r>
            <a:r>
              <a:rPr lang="en-US" sz="1700" dirty="0">
                <a:latin typeface="Courier New"/>
                <a:cs typeface="Courier New"/>
              </a:rPr>
              <a:t>”; strength: 100 }</a:t>
            </a:r>
            <a:r>
              <a:rPr lang="en-US" dirty="0"/>
              <a:t> applies a chaos map of force vectors to the particles </a:t>
            </a:r>
          </a:p>
          <a:p>
            <a:pPr lvl="1"/>
            <a:r>
              <a:rPr lang="en-US" dirty="0"/>
              <a:t>A default image exists. The magnitude of the velocity vector varies in a range [0, √2] </a:t>
            </a:r>
          </a:p>
          <a:p>
            <a:endParaRPr lang="en-US" sz="1700" dirty="0">
              <a:latin typeface="Courier New"/>
              <a:cs typeface="Courier New"/>
            </a:endParaRPr>
          </a:p>
          <a:p>
            <a:r>
              <a:rPr lang="en-US" sz="1700" dirty="0">
                <a:latin typeface="Courier New"/>
                <a:cs typeface="Courier New"/>
              </a:rPr>
              <a:t>Wander { pace: 7.2; </a:t>
            </a:r>
            <a:r>
              <a:rPr lang="en-US" sz="1700" dirty="0" err="1">
                <a:latin typeface="Courier New"/>
                <a:cs typeface="Courier New"/>
              </a:rPr>
              <a:t>affectedParameter</a:t>
            </a:r>
            <a:r>
              <a:rPr lang="en-US" sz="1700" dirty="0">
                <a:latin typeface="Courier New"/>
                <a:cs typeface="Courier New"/>
              </a:rPr>
              <a:t>: </a:t>
            </a:r>
            <a:r>
              <a:rPr lang="en-US" sz="1700" dirty="0" err="1">
                <a:latin typeface="Courier New"/>
                <a:cs typeface="Courier New"/>
              </a:rPr>
              <a:t>PointAttractor.Position</a:t>
            </a:r>
            <a:r>
              <a:rPr lang="en-US" sz="1700" dirty="0">
                <a:latin typeface="Courier New"/>
                <a:cs typeface="Courier New"/>
              </a:rPr>
              <a:t>/Velocity/Acceleration; </a:t>
            </a:r>
            <a:r>
              <a:rPr lang="en-US" sz="1700" dirty="0" err="1">
                <a:latin typeface="Courier New"/>
                <a:cs typeface="Courier New"/>
              </a:rPr>
              <a:t>xVariance</a:t>
            </a:r>
            <a:r>
              <a:rPr lang="en-US" sz="1700" dirty="0">
                <a:latin typeface="Courier New"/>
                <a:cs typeface="Courier New"/>
              </a:rPr>
              <a:t>: 99.9 } </a:t>
            </a:r>
            <a:r>
              <a:rPr lang="en-US" dirty="0"/>
              <a:t>applies random particle trajectory </a:t>
            </a:r>
          </a:p>
          <a:p>
            <a:endParaRPr lang="en-US" sz="1500" dirty="0">
              <a:latin typeface="Courier New"/>
              <a:cs typeface="Courier New"/>
            </a:endParaRPr>
          </a:p>
          <a:p>
            <a:r>
              <a:rPr lang="en-US" sz="1500" dirty="0" err="1">
                <a:latin typeface="Courier New"/>
                <a:cs typeface="Courier New"/>
              </a:rPr>
              <a:t>GroupGoal</a:t>
            </a:r>
            <a:r>
              <a:rPr lang="en-US" sz="1500" dirty="0">
                <a:latin typeface="Courier New"/>
                <a:cs typeface="Courier New"/>
              </a:rPr>
              <a:t> { </a:t>
            </a:r>
            <a:r>
              <a:rPr lang="en-US" sz="1500" dirty="0" err="1">
                <a:latin typeface="Courier New"/>
                <a:cs typeface="Courier New"/>
              </a:rPr>
              <a:t>goalState</a:t>
            </a:r>
            <a:r>
              <a:rPr lang="en-US" sz="1500" dirty="0">
                <a:latin typeface="Courier New"/>
                <a:cs typeface="Courier New"/>
              </a:rPr>
              <a:t>: “Group_72”;  jump: false }</a:t>
            </a:r>
            <a:r>
              <a:rPr lang="en-US" dirty="0"/>
              <a:t> (</a:t>
            </a:r>
            <a:r>
              <a:rPr lang="en-US" dirty="0" err="1">
                <a:latin typeface="Courier New"/>
                <a:cs typeface="Courier New"/>
              </a:rPr>
              <a:t>SpriteGoal</a:t>
            </a:r>
            <a:r>
              <a:rPr lang="en-US" dirty="0"/>
              <a:t>) changes the state of a group of a particle</a:t>
            </a:r>
          </a:p>
          <a:p>
            <a:pPr lvl="1"/>
            <a:r>
              <a:rPr lang="en-US" dirty="0"/>
              <a:t>Groups may have defined durations and transitions between groups</a:t>
            </a:r>
          </a:p>
          <a:p>
            <a:pPr lvl="1"/>
            <a:r>
              <a:rPr lang="en-US" dirty="0"/>
              <a:t>Setting </a:t>
            </a:r>
            <a:r>
              <a:rPr lang="en-US" dirty="0" err="1">
                <a:latin typeface="Courier New"/>
                <a:cs typeface="Courier New"/>
              </a:rPr>
              <a:t>goalState</a:t>
            </a:r>
            <a:r>
              <a:rPr lang="en-US" dirty="0"/>
              <a:t> will cause head down the path which will reach the state quickest </a:t>
            </a:r>
          </a:p>
          <a:p>
            <a:pPr lvl="1"/>
            <a:r>
              <a:rPr lang="en-US" dirty="0"/>
              <a:t>Setting </a:t>
            </a:r>
            <a:r>
              <a:rPr lang="en-US" dirty="0">
                <a:latin typeface="Courier New"/>
                <a:cs typeface="Courier New"/>
              </a:rPr>
              <a:t>jump: true </a:t>
            </a:r>
            <a:r>
              <a:rPr lang="en-US" dirty="0"/>
              <a:t>will cause the goal state to be reached immediately without finishing the current state and using any transition pat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Affector</a:t>
            </a:r>
            <a:r>
              <a:rPr lang="en-US" dirty="0"/>
              <a:t> Sub-Types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084" y="174414"/>
            <a:ext cx="1296250" cy="1095588"/>
          </a:xfrm>
          <a:prstGeom prst="rect">
            <a:avLst/>
          </a:prstGeom>
        </p:spPr>
      </p:pic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7537896-EA1F-CB45-93A2-0B754015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868280658"/>
      </p:ext>
    </p:extLst>
  </p:cSld>
  <p:clrMapOvr>
    <a:masterClrMapping/>
  </p:clrMapOvr>
  <p:transition spd="med">
    <p:fad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be used for simple grouping</a:t>
            </a:r>
          </a:p>
          <a:p>
            <a:pPr lvl="1"/>
            <a:r>
              <a:rPr lang="en-US" dirty="0"/>
              <a:t>Emitter in “group1” uses particles in “group1” and </a:t>
            </a:r>
            <a:r>
              <a:rPr lang="en-US" dirty="0" err="1"/>
              <a:t>affectors</a:t>
            </a:r>
            <a:r>
              <a:rPr lang="en-US" dirty="0"/>
              <a:t> in “group1”</a:t>
            </a:r>
          </a:p>
          <a:p>
            <a:pPr lvl="1"/>
            <a:r>
              <a:rPr lang="en-US" dirty="0"/>
              <a:t>Particle group defined implicitly using the </a:t>
            </a:r>
            <a:r>
              <a:rPr lang="en-US" dirty="0">
                <a:latin typeface="Courier New"/>
                <a:cs typeface="Courier New"/>
              </a:rPr>
              <a:t>group</a:t>
            </a:r>
            <a:r>
              <a:rPr lang="en-US" dirty="0"/>
              <a:t> property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Emitter { group: “rocket”; </a:t>
            </a:r>
            <a:r>
              <a:rPr lang="en-US" dirty="0" err="1">
                <a:latin typeface="Courier New"/>
                <a:cs typeface="Courier New"/>
              </a:rPr>
              <a:t>emitRate</a:t>
            </a:r>
            <a:r>
              <a:rPr lang="en-US" dirty="0">
                <a:latin typeface="Courier New"/>
                <a:cs typeface="Courier New"/>
              </a:rPr>
              <a:t>: 100 }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ParticleGroup</a:t>
            </a:r>
            <a:r>
              <a:rPr lang="en-US" dirty="0"/>
              <a:t> explicitly, if you wish to define timed transitions between the groups</a:t>
            </a:r>
          </a:p>
          <a:p>
            <a:pPr lvl="1"/>
            <a:r>
              <a:rPr lang="en-US" dirty="0"/>
              <a:t>After five seconds an emitted rocket explodes and generates two other groups: smoke and pieces of the rocket </a:t>
            </a:r>
          </a:p>
          <a:p>
            <a:r>
              <a:rPr lang="en-US" dirty="0"/>
              <a:t>Define the weighted transitions using </a:t>
            </a:r>
            <a:r>
              <a:rPr lang="en-US" dirty="0">
                <a:latin typeface="Courier New"/>
                <a:cs typeface="Courier New"/>
              </a:rPr>
              <a:t>to</a:t>
            </a:r>
            <a:r>
              <a:rPr lang="en-US" dirty="0"/>
              <a:t> property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to: { “group1”: 22, “group2”:15, “group3”: 63 }</a:t>
            </a:r>
          </a:p>
          <a:p>
            <a:r>
              <a:rPr lang="en-US" dirty="0"/>
              <a:t>Use e.g. </a:t>
            </a:r>
            <a:r>
              <a:rPr lang="en-US" dirty="0" err="1">
                <a:latin typeface="Courier New"/>
                <a:cs typeface="Courier New"/>
              </a:rPr>
              <a:t>GroupGoal</a:t>
            </a:r>
            <a:r>
              <a:rPr lang="en-US" dirty="0"/>
              <a:t> </a:t>
            </a:r>
            <a:r>
              <a:rPr lang="en-US" dirty="0" err="1"/>
              <a:t>affector</a:t>
            </a:r>
            <a:r>
              <a:rPr lang="en-US" dirty="0"/>
              <a:t> to define, when the transition occurs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TrailEmitter</a:t>
            </a:r>
            <a:r>
              <a:rPr lang="en-US" dirty="0">
                <a:latin typeface="Courier New"/>
                <a:cs typeface="Courier New"/>
              </a:rPr>
              <a:t>(s)</a:t>
            </a:r>
            <a:r>
              <a:rPr lang="en-US" dirty="0"/>
              <a:t> to emit particles in another group (particle positions based on previous particle positions)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emitRatePerParticle</a:t>
            </a:r>
            <a:r>
              <a:rPr lang="en-US" dirty="0"/>
              <a:t> defines the number of emitted particles emitted relative to the previous particles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follow</a:t>
            </a:r>
            <a:r>
              <a:rPr lang="en-US" dirty="0"/>
              <a:t> may be used to define after which groups the trail emitter is used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Groups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659" y="156215"/>
            <a:ext cx="1859191" cy="16126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particleSystem/affectors</a:t>
            </a:r>
            <a:endParaRPr lang="en-US" sz="1400" dirty="0">
              <a:cs typeface="Open Sans Light"/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2ED889D-4D55-E441-9DE0-5C9761CF3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815025008"/>
      </p:ext>
    </p:extLst>
  </p:cSld>
  <p:clrMapOvr>
    <a:masterClrMapping/>
  </p:clrMapOvr>
  <p:transition spd="med">
    <p:fad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9" y="1844826"/>
            <a:ext cx="7631381" cy="4321025"/>
          </a:xfrm>
        </p:spPr>
        <p:txBody>
          <a:bodyPr>
            <a:normAutofit/>
          </a:bodyPr>
          <a:lstStyle/>
          <a:p>
            <a:r>
              <a:rPr lang="en-US" dirty="0"/>
              <a:t>QML module, providing more than 20 reusable types with ready-made </a:t>
            </a:r>
            <a:r>
              <a:rPr lang="en-US" dirty="0" err="1"/>
              <a:t>shaders</a:t>
            </a:r>
            <a:endParaRPr lang="en-US" dirty="0"/>
          </a:p>
          <a:p>
            <a:r>
              <a:rPr lang="en-US" dirty="0"/>
              <a:t>Can be applied to any item, can be combined </a:t>
            </a:r>
          </a:p>
          <a:p>
            <a:r>
              <a:rPr lang="en-US" dirty="0"/>
              <a:t>Blend</a:t>
            </a:r>
          </a:p>
          <a:p>
            <a:pPr lvl="1"/>
            <a:r>
              <a:rPr lang="en-US" dirty="0"/>
              <a:t>Item composition (blending with several modes)</a:t>
            </a:r>
          </a:p>
          <a:p>
            <a:r>
              <a:rPr lang="en-US" dirty="0"/>
              <a:t>Color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BrightnessContrast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Colorize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GammaAdjust</a:t>
            </a:r>
            <a:r>
              <a:rPr lang="en-US" dirty="0"/>
              <a:t>, …</a:t>
            </a:r>
          </a:p>
          <a:p>
            <a:r>
              <a:rPr lang="en-US" dirty="0"/>
              <a:t>Gradient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LinearGradient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RadialGradient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ConicalGradient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Distortion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Displace</a:t>
            </a:r>
          </a:p>
          <a:p>
            <a:r>
              <a:rPr lang="en-US" dirty="0"/>
              <a:t>Drop Shadow</a:t>
            </a:r>
          </a:p>
          <a:p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Graphical Effects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651" y="3859245"/>
            <a:ext cx="1558216" cy="146868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504095" y="2423576"/>
            <a:ext cx="5143592" cy="3573085"/>
          </a:xfrm>
          <a:prstGeom prst="rect">
            <a:avLst/>
          </a:prstGeom>
        </p:spPr>
        <p:txBody>
          <a:bodyPr vert="horz" lIns="117226" tIns="58613" rIns="117226" bIns="58613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292" y="1727334"/>
            <a:ext cx="1419370" cy="1545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397" y="2543519"/>
            <a:ext cx="1349148" cy="15389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9477" y="3693298"/>
            <a:ext cx="1037251" cy="9290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008" y="4519081"/>
            <a:ext cx="1351655" cy="1527559"/>
          </a:xfrm>
          <a:prstGeom prst="rect">
            <a:avLst/>
          </a:prstGeom>
        </p:spPr>
      </p:pic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00ADE964-80F6-1148-ADC5-43C562D9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002722349"/>
      </p:ext>
    </p:extLst>
  </p:cSld>
  <p:clrMapOvr>
    <a:masterClrMapping/>
  </p:clrMapOvr>
  <p:transition spd="med">
    <p:fad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FastBlur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MaskedBlur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GaussianBlur</a:t>
            </a:r>
            <a:r>
              <a:rPr lang="en-US" dirty="0"/>
              <a:t>, … </a:t>
            </a:r>
          </a:p>
          <a:p>
            <a:endParaRPr lang="en-US" dirty="0"/>
          </a:p>
          <a:p>
            <a:r>
              <a:rPr lang="en-US" dirty="0"/>
              <a:t>Motion Blur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DirectionalBlur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RadialBlur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ZoomBlur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Glow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Glow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RectangularGlow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Mask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OpacityMask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ThresholdMask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Graphical Effects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92" y="1421787"/>
            <a:ext cx="1641864" cy="202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723" y="3988741"/>
            <a:ext cx="2342909" cy="2079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065" y="3888128"/>
            <a:ext cx="1945774" cy="2151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911" y="1421791"/>
            <a:ext cx="2092499" cy="2094883"/>
          </a:xfrm>
          <a:prstGeom prst="rect">
            <a:avLst/>
          </a:prstGeom>
        </p:spPr>
      </p:pic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3BDDE3B-0AA7-594D-A8C9-F6DFA6C7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DA7E537-96C4-B741-B71B-E292CBC8FE8E}"/>
              </a:ext>
            </a:extLst>
          </p:cNvPr>
          <p:cNvSpPr txBox="1">
            <a:spLocks/>
          </p:cNvSpPr>
          <p:nvPr/>
        </p:nvSpPr>
        <p:spPr>
          <a:xfrm>
            <a:off x="3008312" y="65341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7764433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Type-safe, although JS dynamically typed </a:t>
            </a:r>
          </a:p>
          <a:p>
            <a:pPr lvl="1"/>
            <a:r>
              <a:rPr lang="en-US" dirty="0"/>
              <a:t>Simple name-value definitions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dirty="0"/>
              <a:t>, ...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Used for</a:t>
            </a:r>
          </a:p>
          <a:p>
            <a:pPr lvl="1"/>
            <a:r>
              <a:rPr lang="en-US" dirty="0"/>
              <a:t>Identifying objects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Customizing item appearance</a:t>
            </a:r>
          </a:p>
          <a:p>
            <a:pPr lvl="1"/>
            <a:r>
              <a:rPr lang="en-US" dirty="0"/>
              <a:t>Changing their behavior</a:t>
            </a:r>
          </a:p>
          <a:p>
            <a:pPr lvl="1"/>
            <a:r>
              <a:rPr lang="en-US" dirty="0"/>
              <a:t>Bindings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0038" y="3474170"/>
            <a:ext cx="10946562" cy="2691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10.5</a:t>
            </a:r>
            <a:r>
              <a:rPr lang="en-US" dirty="0">
                <a:solidFill>
                  <a:srgbClr val="C0C0C0"/>
                </a:solidFill>
              </a:rPr>
              <a:t> 		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Lorem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Ipsum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	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string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focus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</a:t>
            </a:r>
            <a:r>
              <a:rPr lang="en-US" dirty="0">
                <a:solidFill>
                  <a:srgbClr val="C0C0C0"/>
                </a:solidFill>
              </a:rPr>
              <a:t> 	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bool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</a:t>
            </a:r>
            <a:r>
              <a:rPr lang="en-US" dirty="0"/>
              <a:t> </a:t>
            </a:r>
            <a:endParaRPr lang="en-US" dirty="0">
              <a:solidFill>
                <a:srgbClr val="800000"/>
              </a:solidFill>
            </a:endParaRPr>
          </a:p>
          <a:p>
            <a:r>
              <a:rPr lang="en-US" dirty="0">
                <a:solidFill>
                  <a:srgbClr val="800000"/>
                </a:solidFill>
              </a:rPr>
              <a:t>   states: [ 	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list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 (notice the </a:t>
            </a:r>
            <a:r>
              <a:rPr lang="en-US" b="1" dirty="0">
                <a:solidFill>
                  <a:srgbClr val="008000"/>
                </a:solidFill>
              </a:rPr>
              <a:t>[ ... , ... ] </a:t>
            </a:r>
            <a:r>
              <a:rPr lang="en-US" dirty="0">
                <a:solidFill>
                  <a:srgbClr val="008000"/>
                </a:solidFill>
              </a:rPr>
              <a:t>structure)</a:t>
            </a:r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   </a:t>
            </a:r>
            <a:r>
              <a:rPr lang="en-US" dirty="0">
                <a:solidFill>
                  <a:srgbClr val="800080"/>
                </a:solidFill>
              </a:rPr>
              <a:t>State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{ name: </a:t>
            </a:r>
            <a:r>
              <a:rPr lang="en-US" dirty="0">
                <a:solidFill>
                  <a:srgbClr val="008000"/>
                </a:solidFill>
              </a:rPr>
              <a:t>"State_1"</a:t>
            </a:r>
            <a:r>
              <a:rPr lang="en-US" dirty="0">
                <a:solidFill>
                  <a:srgbClr val="800000"/>
                </a:solidFill>
              </a:rPr>
              <a:t> }, </a:t>
            </a:r>
          </a:p>
          <a:p>
            <a:r>
              <a:rPr lang="en-US" dirty="0">
                <a:solidFill>
                  <a:srgbClr val="C0C0C0"/>
                </a:solidFill>
              </a:rPr>
              <a:t>      </a:t>
            </a:r>
            <a:r>
              <a:rPr lang="en-US" dirty="0">
                <a:solidFill>
                  <a:srgbClr val="800080"/>
                </a:solidFill>
              </a:rPr>
              <a:t>State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{ name: </a:t>
            </a:r>
            <a:r>
              <a:rPr lang="en-US" dirty="0">
                <a:solidFill>
                  <a:srgbClr val="008000"/>
                </a:solidFill>
              </a:rPr>
              <a:t>"State_2"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} </a:t>
            </a:r>
          </a:p>
          <a:p>
            <a:r>
              <a:rPr lang="en-US" dirty="0">
                <a:solidFill>
                  <a:srgbClr val="800000"/>
                </a:solidFill>
              </a:rPr>
              <a:t>   ] </a:t>
            </a:r>
          </a:p>
          <a:p>
            <a:r>
              <a:rPr lang="en-US" dirty="0"/>
              <a:t>   font { </a:t>
            </a:r>
            <a:r>
              <a:rPr lang="en-US" dirty="0" err="1"/>
              <a:t>pixelSize</a:t>
            </a:r>
            <a:r>
              <a:rPr lang="en-US" dirty="0"/>
              <a:t>: 14; bold: true }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grouped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</a:t>
            </a:r>
            <a:endParaRPr lang="en-US" dirty="0"/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"hello"</a:t>
            </a:r>
            <a:r>
              <a:rPr lang="en-US" dirty="0">
                <a:solidFill>
                  <a:srgbClr val="C0C0C0"/>
                </a:solidFill>
              </a:rPr>
              <a:t> 	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Illegal, real number expected!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7704C91-20D7-A441-9469-B20398DEC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642308545"/>
      </p:ext>
    </p:extLst>
  </p:cSld>
  <p:clrMapOvr>
    <a:masterClrMapping/>
  </p:clrMapOvr>
  <p:transition spd="med"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550864" y="1844675"/>
            <a:ext cx="5257104" cy="504205"/>
          </a:xfrm>
        </p:spPr>
        <p:txBody>
          <a:bodyPr/>
          <a:lstStyle/>
          <a:p>
            <a:r>
              <a:rPr lang="en-US" dirty="0"/>
              <a:t>Blur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OpacityMask</a:t>
            </a:r>
            <a:endParaRPr lang="en-US" dirty="0"/>
          </a:p>
        </p:txBody>
      </p:sp>
      <p:sp>
        <p:nvSpPr>
          <p:cNvPr id="2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Effects Examples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208353" y="2349444"/>
            <a:ext cx="4984775" cy="3816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800080"/>
                </a:solidFill>
              </a:rPr>
              <a:t>Image</a:t>
            </a:r>
            <a:r>
              <a:rPr lang="en-US" sz="1500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800000"/>
                </a:solidFill>
              </a:rPr>
              <a:t>    id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>
                <a:solidFill>
                  <a:srgbClr val="000000"/>
                </a:solidFill>
              </a:rPr>
              <a:t>mask</a:t>
            </a:r>
            <a:endParaRPr lang="en-US" sz="1500" dirty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8000"/>
                </a:solidFill>
              </a:rPr>
              <a:t>    // Exactly similar to </a:t>
            </a:r>
            <a:r>
              <a:rPr lang="en-US" sz="1500" dirty="0" err="1">
                <a:solidFill>
                  <a:srgbClr val="008000"/>
                </a:solidFill>
              </a:rPr>
              <a:t>blurSrc</a:t>
            </a:r>
            <a:endParaRPr lang="en-US" sz="1500" dirty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} </a:t>
            </a:r>
            <a:br>
              <a:rPr lang="en-US" sz="1500" dirty="0">
                <a:solidFill>
                  <a:srgbClr val="C0C0C0"/>
                </a:solidFill>
              </a:rPr>
            </a:br>
            <a:r>
              <a:rPr lang="en-US" sz="1500" dirty="0">
                <a:solidFill>
                  <a:srgbClr val="800080"/>
                </a:solidFill>
              </a:rPr>
              <a:t>Image</a:t>
            </a:r>
            <a:r>
              <a:rPr lang="en-US" sz="1500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id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maskSrc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source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 err="1">
                <a:solidFill>
                  <a:srgbClr val="008000"/>
                </a:solidFill>
              </a:rPr>
              <a:t>qrc</a:t>
            </a:r>
            <a:r>
              <a:rPr lang="en-US" sz="1500" dirty="0">
                <a:solidFill>
                  <a:srgbClr val="008000"/>
                </a:solidFill>
              </a:rPr>
              <a:t>:/</a:t>
            </a:r>
            <a:r>
              <a:rPr lang="en-US" sz="1500" dirty="0" err="1">
                <a:solidFill>
                  <a:srgbClr val="008000"/>
                </a:solidFill>
              </a:rPr>
              <a:t>butterfly.png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chemeClr val="tx1"/>
                </a:solidFill>
              </a:rPr>
              <a:t>parent</a:t>
            </a:r>
            <a:r>
              <a:rPr lang="en-US" sz="1500" dirty="0" err="1">
                <a:solidFill>
                  <a:schemeClr val="tx1"/>
                </a:solidFill>
              </a:rPr>
              <a:t>.width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chemeClr val="tx1"/>
                </a:solidFill>
              </a:rPr>
              <a:t>parent</a:t>
            </a:r>
            <a:r>
              <a:rPr lang="en-US" sz="1500" dirty="0" err="1">
                <a:solidFill>
                  <a:schemeClr val="tx1"/>
                </a:solidFill>
              </a:rPr>
              <a:t>.height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smooth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dirty="0">
                <a:solidFill>
                  <a:schemeClr val="tx1"/>
                </a:solidFill>
              </a:rPr>
              <a:t>true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visible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dirty="0">
                <a:solidFill>
                  <a:schemeClr val="tx1"/>
                </a:solidFill>
              </a:rPr>
              <a:t>false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} </a:t>
            </a:r>
            <a:br>
              <a:rPr lang="en-US" sz="1500" dirty="0">
                <a:solidFill>
                  <a:srgbClr val="C0C0C0"/>
                </a:solidFill>
              </a:rPr>
            </a:br>
            <a:r>
              <a:rPr lang="en-US" sz="1500" dirty="0" err="1">
                <a:solidFill>
                  <a:srgbClr val="800080"/>
                </a:solidFill>
              </a:rPr>
              <a:t>OpacityMask</a:t>
            </a:r>
            <a:r>
              <a:rPr lang="en-US" sz="1500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800000"/>
                </a:solidFill>
              </a:rPr>
              <a:t>anchors.fill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>
                <a:solidFill>
                  <a:srgbClr val="000000"/>
                </a:solidFill>
              </a:rPr>
              <a:t>mask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source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>
                <a:solidFill>
                  <a:srgbClr val="000000"/>
                </a:solidFill>
              </a:rPr>
              <a:t>mask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800000"/>
                </a:solidFill>
              </a:rPr>
              <a:t>maskSource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maskSrc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}</a:t>
            </a:r>
            <a:endParaRPr lang="en-US" sz="1500" dirty="0">
              <a:solidFill>
                <a:srgbClr val="80008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58988" y="2348880"/>
            <a:ext cx="4984775" cy="3816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800080"/>
                </a:solidFill>
              </a:rPr>
              <a:t>Image</a:t>
            </a:r>
            <a:r>
              <a:rPr lang="en-US" sz="1500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id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blurSrc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source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 err="1">
                <a:solidFill>
                  <a:srgbClr val="008000"/>
                </a:solidFill>
              </a:rPr>
              <a:t>qrc</a:t>
            </a:r>
            <a:r>
              <a:rPr lang="en-US" sz="1500" dirty="0">
                <a:solidFill>
                  <a:srgbClr val="008000"/>
                </a:solidFill>
              </a:rPr>
              <a:t>:/images/</a:t>
            </a:r>
            <a:r>
              <a:rPr lang="en-US" sz="1500" dirty="0" err="1">
                <a:solidFill>
                  <a:srgbClr val="008000"/>
                </a:solidFill>
              </a:rPr>
              <a:t>clarice.gif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chemeClr val="tx1"/>
                </a:solidFill>
              </a:rPr>
              <a:t>parent</a:t>
            </a:r>
            <a:r>
              <a:rPr lang="en-US" sz="1500" dirty="0" err="1">
                <a:solidFill>
                  <a:schemeClr val="tx1"/>
                </a:solidFill>
              </a:rPr>
              <a:t>.width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chemeClr val="tx1"/>
                </a:solidFill>
              </a:rPr>
              <a:t>parent</a:t>
            </a:r>
            <a:r>
              <a:rPr lang="en-US" sz="1500" dirty="0" err="1">
                <a:solidFill>
                  <a:schemeClr val="tx1"/>
                </a:solidFill>
              </a:rPr>
              <a:t>.height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smooth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dirty="0">
                <a:solidFill>
                  <a:schemeClr val="tx1"/>
                </a:solidFill>
              </a:rPr>
              <a:t>true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visible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dirty="0">
                <a:solidFill>
                  <a:schemeClr val="tx1"/>
                </a:solidFill>
              </a:rPr>
              <a:t>false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} </a:t>
            </a:r>
            <a:br>
              <a:rPr lang="en-US" sz="1500" dirty="0">
                <a:solidFill>
                  <a:srgbClr val="C0C0C0"/>
                </a:solidFill>
              </a:rPr>
            </a:br>
            <a:r>
              <a:rPr lang="en-US" sz="1500" dirty="0" err="1">
                <a:solidFill>
                  <a:srgbClr val="800080"/>
                </a:solidFill>
              </a:rPr>
              <a:t>FastBlur</a:t>
            </a:r>
            <a:r>
              <a:rPr lang="en-US" sz="1500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800000"/>
                </a:solidFill>
              </a:rPr>
              <a:t>anchors.fill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blurSrc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source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blurSrc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radius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dirty="0">
                <a:solidFill>
                  <a:schemeClr val="tx1"/>
                </a:solidFill>
              </a:rPr>
              <a:t>8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}</a:t>
            </a:r>
            <a:endParaRPr lang="en-US" sz="1500" dirty="0">
              <a:solidFill>
                <a:srgbClr val="80008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549" y="4795072"/>
            <a:ext cx="1296746" cy="12982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547" y="4874097"/>
            <a:ext cx="1077129" cy="11909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graphicalEffects/graphicalEffects</a:t>
            </a:r>
            <a:endParaRPr lang="en-US" sz="1400" dirty="0"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0137581"/>
      </p:ext>
    </p:extLst>
  </p:cSld>
  <p:clrMapOvr>
    <a:masterClrMapping/>
  </p:clrMapOvr>
  <p:transition spd="med">
    <p:fad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Canvas allows easy porting of HTML canvas element</a:t>
            </a:r>
          </a:p>
          <a:p>
            <a:r>
              <a:rPr lang="en-US" dirty="0"/>
              <a:t>More efficient rendering can be achieved with Shapes </a:t>
            </a:r>
          </a:p>
          <a:p>
            <a:r>
              <a:rPr lang="en-US" dirty="0"/>
              <a:t>QML has a rich selection of graphical effects</a:t>
            </a:r>
          </a:p>
          <a:p>
            <a:pPr lvl="1"/>
            <a:r>
              <a:rPr lang="en-US" dirty="0"/>
              <a:t>Blur, drop shadow, gradient, blend </a:t>
            </a:r>
          </a:p>
          <a:p>
            <a:r>
              <a:rPr lang="en-US" dirty="0" err="1"/>
              <a:t>ParticleSystem</a:t>
            </a:r>
            <a:r>
              <a:rPr lang="en-US" dirty="0"/>
              <a:t> is used for stochastic particle simulations</a:t>
            </a:r>
          </a:p>
          <a:p>
            <a:pPr lvl="1"/>
            <a:r>
              <a:rPr lang="en-US" dirty="0"/>
              <a:t>Particles may be images, items or implemented with OpenGL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/>
              <a:t>Emitter controls the emission rate, direction, and velocity</a:t>
            </a:r>
          </a:p>
          <a:p>
            <a:pPr lvl="1"/>
            <a:r>
              <a:rPr lang="en-US" dirty="0" err="1"/>
              <a:t>Affectors</a:t>
            </a:r>
            <a:r>
              <a:rPr lang="en-US" dirty="0"/>
              <a:t> may be used to change particle behavior after the emission </a:t>
            </a:r>
          </a:p>
          <a:p>
            <a:r>
              <a:rPr lang="en-US" dirty="0"/>
              <a:t>Graphical effects have been implemented with OpenGL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/>
              <a:t>Effects are very straightforward to apply to any item</a:t>
            </a:r>
          </a:p>
          <a:p>
            <a:pPr lvl="1"/>
            <a:r>
              <a:rPr lang="en-US" dirty="0"/>
              <a:t>Available effects include blend, drop shadow, blur etc.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8: </a:t>
            </a:r>
            <a:r>
              <a:rPr lang="fi-FI" sz="1400" dirty="0" err="1">
                <a:cs typeface="Open Sans Light"/>
              </a:rPr>
              <a:t>Particles</a:t>
            </a:r>
            <a:r>
              <a:rPr lang="fi-FI" sz="1400" dirty="0">
                <a:cs typeface="Open Sans Light"/>
              </a:rPr>
              <a:t> and </a:t>
            </a:r>
            <a:r>
              <a:rPr lang="fi-FI" sz="1400" dirty="0" err="1">
                <a:cs typeface="Open Sans Light"/>
              </a:rPr>
              <a:t>Effects</a:t>
            </a:r>
            <a:endParaRPr lang="en-US" sz="1400" dirty="0">
              <a:cs typeface="Open Sans Light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0BA6AD1-8178-0542-A13D-710EC958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053437040"/>
      </p:ext>
    </p:extLst>
  </p:cSld>
  <p:clrMapOvr>
    <a:masterClrMapping/>
  </p:clrMapOvr>
  <p:transition spd="med">
    <p:fad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390FEA-5CE3-7547-88C9-CC765C49DB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Multimedia 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C0C38AC-F519-2F4B-8104-4D769F2A6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B0755-4EB0-4F48-B27F-40E6024F4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6396EA-E254-7F42-8569-8F28043AA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3753"/>
      </p:ext>
    </p:extLst>
  </p:cSld>
  <p:clrMapOvr>
    <a:masterClrMapping/>
  </p:clrMapOvr>
  <p:transition spd="med">
    <p:fad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Open Sans Light"/>
              </a:rPr>
              <a:t>Media Player</a:t>
            </a:r>
          </a:p>
          <a:p>
            <a:r>
              <a:rPr lang="en-US" dirty="0">
                <a:cs typeface="Open Sans Light"/>
              </a:rPr>
              <a:t>Camera</a:t>
            </a:r>
          </a:p>
          <a:p>
            <a:r>
              <a:rPr lang="en-US" dirty="0">
                <a:cs typeface="Open Sans Light"/>
              </a:rPr>
              <a:t>Other Features </a:t>
            </a:r>
          </a:p>
          <a:p>
            <a:r>
              <a:rPr lang="en-US" dirty="0">
                <a:cs typeface="Open Sans Light"/>
              </a:rPr>
              <a:t>Audio Engine </a:t>
            </a:r>
          </a:p>
          <a:p>
            <a:pPr lvl="1"/>
            <a:endParaRPr lang="en-US" sz="14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272128D-AD90-6149-853C-608D16E02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233407887"/>
      </p:ext>
    </p:extLst>
  </p:cSld>
  <p:clrMapOvr>
    <a:masterClrMapping/>
  </p:clrMapOvr>
  <p:transition spd="med">
    <p:fad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237FB8-B872-6E41-BB49-5F8EC0EBE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1844675"/>
            <a:ext cx="5473128" cy="4321175"/>
          </a:xfrm>
        </p:spPr>
        <p:txBody>
          <a:bodyPr/>
          <a:lstStyle/>
          <a:p>
            <a:r>
              <a:rPr lang="en-US" dirty="0"/>
              <a:t>Audio playback can be done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en-US" dirty="0"/>
              <a:t>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MediaPlayer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Neither type provides a surface to show video</a:t>
            </a:r>
          </a:p>
          <a:p>
            <a:pPr lvl="1"/>
            <a:r>
              <a:rPr lang="en-US" dirty="0"/>
              <a:t>Stop, pause, play</a:t>
            </a:r>
          </a:p>
          <a:p>
            <a:pPr lvl="1"/>
            <a:r>
              <a:rPr lang="en-US" dirty="0"/>
              <a:t>Playlist support</a:t>
            </a:r>
          </a:p>
          <a:p>
            <a:pPr lvl="1"/>
            <a:r>
              <a:rPr lang="en-US" dirty="0"/>
              <a:t>Volume</a:t>
            </a:r>
          </a:p>
          <a:p>
            <a:pPr lvl="1"/>
            <a:r>
              <a:rPr lang="en-US" dirty="0"/>
              <a:t>Metadata </a:t>
            </a:r>
          </a:p>
          <a:p>
            <a:pPr lvl="1"/>
            <a:r>
              <a:rPr lang="en-US" dirty="0"/>
              <a:t>Notify interval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VideoOutput</a:t>
            </a:r>
            <a:r>
              <a:rPr lang="en-US" dirty="0"/>
              <a:t> can be used to render video frames</a:t>
            </a:r>
          </a:p>
          <a:p>
            <a:r>
              <a:rPr lang="en-US" dirty="0"/>
              <a:t>Video streaming from the network is not supported by default </a:t>
            </a:r>
          </a:p>
          <a:p>
            <a:pPr lvl="1"/>
            <a:r>
              <a:rPr lang="en-US" dirty="0"/>
              <a:t>Requires an implementation of a RT streaming protocol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022FD-4AE0-0F44-BC6E-0497A3CB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2E40D-1FE4-2B4E-AF13-8941292D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DF62E9-09B7-C444-B059-83875D2F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Player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38A6FE-6D4C-4D4E-90FA-28C59C1642E7}"/>
              </a:ext>
            </a:extLst>
          </p:cNvPr>
          <p:cNvSpPr txBox="1">
            <a:spLocks/>
          </p:cNvSpPr>
          <p:nvPr/>
        </p:nvSpPr>
        <p:spPr>
          <a:xfrm>
            <a:off x="6410137" y="1854116"/>
            <a:ext cx="5231000" cy="3816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80"/>
                </a:solidFill>
              </a:rPr>
              <a:t>MediaPlayer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id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mediaplayer</a:t>
            </a:r>
            <a:r>
              <a:rPr lang="fi-FI" sz="16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</a:t>
            </a:r>
            <a:r>
              <a:rPr lang="fi-FI" sz="1600" dirty="0" err="1">
                <a:solidFill>
                  <a:srgbClr val="800000"/>
                </a:solidFill>
              </a:rPr>
              <a:t>source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>
                <a:solidFill>
                  <a:srgbClr val="008000"/>
                </a:solidFill>
              </a:rPr>
              <a:t>”comedy_classics.mp4"</a:t>
            </a:r>
            <a:r>
              <a:rPr lang="fi-FI" sz="16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/>
              <a:t>} </a:t>
            </a:r>
            <a:br>
              <a:rPr lang="fi-FI" sz="1600" dirty="0"/>
            </a:br>
            <a:r>
              <a:rPr lang="fi-FI" sz="1600" dirty="0" err="1">
                <a:solidFill>
                  <a:srgbClr val="800080"/>
                </a:solidFill>
              </a:rPr>
              <a:t>VideoOutput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{   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</a:t>
            </a:r>
            <a:r>
              <a:rPr lang="fi-FI" sz="1600" dirty="0" err="1">
                <a:solidFill>
                  <a:srgbClr val="800000"/>
                </a:solidFill>
              </a:rPr>
              <a:t>anchors.fill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parent</a:t>
            </a:r>
            <a:r>
              <a:rPr lang="fi-FI" sz="16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</a:t>
            </a:r>
            <a:r>
              <a:rPr lang="fi-FI" sz="1600" dirty="0" err="1">
                <a:solidFill>
                  <a:srgbClr val="800000"/>
                </a:solidFill>
              </a:rPr>
              <a:t>source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mediaplayer</a:t>
            </a:r>
            <a:r>
              <a:rPr lang="fi-FI" sz="16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/>
              <a:t>} </a:t>
            </a:r>
            <a:br>
              <a:rPr lang="fi-FI" sz="1600" dirty="0"/>
            </a:br>
            <a:r>
              <a:rPr lang="fi-FI" sz="1600" dirty="0" err="1">
                <a:solidFill>
                  <a:srgbClr val="800080"/>
                </a:solidFill>
              </a:rPr>
              <a:t>MouseArea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id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playArea</a:t>
            </a:r>
            <a:r>
              <a:rPr lang="fi-FI" sz="16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</a:t>
            </a:r>
            <a:r>
              <a:rPr lang="fi-FI" sz="1600" dirty="0" err="1">
                <a:solidFill>
                  <a:srgbClr val="800000"/>
                </a:solidFill>
              </a:rPr>
              <a:t>anchors.fill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parent</a:t>
            </a:r>
            <a:r>
              <a:rPr lang="fi-FI" sz="16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>
                <a:solidFill>
                  <a:srgbClr val="800000"/>
                </a:solidFill>
              </a:rPr>
              <a:t>    </a:t>
            </a:r>
            <a:r>
              <a:rPr lang="fi-FI" sz="1600" dirty="0" err="1">
                <a:solidFill>
                  <a:srgbClr val="800000"/>
                </a:solidFill>
              </a:rPr>
              <a:t>onPressed</a:t>
            </a:r>
            <a:r>
              <a:rPr lang="fi-FI" sz="1600" dirty="0"/>
              <a:t>:</a:t>
            </a:r>
            <a:r>
              <a:rPr lang="fi-FI" sz="1600" dirty="0">
                <a:solidFill>
                  <a:srgbClr val="C0C0C0"/>
                </a:solidFill>
              </a:rPr>
              <a:t> </a:t>
            </a:r>
            <a:r>
              <a:rPr lang="fi-FI" sz="1600" i="1" dirty="0" err="1">
                <a:solidFill>
                  <a:srgbClr val="000000"/>
                </a:solidFill>
              </a:rPr>
              <a:t>mediaplayer</a:t>
            </a:r>
            <a:r>
              <a:rPr lang="fi-FI" sz="1600" dirty="0" err="1"/>
              <a:t>.play</a:t>
            </a:r>
            <a:r>
              <a:rPr lang="fi-FI" sz="1600" dirty="0"/>
              <a:t>();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600" dirty="0"/>
              <a:t>}</a:t>
            </a:r>
            <a:endParaRPr lang="en-US" sz="1500" dirty="0">
              <a:solidFill>
                <a:srgbClr val="800080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52AD7CE-DF71-B445-82F1-7A5BF5523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046266446"/>
      </p:ext>
    </p:extLst>
  </p:cSld>
  <p:clrMapOvr>
    <a:masterClrMapping/>
  </p:clrMapOvr>
  <p:transition spd="med"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234301-9D86-0E41-BF40-7B7280DC0E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Viewfinder access</a:t>
            </a:r>
          </a:p>
          <a:p>
            <a:pPr lvl="1"/>
            <a:r>
              <a:rPr lang="en-US" dirty="0"/>
              <a:t>Image capture – capture()</a:t>
            </a:r>
          </a:p>
          <a:p>
            <a:pPr lvl="1"/>
            <a:r>
              <a:rPr lang="en-US" dirty="0"/>
              <a:t>Video recording – record(), stop() </a:t>
            </a:r>
          </a:p>
          <a:p>
            <a:pPr lvl="1"/>
            <a:r>
              <a:rPr lang="en-US" dirty="0"/>
              <a:t>Exposure – aperture, </a:t>
            </a:r>
            <a:r>
              <a:rPr lang="en-US" dirty="0" err="1"/>
              <a:t>iso</a:t>
            </a:r>
            <a:r>
              <a:rPr lang="en-US" dirty="0"/>
              <a:t>, </a:t>
            </a:r>
            <a:r>
              <a:rPr lang="en-US" dirty="0" err="1"/>
              <a:t>shutterSpeed</a:t>
            </a:r>
            <a:endParaRPr lang="en-US" dirty="0"/>
          </a:p>
          <a:p>
            <a:pPr lvl="1"/>
            <a:r>
              <a:rPr lang="en-US" dirty="0"/>
              <a:t>Focus – auto, manual, macro, infinity </a:t>
            </a:r>
          </a:p>
          <a:p>
            <a:pPr lvl="1"/>
            <a:r>
              <a:rPr lang="en-US" dirty="0"/>
              <a:t>Flash – red eye reduction, on, off, manual </a:t>
            </a:r>
          </a:p>
          <a:p>
            <a:pPr lvl="1"/>
            <a:r>
              <a:rPr lang="en-US" dirty="0"/>
              <a:t>Image processing – brightness, saturation, white balance, contrast</a:t>
            </a:r>
          </a:p>
          <a:p>
            <a:r>
              <a:rPr lang="en-US" dirty="0"/>
              <a:t>Needs a surface to render the images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VideoOutput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022FD-4AE0-0F44-BC6E-0497A3CB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2E40D-1FE4-2B4E-AF13-8941292D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DF62E9-09B7-C444-B059-83875D2F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DF4FA4-F190-9047-A7B4-A5101155B4FB}"/>
              </a:ext>
            </a:extLst>
          </p:cNvPr>
          <p:cNvSpPr txBox="1">
            <a:spLocks/>
          </p:cNvSpPr>
          <p:nvPr/>
        </p:nvSpPr>
        <p:spPr>
          <a:xfrm>
            <a:off x="6096000" y="1854116"/>
            <a:ext cx="5545137" cy="4311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 err="1">
                <a:solidFill>
                  <a:srgbClr val="800080"/>
                </a:solidFill>
              </a:rPr>
              <a:t>Camera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rgbClr val="800000"/>
                </a:solidFill>
              </a:rPr>
              <a:t>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camera</a:t>
            </a:r>
            <a:r>
              <a:rPr lang="fi-FI" dirty="0"/>
              <a:t>    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imageProcessing.whiteBalanceMode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rgbClr val="C0C0C0"/>
                </a:solidFill>
              </a:rPr>
              <a:t>        </a:t>
            </a:r>
            <a:r>
              <a:rPr lang="fi-FI" dirty="0" err="1">
                <a:solidFill>
                  <a:srgbClr val="800080"/>
                </a:solidFill>
              </a:rPr>
              <a:t>CameraImageProcessing</a:t>
            </a:r>
            <a:r>
              <a:rPr lang="fi-FI" dirty="0" err="1"/>
              <a:t>.WhiteBalanceFlash</a:t>
            </a:r>
            <a:r>
              <a:rPr lang="fi-FI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exposure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exposureCompensation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-1.0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exposureMode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80"/>
                </a:solidFill>
              </a:rPr>
              <a:t>Camera</a:t>
            </a:r>
            <a:r>
              <a:rPr lang="fi-FI" dirty="0" err="1"/>
              <a:t>.ExposurePortrait</a:t>
            </a:r>
            <a:r>
              <a:rPr lang="fi-FI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/>
              <a:t>    }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flash.mode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80"/>
                </a:solidFill>
              </a:rPr>
              <a:t>Camera</a:t>
            </a:r>
            <a:r>
              <a:rPr lang="fi-FI" dirty="0" err="1"/>
              <a:t>.FlashRedEyeReduction</a:t>
            </a:r>
            <a:r>
              <a:rPr lang="fi-FI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imageCapture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onImageCaptured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/>
              <a:t>            </a:t>
            </a:r>
            <a:r>
              <a:rPr lang="fi-FI" dirty="0" err="1"/>
              <a:t>photoPreview.source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=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2985C7"/>
                </a:solidFill>
              </a:rPr>
              <a:t>preview</a:t>
            </a:r>
            <a:r>
              <a:rPr lang="fi-FI" i="1" dirty="0">
                <a:solidFill>
                  <a:srgbClr val="2985C7"/>
                </a:solidFill>
              </a:rPr>
              <a:t>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i="1" dirty="0">
                <a:solidFill>
                  <a:srgbClr val="2985C7"/>
                </a:solidFill>
              </a:rPr>
              <a:t>        </a:t>
            </a:r>
            <a:r>
              <a:rPr lang="fi-FI" dirty="0"/>
              <a:t>} 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/>
              <a:t>    }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dirty="0"/>
              <a:t>}</a:t>
            </a:r>
            <a:endParaRPr lang="en-US" dirty="0">
              <a:solidFill>
                <a:srgbClr val="800080"/>
              </a:solidFill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978075B-12F0-BF4B-92B2-E4562DE73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71107472"/>
      </p:ext>
    </p:extLst>
  </p:cSld>
  <p:clrMapOvr>
    <a:masterClrMapping/>
  </p:clrMapOvr>
  <p:transition spd="med">
    <p:fad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234301-9D86-0E41-BF40-7B7280DC0E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SoundEffect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cs typeface="Courier New" pitchFamily="49" charset="0"/>
              </a:rPr>
              <a:t>Low-latency for auditive feedback</a:t>
            </a:r>
          </a:p>
          <a:p>
            <a:pPr lvl="1"/>
            <a:r>
              <a:rPr lang="en-US" dirty="0">
                <a:cs typeface="Courier New" pitchFamily="49" charset="0"/>
              </a:rPr>
              <a:t>Category support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Torch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Radio</a:t>
            </a:r>
          </a:p>
          <a:p>
            <a:pPr lvl="1"/>
            <a:r>
              <a:rPr lang="en-US" dirty="0">
                <a:cs typeface="Courier New" pitchFamily="49" charset="0"/>
              </a:rPr>
              <a:t>Band, frequency, volume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RadioData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cs typeface="Courier New" pitchFamily="49" charset="0"/>
              </a:rPr>
              <a:t>RDS data access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022FD-4AE0-0F44-BC6E-0497A3CB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2E40D-1FE4-2B4E-AF13-8941292D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DF62E9-09B7-C444-B059-83875D2F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6BD38-1CE3-C641-BDBC-61EDED89D535}"/>
              </a:ext>
            </a:extLst>
          </p:cNvPr>
          <p:cNvSpPr txBox="1"/>
          <p:nvPr/>
        </p:nvSpPr>
        <p:spPr>
          <a:xfrm>
            <a:off x="6384031" y="1700808"/>
            <a:ext cx="5257106" cy="4556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195" tIns="58598" rIns="117195" bIns="58598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 err="1">
                <a:solidFill>
                  <a:srgbClr val="800080"/>
                </a:solidFill>
              </a:rPr>
              <a:t>SoundEffect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playSound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source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"</a:t>
            </a:r>
            <a:r>
              <a:rPr lang="fi-FI" dirty="0" err="1"/>
              <a:t>soundeffect.wav</a:t>
            </a:r>
            <a:r>
              <a:rPr lang="fi-FI" dirty="0"/>
              <a:t>" </a:t>
            </a:r>
          </a:p>
          <a:p>
            <a:r>
              <a:rPr lang="fi-FI" dirty="0"/>
              <a:t>} </a:t>
            </a:r>
          </a:p>
          <a:p>
            <a:r>
              <a:rPr lang="fi-FI" dirty="0" err="1">
                <a:solidFill>
                  <a:srgbClr val="800080"/>
                </a:solidFill>
              </a:rPr>
              <a:t>MouseArea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  <a:endParaRPr lang="fi-FI" dirty="0">
              <a:solidFill>
                <a:srgbClr val="800000"/>
              </a:solidFill>
            </a:endParaRP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anchors.fill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parent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onPressed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playSound</a:t>
            </a:r>
            <a:r>
              <a:rPr lang="fi-FI" dirty="0" err="1"/>
              <a:t>.play</a:t>
            </a:r>
            <a:r>
              <a:rPr lang="fi-FI" dirty="0"/>
              <a:t>()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} </a:t>
            </a:r>
          </a:p>
          <a:p>
            <a:r>
              <a:rPr lang="fi-FI" dirty="0"/>
              <a:t>}</a:t>
            </a:r>
            <a:r>
              <a:rPr lang="fi-FI" dirty="0">
                <a:solidFill>
                  <a:srgbClr val="800080"/>
                </a:solidFill>
              </a:rPr>
              <a:t> </a:t>
            </a:r>
          </a:p>
          <a:p>
            <a:r>
              <a:rPr lang="fi-FI" dirty="0" err="1">
                <a:solidFill>
                  <a:srgbClr val="800080"/>
                </a:solidFill>
              </a:rPr>
              <a:t>Torch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power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75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//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of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the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full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power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100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enabled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true</a:t>
            </a:r>
            <a:r>
              <a:rPr lang="fi-FI" dirty="0">
                <a:solidFill>
                  <a:srgbClr val="C0C0C0"/>
                </a:solidFill>
              </a:rPr>
              <a:t> </a:t>
            </a:r>
          </a:p>
          <a:p>
            <a:r>
              <a:rPr lang="fi-FI" dirty="0"/>
              <a:t>}</a:t>
            </a:r>
          </a:p>
          <a:p>
            <a:r>
              <a:rPr lang="fi-FI" dirty="0">
                <a:solidFill>
                  <a:srgbClr val="800080"/>
                </a:solidFill>
              </a:rPr>
              <a:t>Radio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>
                <a:solidFill>
                  <a:srgbClr val="000000"/>
                </a:solidFill>
              </a:rPr>
              <a:t>radio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 </a:t>
            </a:r>
            <a:r>
              <a:rPr lang="fi-FI" dirty="0" err="1">
                <a:solidFill>
                  <a:srgbClr val="800000"/>
                </a:solidFill>
              </a:rPr>
              <a:t>band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80"/>
                </a:solidFill>
              </a:rPr>
              <a:t>Radio</a:t>
            </a:r>
            <a:r>
              <a:rPr lang="fi-FI" dirty="0" err="1"/>
              <a:t>.FM</a:t>
            </a:r>
            <a:r>
              <a:rPr lang="fi-FI" dirty="0"/>
              <a:t> </a:t>
            </a:r>
          </a:p>
          <a:p>
            <a:r>
              <a:rPr lang="fi-FI" dirty="0"/>
              <a:t>} </a:t>
            </a:r>
            <a:endParaRPr lang="fi-FI" dirty="0">
              <a:solidFill>
                <a:srgbClr val="800080"/>
              </a:solidFill>
            </a:endParaRPr>
          </a:p>
          <a:p>
            <a:r>
              <a:rPr lang="fi-FI" dirty="0" err="1">
                <a:solidFill>
                  <a:srgbClr val="800080"/>
                </a:solidFill>
              </a:rPr>
              <a:t>Text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text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radio</a:t>
            </a:r>
            <a:r>
              <a:rPr lang="fi-FI" dirty="0" err="1"/>
              <a:t>.radioData.stationName</a:t>
            </a:r>
            <a:r>
              <a:rPr lang="fi-FI" dirty="0"/>
              <a:t> </a:t>
            </a:r>
          </a:p>
          <a:p>
            <a:r>
              <a:rPr lang="fi-FI" dirty="0"/>
              <a:t>}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468A734-9F0A-B34C-8AC0-CC9DC97B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708726152"/>
      </p:ext>
    </p:extLst>
  </p:cSld>
  <p:clrMapOvr>
    <a:masterClrMapping/>
  </p:clrMapOvr>
  <p:transition spd="med">
    <p:fad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234301-9D86-0E41-BF40-7B7280DC0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AudioCategory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– used to group Sound instances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SoundInstance</a:t>
            </a:r>
            <a:r>
              <a:rPr lang="en-US" dirty="0"/>
              <a:t> – play 3D audio content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Sound</a:t>
            </a:r>
            <a:r>
              <a:rPr lang="en-US" dirty="0"/>
              <a:t> – defines samples and parameters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SoundInstance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PlayVariation</a:t>
            </a:r>
            <a:r>
              <a:rPr lang="en-US" dirty="0"/>
              <a:t> – defines playback variation for sounds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AudioSample</a:t>
            </a:r>
            <a:r>
              <a:rPr lang="en-US" dirty="0"/>
              <a:t> – loads samples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AudioListener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– listener’s position, velocity, direction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022FD-4AE0-0F44-BC6E-0497A3CB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2E40D-1FE4-2B4E-AF13-8941292D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DF62E9-09B7-C444-B059-83875D2F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Audio Engine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FEFC1C6-866B-DD42-859D-D25ACABB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576594522"/>
      </p:ext>
    </p:extLst>
  </p:cSld>
  <p:clrMapOvr>
    <a:masterClrMapping/>
  </p:clrMapOvr>
  <p:transition spd="med"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Audio Engine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F3B55-7276-AA41-9D9C-D73BE0881927}"/>
              </a:ext>
            </a:extLst>
          </p:cNvPr>
          <p:cNvSpPr txBox="1"/>
          <p:nvPr/>
        </p:nvSpPr>
        <p:spPr>
          <a:xfrm>
            <a:off x="550862" y="1700809"/>
            <a:ext cx="5257106" cy="4556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195" tIns="58598" rIns="117195" bIns="58598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 err="1"/>
              <a:t>AudioEngine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  <a:br>
              <a:rPr lang="en-US" sz="1500" dirty="0"/>
            </a:br>
            <a:r>
              <a:rPr lang="en-US" sz="1500" dirty="0"/>
              <a:t>   </a:t>
            </a:r>
            <a:r>
              <a:rPr lang="en-US" sz="1500" dirty="0" err="1"/>
              <a:t>AudioCategory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name</a:t>
            </a:r>
            <a:r>
              <a:rPr lang="en-US" sz="1500" dirty="0"/>
              <a:t>:"</a:t>
            </a:r>
            <a:r>
              <a:rPr lang="en-US" sz="1500" dirty="0" err="1"/>
              <a:t>sfx</a:t>
            </a:r>
            <a:r>
              <a:rPr lang="en-US" sz="1500" dirty="0"/>
              <a:t>"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volume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1 </a:t>
            </a:r>
          </a:p>
          <a:p>
            <a:r>
              <a:rPr lang="en-US" sz="1500" dirty="0"/>
              <a:t>   } </a:t>
            </a:r>
            <a:br>
              <a:rPr lang="en-US" sz="1500" dirty="0"/>
            </a:br>
            <a:r>
              <a:rPr lang="en-US" sz="1500" dirty="0"/>
              <a:t>   </a:t>
            </a:r>
            <a:r>
              <a:rPr lang="en-US" sz="1500" dirty="0" err="1"/>
              <a:t>AudioSample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</a:t>
            </a:r>
            <a:r>
              <a:rPr lang="en-US" sz="1500" dirty="0" err="1">
                <a:solidFill>
                  <a:srgbClr val="800000"/>
                </a:solidFill>
              </a:rPr>
              <a:t>name</a:t>
            </a:r>
            <a:r>
              <a:rPr lang="en-US" sz="1500" dirty="0" err="1"/>
              <a:t>:"fire</a:t>
            </a:r>
            <a:r>
              <a:rPr lang="en-US" sz="1500" dirty="0"/>
              <a:t>"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source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"fire-03-loop.wav"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</a:t>
            </a:r>
            <a:r>
              <a:rPr lang="en-US" sz="1500" dirty="0" err="1">
                <a:solidFill>
                  <a:srgbClr val="800000"/>
                </a:solidFill>
              </a:rPr>
              <a:t>preloaded</a:t>
            </a:r>
            <a:r>
              <a:rPr lang="en-US" sz="1500" dirty="0" err="1"/>
              <a:t>:true</a:t>
            </a:r>
            <a:r>
              <a:rPr lang="en-US" sz="1500" dirty="0"/>
              <a:t> </a:t>
            </a:r>
          </a:p>
          <a:p>
            <a:r>
              <a:rPr lang="en-US" sz="1500" dirty="0"/>
              <a:t>   } </a:t>
            </a:r>
            <a:br>
              <a:rPr lang="en-US" sz="1500" dirty="0"/>
            </a:br>
            <a:r>
              <a:rPr lang="en-US" sz="1500" dirty="0"/>
              <a:t>   Sound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name</a:t>
            </a:r>
            <a:r>
              <a:rPr lang="en-US" sz="1500" dirty="0"/>
              <a:t>:"</a:t>
            </a:r>
            <a:r>
              <a:rPr lang="en-US" sz="1500" dirty="0" err="1"/>
              <a:t>shipengine</a:t>
            </a:r>
            <a:r>
              <a:rPr lang="en-US" sz="1500" dirty="0"/>
              <a:t>" </a:t>
            </a:r>
            <a:endParaRPr lang="en-US" sz="1500" dirty="0">
              <a:solidFill>
                <a:srgbClr val="800000"/>
              </a:solidFill>
            </a:endParaRPr>
          </a:p>
          <a:p>
            <a:r>
              <a:rPr lang="en-US" sz="1500" dirty="0">
                <a:solidFill>
                  <a:srgbClr val="800000"/>
                </a:solidFill>
              </a:rPr>
              <a:t>      category</a:t>
            </a:r>
            <a:r>
              <a:rPr lang="en-US" sz="1500" dirty="0"/>
              <a:t>:"</a:t>
            </a:r>
            <a:r>
              <a:rPr lang="en-US" sz="1500" dirty="0" err="1"/>
              <a:t>sfx</a:t>
            </a:r>
            <a:r>
              <a:rPr lang="en-US" sz="1500" dirty="0"/>
              <a:t>" </a:t>
            </a:r>
          </a:p>
          <a:p>
            <a:r>
              <a:rPr lang="en-US" sz="1500" dirty="0"/>
              <a:t>      </a:t>
            </a:r>
            <a:r>
              <a:rPr lang="en-US" sz="1500" dirty="0" err="1"/>
              <a:t>PlayVariation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</a:t>
            </a:r>
            <a:r>
              <a:rPr lang="en-US" sz="1500" dirty="0" err="1">
                <a:solidFill>
                  <a:srgbClr val="800000"/>
                </a:solidFill>
              </a:rPr>
              <a:t>looping</a:t>
            </a:r>
            <a:r>
              <a:rPr lang="en-US" sz="1500" dirty="0" err="1"/>
              <a:t>:true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</a:t>
            </a:r>
            <a:r>
              <a:rPr lang="en-US" sz="1500" dirty="0" err="1">
                <a:solidFill>
                  <a:srgbClr val="800000"/>
                </a:solidFill>
              </a:rPr>
              <a:t>sample</a:t>
            </a:r>
            <a:r>
              <a:rPr lang="en-US" sz="1500" dirty="0" err="1"/>
              <a:t>:"fire</a:t>
            </a:r>
            <a:r>
              <a:rPr lang="en-US" sz="1500" dirty="0"/>
              <a:t>"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maxGain</a:t>
            </a:r>
            <a:r>
              <a:rPr lang="en-US" sz="1500" dirty="0"/>
              <a:t>:0.9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minGain</a:t>
            </a:r>
            <a:r>
              <a:rPr lang="en-US" sz="1500" dirty="0"/>
              <a:t>:0.8 </a:t>
            </a:r>
          </a:p>
          <a:p>
            <a:r>
              <a:rPr lang="en-US" sz="1500" dirty="0"/>
              <a:t>      } </a:t>
            </a:r>
          </a:p>
          <a:p>
            <a:r>
              <a:rPr lang="en-US" sz="1500" dirty="0"/>
              <a:t>   } 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157A42-88A4-4141-9E4D-58C135872EBE}"/>
              </a:ext>
            </a:extLst>
          </p:cNvPr>
          <p:cNvSpPr txBox="1"/>
          <p:nvPr/>
        </p:nvSpPr>
        <p:spPr>
          <a:xfrm>
            <a:off x="6384031" y="1700808"/>
            <a:ext cx="5257106" cy="4556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195" tIns="58598" rIns="117195" bIns="58598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/>
              <a:t>   </a:t>
            </a:r>
            <a:r>
              <a:rPr lang="en-US" sz="1500" dirty="0">
                <a:solidFill>
                  <a:srgbClr val="800000"/>
                </a:solidFill>
              </a:rPr>
              <a:t>listener.position</a:t>
            </a:r>
            <a:r>
              <a:rPr lang="en-US" sz="1500" dirty="0"/>
              <a:t>:"0,0,0"     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listener.velocity</a:t>
            </a:r>
            <a:r>
              <a:rPr lang="en-US" sz="1500" dirty="0"/>
              <a:t>:"0,0,0"  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listener.direction</a:t>
            </a:r>
            <a:r>
              <a:rPr lang="en-US" sz="1500" dirty="0"/>
              <a:t>:"0,1,0" </a:t>
            </a:r>
          </a:p>
          <a:p>
            <a:r>
              <a:rPr lang="en-US" sz="1500" dirty="0"/>
              <a:t>} </a:t>
            </a:r>
            <a:br>
              <a:rPr lang="en-US" sz="1500" dirty="0"/>
            </a:b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6752417-029D-BC46-B4D8-9E1F2070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525408062"/>
      </p:ext>
    </p:extLst>
  </p:cSld>
  <p:clrMapOvr>
    <a:masterClrMapping/>
  </p:clrMapOvr>
  <p:transition spd="med"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234301-9D86-0E41-BF40-7B7280DC0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Qt Multimedia has support QML types for</a:t>
            </a:r>
          </a:p>
          <a:p>
            <a:endParaRPr lang="en-US" dirty="0"/>
          </a:p>
          <a:p>
            <a:r>
              <a:rPr lang="en-US" dirty="0"/>
              <a:t>Audio and Video output</a:t>
            </a:r>
          </a:p>
          <a:p>
            <a:r>
              <a:rPr lang="en-US" dirty="0"/>
              <a:t>Media player</a:t>
            </a:r>
          </a:p>
          <a:p>
            <a:r>
              <a:rPr lang="en-US" dirty="0"/>
              <a:t>Video recording with Camera</a:t>
            </a:r>
          </a:p>
          <a:p>
            <a:r>
              <a:rPr lang="en-US" dirty="0"/>
              <a:t>Torch</a:t>
            </a:r>
          </a:p>
          <a:p>
            <a:r>
              <a:rPr lang="en-US" dirty="0"/>
              <a:t>FM radio or radio data service</a:t>
            </a:r>
          </a:p>
          <a:p>
            <a:r>
              <a:rPr lang="en-US" dirty="0"/>
              <a:t>Low latency sound effects</a:t>
            </a:r>
          </a:p>
          <a:p>
            <a:r>
              <a:rPr lang="en-US" dirty="0"/>
              <a:t>3D audio engine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022FD-4AE0-0F44-BC6E-0497A3CB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2E40D-1FE4-2B4E-AF13-8941292D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DF62E9-09B7-C444-B059-83875D2F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EAAE578-CA29-C349-9003-B76307944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16106178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556248"/>
            <a:ext cx="11090275" cy="2376378"/>
          </a:xfrm>
        </p:spPr>
        <p:txBody>
          <a:bodyPr/>
          <a:lstStyle/>
          <a:p>
            <a:r>
              <a:rPr lang="en-US" dirty="0"/>
              <a:t>Property’s value can be the result of a JavaScript expression</a:t>
            </a:r>
          </a:p>
          <a:p>
            <a:pPr lvl="1"/>
            <a:r>
              <a:rPr lang="en-US" dirty="0"/>
              <a:t>If each accessed symbol is known at compile time, binding is optimized (no fill JS exec </a:t>
            </a:r>
            <a:r>
              <a:rPr lang="en-US" dirty="0" err="1"/>
              <a:t>env</a:t>
            </a:r>
            <a:r>
              <a:rPr lang="en-US" dirty="0"/>
              <a:t> needed)</a:t>
            </a:r>
          </a:p>
          <a:p>
            <a:r>
              <a:rPr lang="en-US" dirty="0"/>
              <a:t>Properties can be bound to other properties</a:t>
            </a:r>
          </a:p>
          <a:p>
            <a:pPr lvl="1"/>
            <a:r>
              <a:rPr lang="en-US" dirty="0"/>
              <a:t>Property value automatically updated when the source property value changes</a:t>
            </a:r>
          </a:p>
          <a:p>
            <a:r>
              <a:rPr lang="en-US" dirty="0"/>
              <a:t>There’s a difference between a binding operator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/>
              <a:t> and the JS assignment operator </a:t>
            </a:r>
            <a:r>
              <a:rPr lang="en-US" dirty="0">
                <a:latin typeface="Courier New"/>
                <a:cs typeface="Courier New"/>
              </a:rPr>
              <a:t>=</a:t>
            </a:r>
          </a:p>
          <a:p>
            <a:pPr lvl="1"/>
            <a:r>
              <a:rPr lang="en-US" dirty="0"/>
              <a:t>Assignment: </a:t>
            </a:r>
            <a:r>
              <a:rPr lang="en-US" dirty="0">
                <a:latin typeface="Courier New"/>
                <a:cs typeface="Courier New"/>
              </a:rPr>
              <a:t>width = height * 2 // No re-evaluation</a:t>
            </a:r>
          </a:p>
          <a:p>
            <a:pPr lvl="1"/>
            <a:r>
              <a:rPr lang="en-US" dirty="0"/>
              <a:t>Assignment to a binding: </a:t>
            </a:r>
            <a:r>
              <a:rPr lang="en-US" dirty="0">
                <a:latin typeface="Courier New"/>
                <a:cs typeface="Courier New"/>
              </a:rPr>
              <a:t>width = </a:t>
            </a:r>
            <a:r>
              <a:rPr lang="en-US" dirty="0" err="1">
                <a:latin typeface="Courier New"/>
                <a:cs typeface="Courier New"/>
              </a:rPr>
              <a:t>Qt.binding</a:t>
            </a:r>
            <a:r>
              <a:rPr lang="en-US" dirty="0">
                <a:latin typeface="Courier New"/>
                <a:cs typeface="Courier New"/>
              </a:rPr>
              <a:t>(function() { return height * 2; } 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Bindings </a:t>
            </a:r>
          </a:p>
        </p:txBody>
      </p:sp>
      <p:sp>
        <p:nvSpPr>
          <p:cNvPr id="5" name="Rectangle 4"/>
          <p:cNvSpPr/>
          <p:nvPr/>
        </p:nvSpPr>
        <p:spPr>
          <a:xfrm>
            <a:off x="7824193" y="4005064"/>
            <a:ext cx="4023731" cy="1680994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Note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!</a:t>
            </a:r>
          </a:p>
          <a:p>
            <a:endParaRPr lang="fi-FI" kern="0" dirty="0">
              <a:solidFill>
                <a:sysClr val="windowText" lastClr="000000"/>
              </a:solidFill>
              <a:cs typeface="Open Sans Light"/>
            </a:endParaRPr>
          </a:p>
          <a:p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Using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property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bindings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is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highly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recommended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–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this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is the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truly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declarative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way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!</a:t>
            </a:r>
            <a:endParaRPr lang="en-US" kern="0" dirty="0">
              <a:solidFill>
                <a:sysClr val="windowText" lastClr="000000"/>
              </a:solidFill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5" y="4005064"/>
            <a:ext cx="7004027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{ id: </a:t>
            </a:r>
            <a:r>
              <a:rPr lang="en-US" dirty="0" err="1">
                <a:solidFill>
                  <a:srgbClr val="800000"/>
                </a:solidFill>
              </a:rPr>
              <a:t>firstRectangle</a:t>
            </a:r>
            <a:r>
              <a:rPr lang="en-US" dirty="0">
                <a:solidFill>
                  <a:srgbClr val="8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width: </a:t>
            </a:r>
            <a:r>
              <a:rPr lang="en-US" dirty="0" err="1">
                <a:solidFill>
                  <a:srgbClr val="800000"/>
                </a:solidFill>
              </a:rPr>
              <a:t>Math.min</a:t>
            </a:r>
            <a:r>
              <a:rPr lang="en-US" dirty="0">
                <a:solidFill>
                  <a:srgbClr val="800000"/>
                </a:solidFill>
              </a:rPr>
              <a:t>(30, </a:t>
            </a:r>
            <a:r>
              <a:rPr lang="en-US" dirty="0" err="1">
                <a:solidFill>
                  <a:srgbClr val="800000"/>
                </a:solidFill>
              </a:rPr>
              <a:t>parent.width</a:t>
            </a:r>
            <a:r>
              <a:rPr lang="en-US" dirty="0">
                <a:solidFill>
                  <a:srgbClr val="800000"/>
                </a:solidFill>
              </a:rPr>
              <a:t>) </a:t>
            </a:r>
          </a:p>
          <a:p>
            <a:r>
              <a:rPr lang="en-US" dirty="0">
                <a:solidFill>
                  <a:srgbClr val="800000"/>
                </a:solidFill>
              </a:rPr>
              <a:t>   height: 2 * width </a:t>
            </a:r>
          </a:p>
          <a:p>
            <a:r>
              <a:rPr lang="en-US" dirty="0">
                <a:solidFill>
                  <a:srgbClr val="800000"/>
                </a:solidFill>
              </a:rPr>
              <a:t>}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{ id: </a:t>
            </a:r>
            <a:r>
              <a:rPr lang="en-US" dirty="0" err="1">
                <a:solidFill>
                  <a:srgbClr val="800000"/>
                </a:solidFill>
              </a:rPr>
              <a:t>secondRectangle</a:t>
            </a:r>
            <a:r>
              <a:rPr lang="en-US" dirty="0">
                <a:solidFill>
                  <a:srgbClr val="8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800000"/>
                </a:solidFill>
              </a:rPr>
              <a:t>color: </a:t>
            </a:r>
            <a:r>
              <a:rPr lang="en-US" dirty="0" err="1">
                <a:solidFill>
                  <a:srgbClr val="800000"/>
                </a:solidFill>
              </a:rPr>
              <a:t>firstRectangle.width</a:t>
            </a:r>
            <a:r>
              <a:rPr lang="en-US" dirty="0">
                <a:solidFill>
                  <a:srgbClr val="800000"/>
                </a:solidFill>
              </a:rPr>
              <a:t> === 30 ?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width: </a:t>
            </a:r>
            <a:r>
              <a:rPr lang="en-US" dirty="0" err="1">
                <a:solidFill>
                  <a:srgbClr val="800000"/>
                </a:solidFill>
              </a:rPr>
              <a:t>firstRectangle.width</a:t>
            </a:r>
            <a:r>
              <a:rPr lang="en-US" dirty="0">
                <a:solidFill>
                  <a:srgbClr val="800000"/>
                </a:solidFill>
              </a:rPr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height: </a:t>
            </a:r>
            <a:r>
              <a:rPr lang="en-US" dirty="0" err="1">
                <a:solidFill>
                  <a:srgbClr val="800000"/>
                </a:solidFill>
              </a:rPr>
              <a:t>firstRectangle.height</a:t>
            </a:r>
            <a:r>
              <a:rPr lang="en-US" dirty="0">
                <a:solidFill>
                  <a:srgbClr val="800000"/>
                </a:solidFill>
              </a:rPr>
              <a:t> / 2 + 20 </a:t>
            </a:r>
          </a:p>
          <a:p>
            <a:r>
              <a:rPr lang="en-US" dirty="0">
                <a:solidFill>
                  <a:srgbClr val="800000"/>
                </a:solidFill>
              </a:rPr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84547E7-BE42-3143-A3C0-4659C968F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6844221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390FEA-5CE3-7547-88C9-CC765C49DB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Using QML in Qt/C++ Applications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C0C38AC-F519-2F4B-8104-4D769F2A6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B0755-4EB0-4F48-B27F-40E6024F4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6396EA-E254-7F42-8569-8F28043AA1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1461"/>
      </p:ext>
    </p:extLst>
  </p:cSld>
  <p:clrMapOvr>
    <a:masterClrMapping/>
  </p:clrMapOvr>
  <p:transition spd="med"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Open Sans Light"/>
              </a:rPr>
              <a:t>Essential C++ Classes </a:t>
            </a:r>
          </a:p>
          <a:p>
            <a:r>
              <a:rPr lang="en-US" dirty="0">
                <a:cs typeface="Open Sans Light"/>
              </a:rPr>
              <a:t>QML Engine</a:t>
            </a:r>
          </a:p>
          <a:p>
            <a:r>
              <a:rPr lang="en-US" dirty="0">
                <a:cs typeface="Open Sans Light"/>
              </a:rPr>
              <a:t>QML and C++ Integration</a:t>
            </a:r>
          </a:p>
          <a:p>
            <a:r>
              <a:rPr lang="en-US" dirty="0">
                <a:cs typeface="Open Sans Light"/>
              </a:rPr>
              <a:t>Component</a:t>
            </a:r>
          </a:p>
          <a:p>
            <a:r>
              <a:rPr lang="en-US" dirty="0">
                <a:cs typeface="Open Sans Light"/>
              </a:rPr>
              <a:t>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33439B2-A49D-224D-B5F0-3E1F74CF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649595142"/>
      </p:ext>
    </p:extLst>
  </p:cSld>
  <p:clrMapOvr>
    <a:masterClrMapping/>
  </p:clrMapOvr>
  <p:transition spd="med"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/>
              <a:t>QtQuick</a:t>
            </a:r>
            <a:r>
              <a:rPr lang="en-US" dirty="0"/>
              <a:t> provides managing and interacting with components </a:t>
            </a:r>
          </a:p>
          <a:p>
            <a:pPr lvl="1"/>
            <a:r>
              <a:rPr lang="en-US" dirty="0"/>
              <a:t>Top-level event handling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QQuickView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QQuickWindow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>
                <a:cs typeface="Courier New" pitchFamily="49" charset="0"/>
                <a:sym typeface="Wingdings" pitchFamily="2" charset="2"/>
              </a:rPr>
              <a:t>Base classes for new types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QQuickItem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QQuickPaintedItem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QQuickFrameBufferObject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b="1" i="1" dirty="0" err="1">
                <a:sym typeface="Wingdings" pitchFamily="2" charset="2"/>
              </a:rPr>
              <a:t>QtQml</a:t>
            </a:r>
            <a:r>
              <a:rPr lang="en-US" dirty="0">
                <a:sym typeface="Wingdings" pitchFamily="2" charset="2"/>
              </a:rPr>
              <a:t> provides the run-time environment </a:t>
            </a:r>
          </a:p>
          <a:p>
            <a:pPr lvl="1"/>
            <a:r>
              <a:rPr lang="en-US" dirty="0">
                <a:sym typeface="Wingdings" pitchFamily="2" charset="2"/>
              </a:rPr>
              <a:t>Run-time, localization, access to QML objects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QQmlEngine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QQmlApplicationEngine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</a:p>
          <a:p>
            <a:pPr lvl="1"/>
            <a:r>
              <a:rPr lang="en-US" dirty="0">
                <a:cs typeface="Courier New" pitchFamily="49" charset="0"/>
                <a:sym typeface="Wingdings" pitchFamily="2" charset="2"/>
              </a:rPr>
              <a:t>Property access context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QQmlContext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Dynamic object creation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QQmlComponent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Classes 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65D955F-2A57-894D-89F6-5977495D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1CC9B35-38A1-FF47-A8E4-D738251FE782}"/>
              </a:ext>
            </a:extLst>
          </p:cNvPr>
          <p:cNvSpPr txBox="1">
            <a:spLocks/>
          </p:cNvSpPr>
          <p:nvPr/>
        </p:nvSpPr>
        <p:spPr>
          <a:xfrm>
            <a:off x="3008312" y="65341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3952014"/>
      </p:ext>
    </p:extLst>
  </p:cSld>
  <p:clrMapOvr>
    <a:masterClrMapping/>
  </p:clrMapOvr>
  <p:transition spd="med"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convenience class for providing a window for displaying </a:t>
            </a:r>
            <a:r>
              <a:rPr lang="en-US" dirty="0" err="1"/>
              <a:t>QtQuick</a:t>
            </a:r>
            <a:r>
              <a:rPr lang="en-US" dirty="0"/>
              <a:t> UI</a:t>
            </a:r>
          </a:p>
          <a:p>
            <a:pPr lvl="1"/>
            <a:r>
              <a:rPr lang="en-US" dirty="0"/>
              <a:t>QML can be loaded from </a:t>
            </a:r>
            <a:r>
              <a:rPr lang="en-US" i="1" dirty="0"/>
              <a:t>any</a:t>
            </a:r>
            <a:r>
              <a:rPr lang="en-US" dirty="0"/>
              <a:t> local or remote URL</a:t>
            </a:r>
          </a:p>
          <a:p>
            <a:r>
              <a:rPr lang="en-US" dirty="0"/>
              <a:t>Access to the engine, context, and QML tree root item </a:t>
            </a:r>
          </a:p>
          <a:p>
            <a:pPr lvl="1"/>
            <a:r>
              <a:rPr lang="en-US" dirty="0"/>
              <a:t>Root item resize mode (root item size or view size)</a:t>
            </a:r>
          </a:p>
          <a:p>
            <a:r>
              <a:rPr lang="en-US" dirty="0"/>
              <a:t>Consider placing your QML into Qt resource files</a:t>
            </a:r>
          </a:p>
          <a:p>
            <a:pPr lvl="1"/>
            <a:r>
              <a:rPr lang="en-US" dirty="0"/>
              <a:t>Compiled as part of the executable!</a:t>
            </a:r>
          </a:p>
          <a:p>
            <a:pPr lvl="1"/>
            <a:r>
              <a:rPr lang="en-US" dirty="0"/>
              <a:t>Content loading works by using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qrc</a:t>
            </a:r>
            <a:r>
              <a:rPr lang="en-US" dirty="0"/>
              <a:t> schema</a:t>
            </a:r>
          </a:p>
          <a:p>
            <a:pPr lvl="1"/>
            <a:endParaRPr lang="en-US" dirty="0"/>
          </a:p>
          <a:p>
            <a:r>
              <a:rPr lang="en-US" dirty="0"/>
              <a:t>You may create your items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QQmlComponent</a:t>
            </a:r>
            <a:r>
              <a:rPr lang="en-US" dirty="0"/>
              <a:t> and place them into the scene</a:t>
            </a:r>
          </a:p>
          <a:p>
            <a:pPr lvl="1"/>
            <a:r>
              <a:rPr lang="en-US" dirty="0"/>
              <a:t>Set the parent to your newly created QML component to the root or any other item</a:t>
            </a:r>
          </a:p>
          <a:p>
            <a:pPr lvl="1"/>
            <a:endParaRPr lang="en-US" dirty="0"/>
          </a:p>
          <a:p>
            <a:r>
              <a:rPr lang="en-US" dirty="0"/>
              <a:t>Note! Wizard generates </a:t>
            </a:r>
            <a:r>
              <a:rPr lang="en-US" dirty="0" err="1">
                <a:latin typeface="Courier New"/>
                <a:cs typeface="Courier New"/>
              </a:rPr>
              <a:t>QQmlApplicationEngine</a:t>
            </a:r>
            <a:r>
              <a:rPr lang="en-US" dirty="0"/>
              <a:t> object for you</a:t>
            </a:r>
          </a:p>
          <a:p>
            <a:pPr lvl="1"/>
            <a:r>
              <a:rPr lang="en-US" dirty="0"/>
              <a:t>Window created in QML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QQuickView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40875" y="2283701"/>
            <a:ext cx="4879672" cy="425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 err="1">
                <a:solidFill>
                  <a:srgbClr val="800080"/>
                </a:solidFill>
              </a:rPr>
              <a:t>QQuickView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v(</a:t>
            </a:r>
            <a:r>
              <a:rPr lang="en-US" sz="1500" dirty="0" err="1">
                <a:solidFill>
                  <a:srgbClr val="800080"/>
                </a:solidFill>
              </a:rPr>
              <a:t>QUrl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b="1" dirty="0" err="1">
                <a:solidFill>
                  <a:srgbClr val="008000"/>
                </a:solidFill>
              </a:rPr>
              <a:t>qrc</a:t>
            </a:r>
            <a:r>
              <a:rPr lang="en-US" sz="1500" b="1" dirty="0">
                <a:solidFill>
                  <a:srgbClr val="008000"/>
                </a:solidFill>
              </a:rPr>
              <a:t>:/</a:t>
            </a:r>
            <a:r>
              <a:rPr lang="en-US" sz="1500" dirty="0" err="1">
                <a:solidFill>
                  <a:srgbClr val="008000"/>
                </a:solidFill>
              </a:rPr>
              <a:t>main.qml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000000"/>
                </a:solidFill>
              </a:rPr>
              <a:t>));</a:t>
            </a:r>
            <a:r>
              <a:rPr lang="en-US" sz="1500" dirty="0"/>
              <a:t> 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51220"/>
      </p:ext>
    </p:extLst>
  </p:cSld>
  <p:clrMapOvr>
    <a:masterClrMapping/>
  </p:clrMapOvr>
  <p:transition spd="med"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of the UI needed to interact with and display a scene of items</a:t>
            </a:r>
          </a:p>
          <a:p>
            <a:r>
              <a:rPr lang="en-US" dirty="0"/>
              <a:t>Plenty of signals to synchronize with the scene graph renderer</a:t>
            </a:r>
          </a:p>
          <a:p>
            <a:pPr lvl="1"/>
            <a:r>
              <a:rPr lang="en-US" dirty="0"/>
              <a:t>To mix QML and OpenGL, for example</a:t>
            </a:r>
          </a:p>
          <a:p>
            <a:r>
              <a:rPr lang="en-US" dirty="0"/>
              <a:t>Window management</a:t>
            </a:r>
          </a:p>
          <a:p>
            <a:pPr lvl="1"/>
            <a:r>
              <a:rPr lang="en-US" dirty="0"/>
              <a:t>E.g. the default alpha buffer for translucent windows</a:t>
            </a:r>
          </a:p>
          <a:p>
            <a:r>
              <a:rPr lang="en-US" dirty="0"/>
              <a:t>Render target control</a:t>
            </a:r>
          </a:p>
          <a:p>
            <a:pPr lvl="1"/>
            <a:r>
              <a:rPr lang="en-US" dirty="0"/>
              <a:t>GL Surface</a:t>
            </a:r>
          </a:p>
          <a:p>
            <a:pPr lvl="1"/>
            <a:r>
              <a:rPr lang="en-US" dirty="0"/>
              <a:t>Frame buffer object</a:t>
            </a:r>
          </a:p>
          <a:p>
            <a:r>
              <a:rPr lang="en-US" dirty="0"/>
              <a:t>Scene graph backend</a:t>
            </a:r>
          </a:p>
          <a:p>
            <a:pPr lvl="1"/>
            <a:r>
              <a:rPr lang="en-US" dirty="0"/>
              <a:t>OpenGL, </a:t>
            </a:r>
            <a:r>
              <a:rPr lang="en-US" dirty="0" err="1"/>
              <a:t>OpenVG</a:t>
            </a:r>
            <a:r>
              <a:rPr lang="en-US" dirty="0"/>
              <a:t>, Direct 3D 12, software </a:t>
            </a:r>
          </a:p>
          <a:p>
            <a:r>
              <a:rPr lang="en-US" dirty="0"/>
              <a:t>Memory management</a:t>
            </a:r>
          </a:p>
          <a:p>
            <a:pPr lvl="1"/>
            <a:r>
              <a:rPr lang="en-US" dirty="0"/>
              <a:t>Persistent scene graph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QQuickWindow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5A74766-00BC-DE48-8070-CBBAF179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307749669"/>
      </p:ext>
    </p:extLst>
  </p:cSld>
  <p:clrMapOvr>
    <a:masterClrMapping/>
  </p:clrMapOvr>
  <p:transition spd="med"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</a:t>
            </a:r>
            <a:r>
              <a:rPr lang="en-US"/>
              <a:t>Application Architecture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9B1914-3986-2B48-A9FD-C37CE6CA7E39}"/>
              </a:ext>
            </a:extLst>
          </p:cNvPr>
          <p:cNvSpPr/>
          <p:nvPr/>
        </p:nvSpPr>
        <p:spPr bwMode="auto">
          <a:xfrm>
            <a:off x="1802370" y="1788136"/>
            <a:ext cx="4100401" cy="3801104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atin typeface="Open Sans"/>
                <a:cs typeface="Open Sans"/>
              </a:rPr>
              <a:t>GUI thread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9E3284-D669-C54C-AC5D-D5D476DDC8A2}"/>
              </a:ext>
            </a:extLst>
          </p:cNvPr>
          <p:cNvSpPr/>
          <p:nvPr/>
        </p:nvSpPr>
        <p:spPr bwMode="auto">
          <a:xfrm>
            <a:off x="1970448" y="2201351"/>
            <a:ext cx="3732917" cy="3231098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atin typeface="Open Sans"/>
                <a:cs typeface="Open Sans"/>
              </a:rPr>
              <a:t>QML engine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marL="171450" indent="-171450" algn="l">
              <a:buFontTx/>
              <a:buChar char="-"/>
            </a:pPr>
            <a:r>
              <a:rPr lang="en-US" sz="1200" dirty="0">
                <a:latin typeface="Open Sans Light"/>
                <a:cs typeface="Open Sans Light"/>
              </a:rPr>
              <a:t>Manages types</a:t>
            </a:r>
          </a:p>
          <a:p>
            <a:pPr marL="171450" indent="-171450" algn="l">
              <a:buFontTx/>
              <a:buChar char="-"/>
            </a:pPr>
            <a:r>
              <a:rPr lang="en-US" sz="1200" dirty="0">
                <a:latin typeface="Open Sans Light"/>
                <a:cs typeface="Open Sans Light"/>
              </a:rPr>
              <a:t>Manages objects</a:t>
            </a:r>
          </a:p>
          <a:p>
            <a:pPr marL="171450" indent="-171450" algn="l">
              <a:buFontTx/>
              <a:buChar char="-"/>
            </a:pPr>
            <a:r>
              <a:rPr lang="en-US" sz="1200" dirty="0">
                <a:latin typeface="Open Sans Light"/>
                <a:cs typeface="Open Sans Light"/>
              </a:rPr>
              <a:t>Manages property bindings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D738D8-5645-E640-A5C6-486FDE8DEB13}"/>
              </a:ext>
            </a:extLst>
          </p:cNvPr>
          <p:cNvSpPr/>
          <p:nvPr/>
        </p:nvSpPr>
        <p:spPr bwMode="auto">
          <a:xfrm>
            <a:off x="2141942" y="4334918"/>
            <a:ext cx="3404647" cy="972098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atin typeface="Open Sans"/>
                <a:cs typeface="Open Sans"/>
              </a:rPr>
              <a:t>JavaScript engine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marL="171450" indent="-171450" algn="l">
              <a:buFontTx/>
              <a:buChar char="-"/>
            </a:pPr>
            <a:r>
              <a:rPr lang="en-US" sz="1200" dirty="0">
                <a:latin typeface="Open Sans Light"/>
                <a:cs typeface="Open Sans Light"/>
              </a:rPr>
              <a:t>Manages JavaScript objects</a:t>
            </a:r>
          </a:p>
          <a:p>
            <a:pPr marL="171450" indent="-171450" algn="l">
              <a:buFontTx/>
              <a:buChar char="-"/>
            </a:pPr>
            <a:r>
              <a:rPr lang="en-US" sz="1200" dirty="0">
                <a:latin typeface="Open Sans Light"/>
                <a:cs typeface="Open Sans Light"/>
              </a:rPr>
              <a:t>Executes JavaScript methods</a:t>
            </a:r>
            <a:endParaRPr lang="en-US" sz="1000" dirty="0">
              <a:latin typeface="Open Sans Light"/>
              <a:cs typeface="Open Sans Light"/>
            </a:endParaRPr>
          </a:p>
          <a:p>
            <a:pPr algn="l"/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A148E8-822C-124D-BCC7-CD368C73004C}"/>
              </a:ext>
            </a:extLst>
          </p:cNvPr>
          <p:cNvSpPr/>
          <p:nvPr/>
        </p:nvSpPr>
        <p:spPr bwMode="auto">
          <a:xfrm>
            <a:off x="4401638" y="2426079"/>
            <a:ext cx="925464" cy="23192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latin typeface="Open Sans Light"/>
                <a:cs typeface="Open Sans Light"/>
              </a:rPr>
              <a:t>Window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4BB996-CC91-3F4F-8D09-998ED61C7A17}"/>
              </a:ext>
            </a:extLst>
          </p:cNvPr>
          <p:cNvSpPr/>
          <p:nvPr/>
        </p:nvSpPr>
        <p:spPr bwMode="auto">
          <a:xfrm>
            <a:off x="4262682" y="3005832"/>
            <a:ext cx="1201986" cy="23192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latin typeface="Open Sans Light"/>
                <a:cs typeface="Open Sans Light"/>
              </a:rPr>
              <a:t>Object of Type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15232E2-4859-4D46-8C3F-834C77FEE971}"/>
              </a:ext>
            </a:extLst>
          </p:cNvPr>
          <p:cNvSpPr/>
          <p:nvPr/>
        </p:nvSpPr>
        <p:spPr bwMode="auto">
          <a:xfrm>
            <a:off x="4226481" y="3876070"/>
            <a:ext cx="1294188" cy="23192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latin typeface="Open Sans Light"/>
                <a:cs typeface="Open Sans Light"/>
              </a:rPr>
              <a:t>Object of Type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5CEDFE-971D-DB42-AFBF-B1E7813DC85C}"/>
              </a:ext>
            </a:extLst>
          </p:cNvPr>
          <p:cNvSpPr/>
          <p:nvPr/>
        </p:nvSpPr>
        <p:spPr bwMode="auto">
          <a:xfrm>
            <a:off x="3535466" y="3482018"/>
            <a:ext cx="1210811" cy="23192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latin typeface="Open Sans Light"/>
                <a:cs typeface="Open Sans Light"/>
              </a:rPr>
              <a:t>Object of Type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E707FC-E5FB-8344-9D24-993753A5CCE0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4863675" y="2658002"/>
            <a:ext cx="695" cy="34783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25324D-F179-8245-97CD-3C4C20D00DE5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4140872" y="3237755"/>
            <a:ext cx="722803" cy="24426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CF677B-9E9A-874A-A016-9D2398A72CB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863675" y="3237755"/>
            <a:ext cx="9900" cy="63831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470EB4-5817-1245-98FE-2D8CF8306C9A}"/>
              </a:ext>
            </a:extLst>
          </p:cNvPr>
          <p:cNvSpPr txBox="1"/>
          <p:nvPr/>
        </p:nvSpPr>
        <p:spPr>
          <a:xfrm>
            <a:off x="4899438" y="2585283"/>
            <a:ext cx="855328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>
                <a:latin typeface="Open Sans Light"/>
                <a:cs typeface="Open Sans Light"/>
              </a:rPr>
              <a:t>parent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C1B36-17F2-6249-90AD-0F1847565F05}"/>
              </a:ext>
            </a:extLst>
          </p:cNvPr>
          <p:cNvSpPr txBox="1"/>
          <p:nvPr/>
        </p:nvSpPr>
        <p:spPr>
          <a:xfrm>
            <a:off x="3529324" y="3191260"/>
            <a:ext cx="855328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>
                <a:latin typeface="Open Sans Light"/>
                <a:cs typeface="Open Sans Light"/>
              </a:rPr>
              <a:t>children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D5E8BE-41A8-E846-B0AB-DA2A35C3A3BD}"/>
              </a:ext>
            </a:extLst>
          </p:cNvPr>
          <p:cNvSpPr txBox="1"/>
          <p:nvPr/>
        </p:nvSpPr>
        <p:spPr>
          <a:xfrm>
            <a:off x="4928974" y="3567106"/>
            <a:ext cx="855328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>
                <a:latin typeface="Open Sans Light"/>
                <a:cs typeface="Open Sans Light"/>
              </a:rPr>
              <a:t>resources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D6B84D-4F57-1A43-8B55-2A80EBB47631}"/>
              </a:ext>
            </a:extLst>
          </p:cNvPr>
          <p:cNvSpPr/>
          <p:nvPr/>
        </p:nvSpPr>
        <p:spPr bwMode="auto">
          <a:xfrm>
            <a:off x="6172063" y="4334918"/>
            <a:ext cx="4100401" cy="12543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atin typeface="Open Sans"/>
                <a:cs typeface="Open Sans"/>
              </a:rPr>
              <a:t>Worker thread 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9D5F977-B07D-1549-84C5-291F34065661}"/>
              </a:ext>
            </a:extLst>
          </p:cNvPr>
          <p:cNvSpPr/>
          <p:nvPr/>
        </p:nvSpPr>
        <p:spPr bwMode="auto">
          <a:xfrm>
            <a:off x="6274060" y="4789609"/>
            <a:ext cx="3850408" cy="64284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atin typeface="Open Sans"/>
                <a:cs typeface="Open Sans"/>
              </a:rPr>
              <a:t>JavaScript engine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425096-B701-B14A-A32A-C02869665EE8}"/>
              </a:ext>
            </a:extLst>
          </p:cNvPr>
          <p:cNvSpPr/>
          <p:nvPr/>
        </p:nvSpPr>
        <p:spPr bwMode="auto">
          <a:xfrm>
            <a:off x="6172063" y="1788135"/>
            <a:ext cx="4100401" cy="143768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atin typeface="Open Sans"/>
                <a:cs typeface="Open Sans"/>
              </a:rPr>
              <a:t>Render thread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marL="171450" indent="-171450" algn="l">
              <a:buFontTx/>
              <a:buChar char="-"/>
            </a:pPr>
            <a:r>
              <a:rPr lang="en-US" sz="1200" dirty="0">
                <a:latin typeface="Open Sans Light"/>
                <a:cs typeface="Open Sans Light"/>
              </a:rPr>
              <a:t>Item tree optimization</a:t>
            </a:r>
          </a:p>
          <a:p>
            <a:pPr marL="171450" indent="-171450" algn="l">
              <a:buFontTx/>
              <a:buChar char="-"/>
            </a:pPr>
            <a:r>
              <a:rPr lang="en-US" sz="1200" dirty="0">
                <a:latin typeface="Open Sans Light"/>
                <a:cs typeface="Open Sans Light"/>
              </a:rPr>
              <a:t>Item tree rendering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2A27B60-9963-AA4B-83BD-BEE2B560BF60}"/>
              </a:ext>
            </a:extLst>
          </p:cNvPr>
          <p:cNvSpPr/>
          <p:nvPr/>
        </p:nvSpPr>
        <p:spPr bwMode="auto">
          <a:xfrm>
            <a:off x="6172063" y="3362818"/>
            <a:ext cx="4100401" cy="88539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atin typeface="Open Sans"/>
                <a:cs typeface="Open Sans"/>
              </a:rPr>
              <a:t>Background thread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marL="171450" indent="-171450" algn="l">
              <a:buFontTx/>
              <a:buChar char="-"/>
            </a:pPr>
            <a:r>
              <a:rPr lang="en-US" sz="1200" dirty="0">
                <a:latin typeface="Open Sans Light"/>
                <a:cs typeface="Open Sans Light"/>
              </a:rPr>
              <a:t>Asynchronous image/component loading/compilation</a:t>
            </a:r>
          </a:p>
          <a:p>
            <a:pPr marL="171450" indent="-171450" algn="l">
              <a:buFontTx/>
              <a:buChar char="-"/>
            </a:pPr>
            <a:r>
              <a:rPr lang="en-US" sz="1200" dirty="0">
                <a:latin typeface="Open Sans Light"/>
                <a:cs typeface="Open Sans Light"/>
              </a:rPr>
              <a:t>Asynchronous list model manipulation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39E132B-6B6E-D44A-837C-55BE09C602F9}"/>
              </a:ext>
            </a:extLst>
          </p:cNvPr>
          <p:cNvSpPr/>
          <p:nvPr/>
        </p:nvSpPr>
        <p:spPr bwMode="auto">
          <a:xfrm>
            <a:off x="8761849" y="1920568"/>
            <a:ext cx="925464" cy="23192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latin typeface="Open Sans Light"/>
                <a:cs typeface="Open Sans Light"/>
              </a:rPr>
              <a:t>SGNode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FDE8F07-C687-4E49-B704-3B7CFC6CD843}"/>
              </a:ext>
            </a:extLst>
          </p:cNvPr>
          <p:cNvSpPr/>
          <p:nvPr/>
        </p:nvSpPr>
        <p:spPr bwMode="auto">
          <a:xfrm>
            <a:off x="8549044" y="2372420"/>
            <a:ext cx="1375628" cy="23192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latin typeface="Open Sans Light"/>
                <a:cs typeface="Open Sans Light"/>
              </a:rPr>
              <a:t>GeometryNode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755552B-F25A-EC43-BB67-B99F26F91774}"/>
              </a:ext>
            </a:extLst>
          </p:cNvPr>
          <p:cNvSpPr/>
          <p:nvPr/>
        </p:nvSpPr>
        <p:spPr bwMode="auto">
          <a:xfrm>
            <a:off x="8761849" y="2877931"/>
            <a:ext cx="1294188" cy="23192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latin typeface="Open Sans Light"/>
                <a:cs typeface="Open Sans Light"/>
              </a:rPr>
              <a:t>material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032F131-516B-FC46-B2C4-F74232197508}"/>
              </a:ext>
            </a:extLst>
          </p:cNvPr>
          <p:cNvSpPr/>
          <p:nvPr/>
        </p:nvSpPr>
        <p:spPr bwMode="auto">
          <a:xfrm>
            <a:off x="7498642" y="2859893"/>
            <a:ext cx="1050402" cy="23192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latin typeface="Open Sans Light"/>
                <a:cs typeface="Open Sans Light"/>
              </a:rPr>
              <a:t>mesh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DB867D-35E9-644C-B7D6-8B947D8B6063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9224581" y="2152491"/>
            <a:ext cx="12277" cy="219929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0F4979-6D3C-164A-A041-9A4F38771982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 flipH="1">
            <a:off x="8023843" y="2604343"/>
            <a:ext cx="1213015" cy="25555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D328DC-3B4D-7F4A-9F28-3728A7BD0965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9236858" y="2604343"/>
            <a:ext cx="172085" cy="27358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3">
            <a:extLst>
              <a:ext uri="{FF2B5EF4-FFF2-40B4-BE49-F238E27FC236}">
                <a16:creationId xmlns:a16="http://schemas.microsoft.com/office/drawing/2014/main" id="{9C09D6C3-E871-CC43-AEE8-A0BA1F78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491249231"/>
      </p:ext>
    </p:extLst>
  </p:cSld>
  <p:clrMapOvr>
    <a:masterClrMapping/>
  </p:clrMapOvr>
  <p:transition spd="med"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dirty="0"/>
              <a:t> type in QML </a:t>
            </a:r>
            <a:r>
              <a:rPr lang="en-US" dirty="0">
                <a:sym typeface="Wingdings" pitchFamily="2" charset="2"/>
              </a:rPr>
              <a:t>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QQuickItem</a:t>
            </a:r>
            <a:r>
              <a:rPr lang="en-US" dirty="0">
                <a:sym typeface="Wingdings" pitchFamily="2" charset="2"/>
              </a:rPr>
              <a:t> in C++</a:t>
            </a:r>
          </a:p>
          <a:p>
            <a:pPr lvl="1"/>
            <a:r>
              <a:rPr lang="en-US" dirty="0">
                <a:sym typeface="Wingdings" pitchFamily="2" charset="2"/>
              </a:rPr>
              <a:t>Base of all visual items in QML</a:t>
            </a:r>
          </a:p>
          <a:p>
            <a:r>
              <a:rPr lang="en-US" dirty="0">
                <a:sym typeface="Wingdings" pitchFamily="2" charset="2"/>
              </a:rPr>
              <a:t>Functions to access children and the parent</a:t>
            </a:r>
          </a:p>
          <a:p>
            <a:r>
              <a:rPr lang="en-US" dirty="0">
                <a:sym typeface="Wingdings" pitchFamily="2" charset="2"/>
              </a:rPr>
              <a:t>Event handlers</a:t>
            </a:r>
          </a:p>
          <a:p>
            <a:pPr lvl="1"/>
            <a:r>
              <a:rPr lang="en-US" dirty="0">
                <a:sym typeface="Wingdings" pitchFamily="2" charset="2"/>
              </a:rPr>
              <a:t>Focus </a:t>
            </a:r>
          </a:p>
          <a:p>
            <a:pPr lvl="1"/>
            <a:r>
              <a:rPr lang="en-US" dirty="0">
                <a:sym typeface="Wingdings" pitchFamily="2" charset="2"/>
              </a:rPr>
              <a:t>Mouse and touch grab</a:t>
            </a:r>
          </a:p>
          <a:p>
            <a:r>
              <a:rPr lang="en-US" dirty="0">
                <a:sym typeface="Wingdings" pitchFamily="2" charset="2"/>
              </a:rPr>
              <a:t>Coordinate mapping</a:t>
            </a:r>
          </a:p>
          <a:p>
            <a:pPr lvl="1"/>
            <a:r>
              <a:rPr lang="en-US" dirty="0">
                <a:sym typeface="Wingdings" pitchFamily="2" charset="2"/>
              </a:rPr>
              <a:t>Between scene and item coordinates</a:t>
            </a:r>
          </a:p>
          <a:p>
            <a:r>
              <a:rPr lang="en-US" dirty="0">
                <a:sym typeface="Wingdings" pitchFamily="2" charset="2"/>
              </a:rPr>
              <a:t>Derives from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QQmlParserStatus</a:t>
            </a:r>
            <a:r>
              <a:rPr lang="en-US" dirty="0">
                <a:latin typeface="Nokia Standard Multiscript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and</a:t>
            </a:r>
            <a:r>
              <a:rPr lang="en-US" dirty="0">
                <a:latin typeface="Nokia Standard Multiscript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QObject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QQmlParserStatus</a:t>
            </a:r>
            <a:r>
              <a:rPr lang="en-US" dirty="0"/>
              <a:t> provides a mechanism for classes instantiated by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QQmlEngine</a:t>
            </a:r>
            <a:r>
              <a:rPr lang="en-US" dirty="0"/>
              <a:t> to receive notification at key points in their creation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Qt Meta-Object System services can be used – as we will see</a:t>
            </a:r>
          </a:p>
          <a:p>
            <a:pPr lvl="1"/>
            <a:r>
              <a:rPr lang="en-US" dirty="0">
                <a:sym typeface="Wingdings" pitchFamily="2" charset="2"/>
              </a:rPr>
              <a:t>Signals &amp; slots, properties, …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QQuickItem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18" y="1556792"/>
            <a:ext cx="3491590" cy="267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078D60A-F70C-4D4B-BBF6-BBD29A0C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95009876"/>
      </p:ext>
    </p:extLst>
  </p:cSld>
  <p:clrMapOvr>
    <a:masterClrMapping/>
  </p:clrMapOvr>
  <p:transition spd="med"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50862" y="3303754"/>
            <a:ext cx="10945738" cy="1781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 err="1">
                <a:solidFill>
                  <a:srgbClr val="800080"/>
                </a:solidFill>
              </a:rPr>
              <a:t>QQmlApplicationEngine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92E64"/>
                </a:solidFill>
              </a:rPr>
              <a:t>engine</a:t>
            </a:r>
            <a:r>
              <a:rPr lang="fi-FI" dirty="0"/>
              <a:t>; </a:t>
            </a:r>
          </a:p>
          <a:p>
            <a:r>
              <a:rPr lang="fi-FI" dirty="0" err="1">
                <a:solidFill>
                  <a:srgbClr val="092E64"/>
                </a:solidFill>
              </a:rPr>
              <a:t>engine</a:t>
            </a:r>
            <a:r>
              <a:rPr lang="fi-FI" dirty="0" err="1"/>
              <a:t>.</a:t>
            </a:r>
            <a:r>
              <a:rPr lang="fi-FI" dirty="0" err="1">
                <a:solidFill>
                  <a:srgbClr val="00677C"/>
                </a:solidFill>
              </a:rPr>
              <a:t>load</a:t>
            </a:r>
            <a:r>
              <a:rPr lang="fi-FI" dirty="0"/>
              <a:t>(</a:t>
            </a:r>
            <a:r>
              <a:rPr lang="fi-FI" dirty="0" err="1">
                <a:solidFill>
                  <a:srgbClr val="800080"/>
                </a:solidFill>
              </a:rPr>
              <a:t>QUrl</a:t>
            </a:r>
            <a:r>
              <a:rPr lang="fi-FI" dirty="0"/>
              <a:t>(</a:t>
            </a:r>
            <a:r>
              <a:rPr lang="fi-FI" dirty="0" err="1">
                <a:solidFill>
                  <a:srgbClr val="000080"/>
                </a:solidFill>
              </a:rPr>
              <a:t>QStringLiteral</a:t>
            </a:r>
            <a:r>
              <a:rPr lang="fi-FI" dirty="0"/>
              <a:t>(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qrc</a:t>
            </a:r>
            <a:r>
              <a:rPr lang="fi-FI" dirty="0">
                <a:solidFill>
                  <a:srgbClr val="008000"/>
                </a:solidFill>
              </a:rPr>
              <a:t>:/</a:t>
            </a:r>
            <a:r>
              <a:rPr lang="fi-FI" dirty="0" err="1">
                <a:solidFill>
                  <a:srgbClr val="008000"/>
                </a:solidFill>
              </a:rPr>
              <a:t>main.qml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))); </a:t>
            </a:r>
          </a:p>
          <a:p>
            <a:r>
              <a:rPr lang="fi-FI" dirty="0" err="1"/>
              <a:t>if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(</a:t>
            </a:r>
            <a:r>
              <a:rPr lang="fi-FI" dirty="0" err="1">
                <a:solidFill>
                  <a:srgbClr val="092E64"/>
                </a:solidFill>
              </a:rPr>
              <a:t>engine</a:t>
            </a:r>
            <a:r>
              <a:rPr lang="fi-FI" dirty="0" err="1"/>
              <a:t>.</a:t>
            </a:r>
            <a:r>
              <a:rPr lang="fi-FI" dirty="0" err="1">
                <a:solidFill>
                  <a:srgbClr val="00677C"/>
                </a:solidFill>
              </a:rPr>
              <a:t>rootObjects</a:t>
            </a:r>
            <a:r>
              <a:rPr lang="fi-FI" dirty="0"/>
              <a:t>().</a:t>
            </a:r>
            <a:r>
              <a:rPr lang="fi-FI" dirty="0" err="1">
                <a:solidFill>
                  <a:srgbClr val="00677C"/>
                </a:solidFill>
              </a:rPr>
              <a:t>isEmpty</a:t>
            </a:r>
            <a:r>
              <a:rPr lang="fi-FI" dirty="0"/>
              <a:t>()) </a:t>
            </a:r>
          </a:p>
          <a:p>
            <a:r>
              <a:rPr lang="fi-FI" dirty="0"/>
              <a:t>    </a:t>
            </a:r>
            <a:r>
              <a:rPr lang="fi-FI" dirty="0" err="1"/>
              <a:t>return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-</a:t>
            </a:r>
            <a:r>
              <a:rPr lang="fi-FI" dirty="0">
                <a:solidFill>
                  <a:srgbClr val="000080"/>
                </a:solidFill>
              </a:rPr>
              <a:t>1</a:t>
            </a:r>
            <a:r>
              <a:rPr lang="fi-FI" dirty="0"/>
              <a:t>; </a:t>
            </a:r>
            <a:br>
              <a:rPr lang="fi-FI" dirty="0"/>
            </a:br>
            <a:r>
              <a:rPr lang="fi-FI" dirty="0" err="1">
                <a:solidFill>
                  <a:srgbClr val="800080"/>
                </a:solidFill>
              </a:rPr>
              <a:t>QObject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*</a:t>
            </a:r>
            <a:r>
              <a:rPr lang="fi-FI" dirty="0" err="1">
                <a:solidFill>
                  <a:srgbClr val="092E64"/>
                </a:solidFill>
              </a:rPr>
              <a:t>root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=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92E64"/>
                </a:solidFill>
              </a:rPr>
              <a:t>engine</a:t>
            </a:r>
            <a:r>
              <a:rPr lang="fi-FI" dirty="0" err="1"/>
              <a:t>.</a:t>
            </a:r>
            <a:r>
              <a:rPr lang="fi-FI" dirty="0" err="1">
                <a:solidFill>
                  <a:srgbClr val="00677C"/>
                </a:solidFill>
              </a:rPr>
              <a:t>rootObjects</a:t>
            </a:r>
            <a:r>
              <a:rPr lang="fi-FI" dirty="0"/>
              <a:t>().</a:t>
            </a:r>
            <a:r>
              <a:rPr lang="fi-FI" dirty="0">
                <a:solidFill>
                  <a:srgbClr val="00677C"/>
                </a:solidFill>
              </a:rPr>
              <a:t>at</a:t>
            </a:r>
            <a:r>
              <a:rPr lang="fi-FI" dirty="0"/>
              <a:t>(</a:t>
            </a:r>
            <a:r>
              <a:rPr lang="fi-FI" dirty="0">
                <a:solidFill>
                  <a:srgbClr val="000080"/>
                </a:solidFill>
              </a:rPr>
              <a:t>0</a:t>
            </a:r>
            <a:r>
              <a:rPr lang="fi-FI" dirty="0"/>
              <a:t>); </a:t>
            </a:r>
          </a:p>
          <a:p>
            <a:r>
              <a:rPr lang="fi-FI" dirty="0" err="1">
                <a:solidFill>
                  <a:srgbClr val="800080"/>
                </a:solidFill>
              </a:rPr>
              <a:t>QQuickItem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*</a:t>
            </a:r>
            <a:r>
              <a:rPr lang="fi-FI" dirty="0" err="1">
                <a:solidFill>
                  <a:srgbClr val="092E64"/>
                </a:solidFill>
              </a:rPr>
              <a:t>item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=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92E64"/>
                </a:solidFill>
              </a:rPr>
              <a:t>root</a:t>
            </a:r>
            <a:r>
              <a:rPr lang="fi-FI" dirty="0"/>
              <a:t>-&gt;</a:t>
            </a:r>
            <a:r>
              <a:rPr lang="fi-FI" dirty="0" err="1">
                <a:solidFill>
                  <a:srgbClr val="00677C"/>
                </a:solidFill>
              </a:rPr>
              <a:t>findChild</a:t>
            </a:r>
            <a:r>
              <a:rPr lang="fi-FI" dirty="0"/>
              <a:t>&lt;</a:t>
            </a:r>
            <a:r>
              <a:rPr lang="fi-FI" dirty="0" err="1">
                <a:solidFill>
                  <a:srgbClr val="800080"/>
                </a:solidFill>
              </a:rPr>
              <a:t>QQuickItem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*&gt;(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blueRect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); </a:t>
            </a:r>
          </a:p>
          <a:p>
            <a:r>
              <a:rPr lang="fi-FI" dirty="0" err="1">
                <a:solidFill>
                  <a:srgbClr val="092E64"/>
                </a:solidFill>
              </a:rPr>
              <a:t>item</a:t>
            </a:r>
            <a:r>
              <a:rPr lang="fi-FI" dirty="0"/>
              <a:t>-&gt;</a:t>
            </a:r>
            <a:r>
              <a:rPr lang="fi-FI" dirty="0" err="1">
                <a:solidFill>
                  <a:srgbClr val="00677C"/>
                </a:solidFill>
              </a:rPr>
              <a:t>setRotation</a:t>
            </a:r>
            <a:r>
              <a:rPr lang="fi-FI" dirty="0"/>
              <a:t>(</a:t>
            </a:r>
            <a:r>
              <a:rPr lang="fi-FI" dirty="0">
                <a:solidFill>
                  <a:srgbClr val="000080"/>
                </a:solidFill>
              </a:rPr>
              <a:t>45</a:t>
            </a:r>
            <a:r>
              <a:rPr lang="fi-FI" dirty="0"/>
              <a:t>);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844825"/>
            <a:ext cx="11090275" cy="1368151"/>
          </a:xfrm>
        </p:spPr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QQuickView</a:t>
            </a:r>
            <a:r>
              <a:rPr lang="en-US" dirty="0"/>
              <a:t> always has a single invisible root item</a:t>
            </a:r>
          </a:p>
          <a:p>
            <a:pPr lvl="1"/>
            <a:r>
              <a:rPr lang="en-US" dirty="0"/>
              <a:t>To add items to this canvas, re-parent the items to the root item or to an existing item in the scene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dirty="0"/>
              <a:t> members may be used to access children of the root</a:t>
            </a:r>
          </a:p>
          <a:p>
            <a:pPr lvl="1"/>
            <a:r>
              <a:rPr lang="en-US" dirty="0"/>
              <a:t>Inefficient – </a:t>
            </a:r>
            <a:r>
              <a:rPr lang="en-US" b="1" dirty="0"/>
              <a:t>normally C++ provides data and functionality to QML and not vice versa 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QQuickItem</a:t>
            </a:r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8513DF-AAAC-8E4A-90EF-E75CCB983C12}"/>
              </a:ext>
            </a:extLst>
          </p:cNvPr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</a:t>
            </a:r>
            <a:r>
              <a:rPr lang="fi-FI" sz="1400" dirty="0">
                <a:cs typeface="Open Sans Light"/>
              </a:rPr>
              <a:t>/</a:t>
            </a:r>
            <a:r>
              <a:rPr lang="fi-FI" sz="1400" dirty="0" err="1">
                <a:cs typeface="Open Sans Light"/>
              </a:rPr>
              <a:t>accessingQMLObject</a:t>
            </a:r>
            <a:endParaRPr lang="en-US" sz="1400" dirty="0">
              <a:cs typeface="Open Sans Ligh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3F6749-F6B2-064A-AC3E-F215AD6C4864}"/>
              </a:ext>
            </a:extLst>
          </p:cNvPr>
          <p:cNvSpPr txBox="1">
            <a:spLocks/>
          </p:cNvSpPr>
          <p:nvPr/>
        </p:nvSpPr>
        <p:spPr>
          <a:xfrm>
            <a:off x="574165" y="5175963"/>
            <a:ext cx="10945738" cy="1061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 err="1">
                <a:solidFill>
                  <a:srgbClr val="800080"/>
                </a:solidFill>
              </a:rPr>
              <a:t>Rectangle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objectName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blueRect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width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parent</a:t>
            </a:r>
            <a:r>
              <a:rPr lang="fi-FI" dirty="0" err="1"/>
              <a:t>.width</a:t>
            </a:r>
            <a:r>
              <a:rPr lang="fi-FI" dirty="0"/>
              <a:t>; </a:t>
            </a:r>
            <a:r>
              <a:rPr lang="fi-FI" dirty="0" err="1">
                <a:solidFill>
                  <a:srgbClr val="800000"/>
                </a:solidFill>
              </a:rPr>
              <a:t>height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parent</a:t>
            </a:r>
            <a:r>
              <a:rPr lang="fi-FI" dirty="0" err="1"/>
              <a:t>.height</a:t>
            </a:r>
            <a:r>
              <a:rPr lang="fi-FI" dirty="0"/>
              <a:t>; </a:t>
            </a:r>
            <a:r>
              <a:rPr lang="fi-FI" dirty="0" err="1">
                <a:solidFill>
                  <a:srgbClr val="800000"/>
                </a:solidFill>
              </a:rPr>
              <a:t>color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lightblue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80"/>
                </a:solidFill>
              </a:rPr>
              <a:t>    </a:t>
            </a:r>
            <a:r>
              <a:rPr lang="fi-FI" dirty="0" err="1">
                <a:solidFill>
                  <a:srgbClr val="800080"/>
                </a:solidFill>
              </a:rPr>
              <a:t>Text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3A0D0-A2AA-8049-8B4C-71D3BBD1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3537994"/>
            <a:ext cx="3921951" cy="2955404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B8ACF573-2C83-3243-85EB-05999F59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573453557"/>
      </p:ext>
    </p:extLst>
  </p:cSld>
  <p:clrMapOvr>
    <a:masterClrMapping/>
  </p:clrMapOvr>
  <p:transition spd="med"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Represents the QML runtime environment </a:t>
            </a:r>
          </a:p>
          <a:p>
            <a:r>
              <a:rPr lang="en-US" dirty="0"/>
              <a:t>Manages types </a:t>
            </a:r>
          </a:p>
          <a:p>
            <a:pPr lvl="1"/>
            <a:r>
              <a:rPr lang="en-US" dirty="0"/>
              <a:t>Registered types, QML components </a:t>
            </a:r>
          </a:p>
          <a:p>
            <a:r>
              <a:rPr lang="en-US" dirty="0"/>
              <a:t>Instantiates objects in C++/JS </a:t>
            </a:r>
          </a:p>
          <a:p>
            <a:pPr lvl="1"/>
            <a:r>
              <a:rPr lang="en-US" dirty="0"/>
              <a:t>Also asynchronously using incubators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setIncubationController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)</a:t>
            </a:r>
          </a:p>
          <a:p>
            <a:r>
              <a:rPr lang="en-US" dirty="0"/>
              <a:t>Object ownership</a:t>
            </a:r>
          </a:p>
          <a:p>
            <a:pPr lvl="1"/>
            <a:r>
              <a:rPr lang="en-US" dirty="0"/>
              <a:t>Objects created in QML have QML ownership – destroyed after no references in JS (except the root)</a:t>
            </a:r>
          </a:p>
          <a:p>
            <a:pPr lvl="1"/>
            <a:r>
              <a:rPr lang="en-US" dirty="0"/>
              <a:t>Objects created in C++ have C++ ownership – except C++ function return values  </a:t>
            </a:r>
          </a:p>
          <a:p>
            <a:r>
              <a:rPr lang="en-US" dirty="0"/>
              <a:t>Accesses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QNetworkAccessManager</a:t>
            </a:r>
            <a:r>
              <a:rPr lang="en-US" dirty="0"/>
              <a:t> underneath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Configure certain global settings </a:t>
            </a:r>
          </a:p>
          <a:p>
            <a:pPr lvl="1"/>
            <a:r>
              <a:rPr lang="en-US" dirty="0"/>
              <a:t>e.g. path to persistent storage, image provider</a:t>
            </a:r>
          </a:p>
          <a:p>
            <a:r>
              <a:rPr lang="en-US" dirty="0"/>
              <a:t>Most importantly, however:</a:t>
            </a:r>
          </a:p>
          <a:p>
            <a:pPr lvl="1"/>
            <a:r>
              <a:rPr lang="en-US" dirty="0"/>
              <a:t>Enables the QML </a:t>
            </a:r>
            <a:r>
              <a:rPr lang="en-US" dirty="0">
                <a:sym typeface="Wingdings" pitchFamily="2" charset="2"/>
              </a:rPr>
              <a:t> C++ communication</a:t>
            </a:r>
          </a:p>
          <a:p>
            <a:pPr lvl="1"/>
            <a:r>
              <a:rPr lang="en-US" dirty="0">
                <a:sym typeface="Wingdings" pitchFamily="2" charset="2"/>
              </a:rPr>
              <a:t>Together with the class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QQmlContext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QQmlApplicationEngine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Loads the main QML file(s)</a:t>
            </a:r>
          </a:p>
          <a:p>
            <a:pPr lvl="1"/>
            <a:r>
              <a:rPr lang="en-US" dirty="0"/>
              <a:t>Connects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Qt.quit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QCoreApplication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::quit()</a:t>
            </a:r>
          </a:p>
          <a:p>
            <a:pPr lvl="1"/>
            <a:r>
              <a:rPr lang="en-US" dirty="0"/>
              <a:t>Loads automatically translation files from an i18n directory adjacent to the main QML file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QQmlEngine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8FB0F36-0D18-2F4A-96B5-A40EF758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695182418"/>
      </p:ext>
    </p:extLst>
  </p:cSld>
  <p:clrMapOvr>
    <a:masterClrMapping/>
  </p:clrMapOvr>
  <p:transition spd="med">
    <p:fad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JavaScript Engine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QJSEngine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V4 engine since Qt 5.2 replaced the V8 engine </a:t>
            </a:r>
          </a:p>
          <a:p>
            <a:pPr lvl="1"/>
            <a:r>
              <a:rPr lang="en-US" dirty="0"/>
              <a:t>With JIT and Qt data types</a:t>
            </a:r>
          </a:p>
          <a:p>
            <a:pPr lvl="1"/>
            <a:r>
              <a:rPr lang="en-US" dirty="0"/>
              <a:t>Garbage collector re-written in 5.9 for improved memory management – calling </a:t>
            </a:r>
            <a:r>
              <a:rPr lang="en-US" b="1" dirty="0" err="1"/>
              <a:t>gc</a:t>
            </a:r>
            <a:r>
              <a:rPr lang="en-US" dirty="0"/>
              <a:t> still blocks your GUI thread</a:t>
            </a:r>
          </a:p>
          <a:p>
            <a:pPr lvl="1"/>
            <a:endParaRPr lang="en-US" dirty="0"/>
          </a:p>
          <a:p>
            <a:r>
              <a:rPr lang="en-US" dirty="0"/>
              <a:t>Data (file) is compiled into the byte code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QQmlCompiledData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in a loader thread once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QML_COMPILER_DUMP=1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QML_BINDINGS_DUMP=1</a:t>
            </a:r>
          </a:p>
          <a:p>
            <a:pPr lvl="1"/>
            <a:r>
              <a:rPr lang="en-US" dirty="0">
                <a:cs typeface="Courier New"/>
              </a:rPr>
              <a:t>QML cached into a disk to provide better startup and execution time </a:t>
            </a:r>
          </a:p>
          <a:p>
            <a:pPr lvl="1"/>
            <a:r>
              <a:rPr lang="en-US" dirty="0">
                <a:cs typeface="Courier New"/>
              </a:rPr>
              <a:t>QML may be also compiled to C++ with Qt Quick Compiler </a:t>
            </a:r>
          </a:p>
          <a:p>
            <a:pPr lvl="1"/>
            <a:endParaRPr lang="en-US" dirty="0">
              <a:cs typeface="Courier New"/>
            </a:endParaRPr>
          </a:p>
          <a:p>
            <a:r>
              <a:rPr lang="en-US" dirty="0">
                <a:cs typeface="Courier New"/>
              </a:rPr>
              <a:t>Byte code (or binaries) interpreted/executed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QQmlEngine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B376711-BDB2-C24B-8D43-320FC0063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12024159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844825"/>
            <a:ext cx="11090275" cy="3240360"/>
          </a:xfrm>
        </p:spPr>
        <p:txBody>
          <a:bodyPr/>
          <a:lstStyle/>
          <a:p>
            <a:r>
              <a:rPr lang="en-US" b="1" dirty="0"/>
              <a:t>Attached properties </a:t>
            </a:r>
            <a:r>
              <a:rPr lang="en-US" dirty="0"/>
              <a:t>are applied to objects: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57187" lvl="1" indent="0">
              <a:buNone/>
            </a:pPr>
            <a:endParaRPr lang="en-US" dirty="0"/>
          </a:p>
          <a:p>
            <a:pPr marL="357187" lvl="1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KeyNagivation.tab</a:t>
            </a:r>
            <a:r>
              <a:rPr lang="en-US" dirty="0"/>
              <a:t> is not a standard property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TextInput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It is a standard property that is attached to items</a:t>
            </a:r>
          </a:p>
          <a:p>
            <a:pPr lvl="1"/>
            <a:r>
              <a:rPr lang="en-US" dirty="0"/>
              <a:t>Can be defined in C++ only </a:t>
            </a:r>
            <a:endParaRPr lang="en-US" b="1" dirty="0"/>
          </a:p>
          <a:p>
            <a:r>
              <a:rPr lang="en-US" b="1" dirty="0"/>
              <a:t>Custom, dynamic properties </a:t>
            </a:r>
            <a:r>
              <a:rPr lang="en-US" dirty="0"/>
              <a:t>can be added to any object:</a:t>
            </a:r>
          </a:p>
          <a:p>
            <a:pPr lvl="1"/>
            <a:r>
              <a:rPr lang="en-US" dirty="0"/>
              <a:t>May be default, read-only or both readable and writable 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Attached and Custom Properties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56756" y="2204864"/>
            <a:ext cx="10252675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TextInput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"Hello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world"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KeyNavigation.tab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nextInput</a:t>
            </a:r>
            <a:r>
              <a:rPr lang="en-US" dirty="0"/>
              <a:t>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196" y="5157192"/>
            <a:ext cx="10252677" cy="1036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</a:t>
            </a:r>
            <a:r>
              <a:rPr lang="en-US" dirty="0" err="1"/>
              <a:t>readonly</a:t>
            </a:r>
            <a:r>
              <a:rPr lang="en-US" dirty="0"/>
              <a:t>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mass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100.0 </a:t>
            </a:r>
          </a:p>
          <a:p>
            <a:r>
              <a:rPr lang="en-US" dirty="0"/>
              <a:t>   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exampleArray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[1,2,3]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68EB8C40-E858-E547-8EB5-F70CD7AC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836529539"/>
      </p:ext>
    </p:extLst>
  </p:cSld>
  <p:clrMapOvr>
    <a:masterClrMapping/>
  </p:clrMapOvr>
  <p:transition spd="med"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MS PGothic"/>
              </a:rPr>
              <a:t>Any QML item creates 3 allocations: </a:t>
            </a:r>
            <a:r>
              <a:rPr lang="en-US" dirty="0" err="1">
                <a:latin typeface="Courier New"/>
                <a:ea typeface="MS PGothic"/>
                <a:cs typeface="Courier New"/>
              </a:rPr>
              <a:t>QObject</a:t>
            </a:r>
            <a:r>
              <a:rPr lang="en-US" dirty="0">
                <a:ea typeface="MS PGothic"/>
              </a:rPr>
              <a:t>, JS Object and a binding object</a:t>
            </a:r>
          </a:p>
          <a:p>
            <a:pPr lvl="1"/>
            <a:r>
              <a:rPr lang="en-US" dirty="0">
                <a:ea typeface="MS PGothic"/>
              </a:rPr>
              <a:t>Several other objects as well:</a:t>
            </a:r>
          </a:p>
          <a:p>
            <a:pPr lvl="2"/>
            <a:r>
              <a:rPr lang="en-US" dirty="0" err="1">
                <a:latin typeface="Courier New"/>
                <a:ea typeface="MS PGothic"/>
                <a:cs typeface="Courier New"/>
              </a:rPr>
              <a:t>QQmlVMEMetaObject</a:t>
            </a:r>
            <a:r>
              <a:rPr lang="en-US" dirty="0">
                <a:ea typeface="MS PGothic"/>
              </a:rPr>
              <a:t> – manages QML properties</a:t>
            </a:r>
          </a:p>
          <a:p>
            <a:pPr lvl="2"/>
            <a:r>
              <a:rPr lang="en-US" dirty="0" err="1">
                <a:latin typeface="Courier New"/>
                <a:ea typeface="MS PGothic"/>
                <a:cs typeface="Courier New"/>
              </a:rPr>
              <a:t>QQmlPropertyCache</a:t>
            </a:r>
            <a:endParaRPr lang="en-US" dirty="0">
              <a:latin typeface="Courier New"/>
              <a:ea typeface="MS PGothic"/>
              <a:cs typeface="Courier New"/>
            </a:endParaRPr>
          </a:p>
          <a:p>
            <a:endParaRPr lang="en-US" dirty="0">
              <a:ea typeface="MS PGothic"/>
            </a:endParaRPr>
          </a:p>
          <a:p>
            <a:r>
              <a:rPr lang="en-US" dirty="0">
                <a:ea typeface="MS PGothic"/>
              </a:rPr>
              <a:t>The binding object synchronizes the bindings</a:t>
            </a:r>
          </a:p>
          <a:p>
            <a:pPr lvl="1"/>
            <a:r>
              <a:rPr lang="en-US" dirty="0">
                <a:ea typeface="MS PGothic"/>
              </a:rPr>
              <a:t>Based on signals and slots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latin typeface="Courier New"/>
                <a:ea typeface="MS PGothic"/>
                <a:cs typeface="Courier New"/>
              </a:rPr>
              <a:t>QQmlVMEMetaObject</a:t>
            </a:r>
            <a:r>
              <a:rPr lang="en-US" dirty="0">
                <a:latin typeface="Courier New"/>
                <a:ea typeface="MS PGothic"/>
                <a:cs typeface="Courier New"/>
              </a:rPr>
              <a:t> </a:t>
            </a:r>
          </a:p>
          <a:p>
            <a:pPr lvl="1"/>
            <a:r>
              <a:rPr lang="en-US" dirty="0">
                <a:ea typeface="MS PGothic"/>
              </a:rPr>
              <a:t>Allocates (typed and non-typed) properties as </a:t>
            </a:r>
            <a:r>
              <a:rPr lang="en-US" dirty="0">
                <a:latin typeface="Courier New"/>
                <a:ea typeface="MS PGothic"/>
                <a:cs typeface="Courier New"/>
              </a:rPr>
              <a:t>QV4Value</a:t>
            </a:r>
            <a:r>
              <a:rPr lang="en-US" dirty="0">
                <a:ea typeface="MS PGothic"/>
              </a:rPr>
              <a:t> (8 bytes)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QQmlEngine</a:t>
            </a:r>
            <a:r>
              <a:rPr lang="en-US" dirty="0"/>
              <a:t> Loading Process – Allocation 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2A4B05F-4B35-3A4A-B8C8-D57D3C667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305410963"/>
      </p:ext>
    </p:extLst>
  </p:cSld>
  <p:clrMapOvr>
    <a:masterClrMapping/>
  </p:clrMapOvr>
  <p:transition spd="med"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The memory usage can be influenced by environment variables </a:t>
            </a:r>
          </a:p>
          <a:p>
            <a:pPr lvl="1"/>
            <a:r>
              <a:rPr lang="en-US" sz="1200" dirty="0" err="1">
                <a:latin typeface="Courier New"/>
                <a:ea typeface="MS PGothic"/>
                <a:cs typeface="Courier New"/>
              </a:rPr>
              <a:t>Src</a:t>
            </a:r>
            <a:r>
              <a:rPr lang="en-US" sz="1200" dirty="0">
                <a:latin typeface="Courier New"/>
                <a:ea typeface="MS PGothic"/>
                <a:cs typeface="Courier New"/>
              </a:rPr>
              <a:t>/</a:t>
            </a:r>
            <a:r>
              <a:rPr lang="en-US" sz="1200" dirty="0" err="1">
                <a:latin typeface="Courier New"/>
                <a:ea typeface="MS PGothic"/>
                <a:cs typeface="Courier New"/>
              </a:rPr>
              <a:t>qtdeclarative</a:t>
            </a:r>
            <a:r>
              <a:rPr lang="en-US" sz="1200" dirty="0">
                <a:latin typeface="Courier New"/>
                <a:ea typeface="MS PGothic"/>
                <a:cs typeface="Courier New"/>
              </a:rPr>
              <a:t>/</a:t>
            </a:r>
            <a:r>
              <a:rPr lang="en-US" sz="1200" dirty="0" err="1">
                <a:latin typeface="Courier New"/>
                <a:ea typeface="MS PGothic"/>
                <a:cs typeface="Courier New"/>
              </a:rPr>
              <a:t>src</a:t>
            </a:r>
            <a:r>
              <a:rPr lang="en-US" sz="1200" dirty="0">
                <a:latin typeface="Courier New"/>
                <a:ea typeface="MS PGothic"/>
                <a:cs typeface="Courier New"/>
              </a:rPr>
              <a:t>/</a:t>
            </a:r>
            <a:r>
              <a:rPr lang="en-US" sz="1200" dirty="0" err="1">
                <a:latin typeface="Courier New"/>
                <a:ea typeface="MS PGothic"/>
                <a:cs typeface="Courier New"/>
              </a:rPr>
              <a:t>qml</a:t>
            </a:r>
            <a:r>
              <a:rPr lang="en-US" sz="1200" dirty="0">
                <a:latin typeface="Courier New"/>
                <a:ea typeface="MS PGothic"/>
                <a:cs typeface="Courier New"/>
              </a:rPr>
              <a:t>/</a:t>
            </a:r>
            <a:r>
              <a:rPr lang="en-US" sz="1200" dirty="0" err="1">
                <a:latin typeface="Courier New"/>
                <a:ea typeface="MS PGothic"/>
                <a:cs typeface="Courier New"/>
              </a:rPr>
              <a:t>jsruntime</a:t>
            </a:r>
            <a:r>
              <a:rPr lang="en-US" sz="1200" dirty="0">
                <a:latin typeface="Courier New"/>
                <a:ea typeface="MS PGothic"/>
                <a:cs typeface="Courier New"/>
              </a:rPr>
              <a:t>/qv4mm.cpp</a:t>
            </a:r>
            <a:endParaRPr lang="en-US" dirty="0"/>
          </a:p>
          <a:p>
            <a:r>
              <a:rPr lang="en-US" dirty="0"/>
              <a:t>To optimize large memory allocations</a:t>
            </a:r>
          </a:p>
          <a:p>
            <a:pPr lvl="1"/>
            <a:r>
              <a:rPr lang="en-US" dirty="0"/>
              <a:t>Does not start from the default 64kB and get enough memory after several re-allocations </a:t>
            </a:r>
          </a:p>
          <a:p>
            <a:pPr lvl="1"/>
            <a:r>
              <a:rPr lang="en-US" dirty="0">
                <a:latin typeface="Courier New"/>
                <a:ea typeface="MS PGothic"/>
                <a:cs typeface="Courier New"/>
              </a:rPr>
              <a:t>QV4_MM_MAXBLOCK_SHIFT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ea typeface="MS PGothic"/>
                <a:cs typeface="Courier New"/>
              </a:rPr>
              <a:t>QV4_MM_MAX_CHUNK_SIZE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ea typeface="MS PGothic"/>
                <a:cs typeface="Courier New"/>
              </a:rPr>
              <a:t>allocated size = QV4_MM_MAX_CHUNK_SIZE * </a:t>
            </a:r>
            <a:r>
              <a:rPr lang="en-US" dirty="0" err="1">
                <a:latin typeface="Courier New"/>
                <a:ea typeface="MS PGothic"/>
                <a:cs typeface="Courier New"/>
              </a:rPr>
              <a:t>size_t</a:t>
            </a:r>
            <a:r>
              <a:rPr lang="en-US" dirty="0">
                <a:latin typeface="Courier New"/>
                <a:ea typeface="MS PGothic"/>
                <a:cs typeface="Courier New"/>
              </a:rPr>
              <a:t>(1)&lt;&lt;QV4_MM_MAXBLOCK_SHIFT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testing memory</a:t>
            </a:r>
          </a:p>
          <a:p>
            <a:pPr lvl="1"/>
            <a:r>
              <a:rPr lang="en-US" dirty="0">
                <a:latin typeface="Courier New"/>
                <a:ea typeface="MS PGothic"/>
                <a:cs typeface="Courier New"/>
              </a:rPr>
              <a:t>QV4_MM_AGRESSIVE_GC</a:t>
            </a:r>
            <a:r>
              <a:rPr lang="en-US" dirty="0">
                <a:ea typeface="MS PGothic"/>
              </a:rPr>
              <a:t> - clears the garbage at every new allocation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200" dirty="0">
                <a:latin typeface="Courier New"/>
                <a:cs typeface="Courier New"/>
              </a:rPr>
              <a:t>QV4_MM_STATS</a:t>
            </a:r>
            <a:r>
              <a:rPr lang="en-US" dirty="0"/>
              <a:t> to get detailed information about the JS heap usage</a:t>
            </a:r>
          </a:p>
          <a:p>
            <a:pPr lvl="1"/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Check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cpu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cache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missed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align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memory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usage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to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hardware</a:t>
            </a:r>
          </a:p>
          <a:p>
            <a:pPr lvl="2"/>
            <a:r>
              <a:rPr lang="fi-FI" b="1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perf</a:t>
            </a:r>
            <a:r>
              <a:rPr lang="fi-FI" b="1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b="1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stat</a:t>
            </a:r>
            <a:r>
              <a:rPr lang="fi-FI" b="1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./</a:t>
            </a:r>
            <a:r>
              <a:rPr lang="fi-FI" b="1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yourapp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QQmlEngine</a:t>
            </a:r>
            <a:r>
              <a:rPr lang="en-US" dirty="0"/>
              <a:t> Loading Process – Allocation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ED5D7F1-FDE1-F34E-97E6-70A0AC48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883733842"/>
      </p:ext>
    </p:extLst>
  </p:cSld>
  <p:clrMapOvr>
    <a:masterClrMapping/>
  </p:clrMapOvr>
  <p:transition spd="med"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communication between these two ”worlds” goes via the Qt Meta-Object System</a:t>
            </a:r>
          </a:p>
          <a:p>
            <a:pPr lvl="1"/>
            <a:r>
              <a:rPr lang="en-US" dirty="0"/>
              <a:t>Signals &amp; slots can be connected</a:t>
            </a:r>
          </a:p>
          <a:p>
            <a:pPr lvl="1"/>
            <a:r>
              <a:rPr lang="en-US" dirty="0"/>
              <a:t>Properties can be accessed/modified</a:t>
            </a:r>
          </a:p>
          <a:p>
            <a:pPr lvl="1"/>
            <a:r>
              <a:rPr lang="en-US" dirty="0"/>
              <a:t>C++ slots (useful for methods that do not return values) and methods marked as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Q_INVOKABLE</a:t>
            </a:r>
            <a:r>
              <a:rPr lang="en-US" dirty="0"/>
              <a:t> (allows values to be returned) can be called directly from QML</a:t>
            </a:r>
          </a:p>
          <a:p>
            <a:pPr lvl="1"/>
            <a:r>
              <a:rPr lang="en-US" dirty="0"/>
              <a:t>Enumerations registered with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Q_ENUM</a:t>
            </a:r>
            <a:r>
              <a:rPr lang="en-US" dirty="0"/>
              <a:t> can be accessed from QML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QObjects</a:t>
            </a:r>
            <a:r>
              <a:rPr lang="en-US" dirty="0"/>
              <a:t> (and value type objects) need to be explicitly exposed to the QML runtime context in order to be accessible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QQmlContext</a:t>
            </a:r>
            <a:r>
              <a:rPr lang="en-US" dirty="0"/>
              <a:t> is the key class here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and </a:t>
            </a:r>
            <a:r>
              <a:rPr lang="en-US" dirty="0">
                <a:sym typeface="Wingdings" pitchFamily="2" charset="2"/>
              </a:rPr>
              <a:t>C++ Integration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944173" y="4725144"/>
            <a:ext cx="6695000" cy="915142"/>
            <a:chOff x="5560868" y="1223344"/>
            <a:chExt cx="2431226" cy="1020817"/>
          </a:xfrm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5560868" y="1223344"/>
              <a:ext cx="2431226" cy="1020817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chemeClr val="accent1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976884">
                <a:spcBef>
                  <a:spcPct val="50000"/>
                </a:spcBef>
                <a:defRPr/>
              </a:pPr>
              <a:endParaRPr lang="en-US" sz="15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60868" y="1318253"/>
              <a:ext cx="2431226" cy="87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500" dirty="0">
                  <a:cs typeface="Open Sans Light"/>
                </a:rPr>
                <a:t>Hint! Do NOT call </a:t>
              </a:r>
              <a:r>
                <a:rPr lang="en-US" sz="1500" dirty="0" err="1">
                  <a:latin typeface="Courier New"/>
                  <a:cs typeface="Courier New"/>
                </a:rPr>
                <a:t>QCoreApplication</a:t>
              </a:r>
              <a:r>
                <a:rPr lang="en-US" sz="1500" dirty="0">
                  <a:latin typeface="Courier New"/>
                  <a:cs typeface="Courier New"/>
                </a:rPr>
                <a:t>::</a:t>
              </a:r>
              <a:r>
                <a:rPr lang="en-US" sz="1500" dirty="0" err="1">
                  <a:latin typeface="Courier New"/>
                  <a:cs typeface="Courier New"/>
                </a:rPr>
                <a:t>processEvents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  <a:r>
                <a:rPr lang="en-US" sz="1500" dirty="0">
                  <a:cs typeface="Open Sans Light"/>
                </a:rPr>
                <a:t> when you call C++ function from QML. Entering an event loop in a signal handler or binding results QML engine to run other bindings. This may crash the event loop.</a:t>
              </a:r>
            </a:p>
          </p:txBody>
        </p:sp>
      </p:grp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464348E-7FB3-AC48-BEA0-5F469D71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DDA4403-AFCA-CC4C-B53E-7C02B2248B73}"/>
              </a:ext>
            </a:extLst>
          </p:cNvPr>
          <p:cNvSpPr txBox="1">
            <a:spLocks/>
          </p:cNvSpPr>
          <p:nvPr/>
        </p:nvSpPr>
        <p:spPr>
          <a:xfrm>
            <a:off x="3008312" y="65341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65655882"/>
      </p:ext>
    </p:extLst>
  </p:cSld>
  <p:clrMapOvr>
    <a:masterClrMapping/>
  </p:clrMapOvr>
  <p:transition spd="med"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1869" y="1988840"/>
            <a:ext cx="11420508" cy="2815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8000"/>
                </a:solidFill>
              </a:rPr>
              <a:t>class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ImageObject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8000"/>
                </a:solidFill>
              </a:rPr>
              <a:t>public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QObject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80"/>
                </a:solidFill>
              </a:rPr>
              <a:t>    Q_OBJECT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Q_PROPERTY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>
                <a:solidFill>
                  <a:srgbClr val="800080"/>
                </a:solidFill>
              </a:rPr>
              <a:t>QUrl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url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READ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url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WRITE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setUrl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NOTIFY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urlChanged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endParaRPr lang="en-US" sz="1500" dirty="0">
              <a:solidFill>
                <a:srgbClr val="000000"/>
              </a:solidFill>
            </a:endParaRPr>
          </a:p>
          <a:p>
            <a:r>
              <a:rPr lang="en-US" sz="1500" dirty="0">
                <a:solidFill>
                  <a:srgbClr val="808000"/>
                </a:solidFill>
              </a:rPr>
              <a:t>public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Q_INVOKABLE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8000"/>
                </a:solidFill>
              </a:rPr>
              <a:t>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someFunction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500" dirty="0">
                <a:solidFill>
                  <a:srgbClr val="800000"/>
                </a:solidFill>
              </a:rPr>
              <a:t>Q_SIGNALS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8000"/>
                </a:solidFill>
              </a:rPr>
              <a:t>    void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urlChanged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endParaRPr lang="en-US" sz="1500" dirty="0"/>
          </a:p>
          <a:p>
            <a:r>
              <a:rPr lang="en-US" sz="1500" dirty="0">
                <a:solidFill>
                  <a:srgbClr val="808000"/>
                </a:solidFill>
              </a:rPr>
              <a:t>public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80"/>
                </a:solidFill>
              </a:rPr>
              <a:t>Q_SLOTS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8000"/>
                </a:solidFill>
              </a:rPr>
              <a:t>    void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someSlot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867" y="4870006"/>
            <a:ext cx="11420509" cy="1134033"/>
          </a:xfrm>
          <a:prstGeom prst="rect">
            <a:avLst/>
          </a:prstGeom>
          <a:noFill/>
          <a:ln>
            <a:solidFill>
              <a:srgbClr val="83B921"/>
            </a:solidFill>
          </a:ln>
        </p:spPr>
        <p:txBody>
          <a:bodyPr wrap="square" lIns="117226" tIns="58613" rIns="117226" bIns="58613" rtlCol="0">
            <a:spAutoFit/>
          </a:bodyPr>
          <a:lstStyle/>
          <a:p>
            <a:pPr algn="l"/>
            <a:r>
              <a:rPr lang="en-US" dirty="0"/>
              <a:t>Meta-object with</a:t>
            </a:r>
          </a:p>
          <a:p>
            <a:pPr marL="0" lvl="1" indent="-369216" eaLnBrk="0" hangingPunct="0">
              <a:buClr>
                <a:srgbClr val="328930"/>
              </a:buClr>
              <a:buSzPct val="100000"/>
              <a:buFont typeface="Arial"/>
              <a:buChar char="•"/>
            </a:pPr>
            <a:r>
              <a:rPr lang="en-US" sz="1500" dirty="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Type information: </a:t>
            </a:r>
            <a:r>
              <a:rPr lang="en-US" sz="1500" dirty="0" err="1">
                <a:solidFill>
                  <a:srgbClr val="35322F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qobject_cast</a:t>
            </a:r>
            <a:r>
              <a:rPr lang="en-US" sz="1500" dirty="0">
                <a:solidFill>
                  <a:srgbClr val="35322F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&lt;Type *&gt;(object);</a:t>
            </a:r>
          </a:p>
          <a:p>
            <a:pPr marL="0" lvl="1" indent="-369216" eaLnBrk="0" hangingPunct="0">
              <a:buClr>
                <a:srgbClr val="328930"/>
              </a:buClr>
              <a:buSzPct val="100000"/>
              <a:buFont typeface="Arial"/>
              <a:buChar char="•"/>
            </a:pPr>
            <a:r>
              <a:rPr lang="en-US" sz="1500" dirty="0" err="1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Enums</a:t>
            </a:r>
            <a:r>
              <a:rPr lang="en-US" sz="1500" dirty="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, properties, constructors, signals, slots, </a:t>
            </a:r>
            <a:r>
              <a:rPr lang="en-US" sz="1500" dirty="0">
                <a:solidFill>
                  <a:srgbClr val="35322F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Q_INVOKABLE</a:t>
            </a:r>
            <a:r>
              <a:rPr lang="en-US" sz="1500" dirty="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 methods </a:t>
            </a:r>
          </a:p>
          <a:p>
            <a:pPr algn="l"/>
            <a:endParaRPr lang="en-US" dirty="0"/>
          </a:p>
        </p:txBody>
      </p:sp>
      <p:sp>
        <p:nvSpPr>
          <p:cNvPr id="10" name="Up-Down Arrow 9"/>
          <p:cNvSpPr/>
          <p:nvPr/>
        </p:nvSpPr>
        <p:spPr bwMode="auto">
          <a:xfrm>
            <a:off x="9841770" y="4301614"/>
            <a:ext cx="462751" cy="829642"/>
          </a:xfrm>
          <a:prstGeom prst="up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F019A-52B0-6047-BEDC-71DF7A97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QObject</a:t>
            </a:r>
            <a:r>
              <a:rPr lang="en-US" dirty="0"/>
              <a:t> Visibility in QML</a:t>
            </a:r>
          </a:p>
        </p:txBody>
      </p:sp>
    </p:spTree>
    <p:extLst>
      <p:ext uri="{BB962C8B-B14F-4D97-AF65-F5344CB8AC3E}">
        <p14:creationId xmlns:p14="http://schemas.microsoft.com/office/powerpoint/2010/main" val="4088057440"/>
      </p:ext>
    </p:extLst>
  </p:cSld>
  <p:clrMapOvr>
    <a:masterClrMapping/>
  </p:clrMapOvr>
  <p:transition spd="med"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551217" y="4036596"/>
            <a:ext cx="6262758" cy="2057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 err="1">
                <a:solidFill>
                  <a:srgbClr val="800080"/>
                </a:solidFill>
              </a:rPr>
              <a:t>Rectangle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width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200;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00"/>
                </a:solidFill>
              </a:rPr>
              <a:t>height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100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color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80"/>
                </a:solidFill>
              </a:rPr>
              <a:t>myBackgroundColor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80"/>
                </a:solidFill>
              </a:rPr>
              <a:t>    </a:t>
            </a:r>
            <a:r>
              <a:rPr lang="fi-FI" dirty="0" err="1">
                <a:solidFill>
                  <a:srgbClr val="800080"/>
                </a:solidFill>
              </a:rPr>
              <a:t>Text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anchors.centerIn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parent</a:t>
            </a:r>
            <a:r>
              <a:rPr lang="fi-FI" dirty="0"/>
              <a:t> </a:t>
            </a:r>
            <a:endParaRPr lang="fi-FI" dirty="0">
              <a:solidFill>
                <a:srgbClr val="800000"/>
              </a:solidFill>
            </a:endParaRPr>
          </a:p>
          <a:p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text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80"/>
                </a:solidFill>
              </a:rPr>
              <a:t>myText</a:t>
            </a:r>
            <a:r>
              <a:rPr lang="fi-FI" dirty="0"/>
              <a:t> } </a:t>
            </a:r>
            <a:br>
              <a:rPr lang="fi-FI" dirty="0"/>
            </a:b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9542" y="1409198"/>
            <a:ext cx="11120155" cy="2523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>
                <a:solidFill>
                  <a:srgbClr val="000080"/>
                </a:solidFill>
              </a:rPr>
              <a:t>#</a:t>
            </a:r>
            <a:r>
              <a:rPr lang="fi-FI" dirty="0" err="1">
                <a:solidFill>
                  <a:srgbClr val="000080"/>
                </a:solidFill>
              </a:rPr>
              <a:t>include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&lt;</a:t>
            </a:r>
            <a:r>
              <a:rPr lang="fi-FI" dirty="0" err="1">
                <a:solidFill>
                  <a:srgbClr val="008000"/>
                </a:solidFill>
              </a:rPr>
              <a:t>QQmlContext</a:t>
            </a:r>
            <a:r>
              <a:rPr lang="fi-FI" dirty="0">
                <a:solidFill>
                  <a:srgbClr val="008000"/>
                </a:solidFill>
              </a:rPr>
              <a:t>&gt;</a:t>
            </a:r>
            <a:br>
              <a:rPr lang="fi-FI" dirty="0"/>
            </a:br>
            <a:r>
              <a:rPr lang="fi-FI" dirty="0" err="1"/>
              <a:t>int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677C"/>
                </a:solidFill>
              </a:rPr>
              <a:t>main</a:t>
            </a:r>
            <a:r>
              <a:rPr lang="fi-FI" dirty="0"/>
              <a:t>(</a:t>
            </a:r>
            <a:r>
              <a:rPr lang="fi-FI" dirty="0" err="1"/>
              <a:t>int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92E64"/>
                </a:solidFill>
              </a:rPr>
              <a:t>argc</a:t>
            </a:r>
            <a:r>
              <a:rPr lang="fi-FI" dirty="0"/>
              <a:t>,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char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*</a:t>
            </a:r>
            <a:r>
              <a:rPr lang="fi-FI" dirty="0" err="1">
                <a:solidFill>
                  <a:srgbClr val="092E64"/>
                </a:solidFill>
              </a:rPr>
              <a:t>argv</a:t>
            </a:r>
            <a:r>
              <a:rPr lang="fi-FI" dirty="0"/>
              <a:t>[]) </a:t>
            </a:r>
          </a:p>
          <a:p>
            <a:r>
              <a:rPr lang="fi-FI" dirty="0"/>
              <a:t>{ </a:t>
            </a:r>
          </a:p>
          <a:p>
            <a:r>
              <a:rPr lang="fi-FI" dirty="0">
                <a:solidFill>
                  <a:srgbClr val="800080"/>
                </a:solidFill>
              </a:rPr>
              <a:t>    </a:t>
            </a:r>
            <a:r>
              <a:rPr lang="fi-FI" dirty="0" err="1">
                <a:solidFill>
                  <a:srgbClr val="800080"/>
                </a:solidFill>
              </a:rPr>
              <a:t>QCoreApplication</a:t>
            </a:r>
            <a:r>
              <a:rPr lang="fi-FI" dirty="0"/>
              <a:t>::</a:t>
            </a:r>
            <a:r>
              <a:rPr lang="fi-FI" dirty="0" err="1">
                <a:solidFill>
                  <a:srgbClr val="00677C"/>
                </a:solidFill>
              </a:rPr>
              <a:t>setAttribute</a:t>
            </a:r>
            <a:r>
              <a:rPr lang="fi-FI" dirty="0"/>
              <a:t>(</a:t>
            </a:r>
            <a:r>
              <a:rPr lang="fi-FI" dirty="0" err="1">
                <a:solidFill>
                  <a:srgbClr val="800080"/>
                </a:solidFill>
              </a:rPr>
              <a:t>Qt</a:t>
            </a:r>
            <a:r>
              <a:rPr lang="fi-FI" dirty="0"/>
              <a:t>::</a:t>
            </a:r>
            <a:r>
              <a:rPr lang="fi-FI" dirty="0" err="1">
                <a:solidFill>
                  <a:srgbClr val="800080"/>
                </a:solidFill>
              </a:rPr>
              <a:t>AA_EnableHighDpiScaling</a:t>
            </a:r>
            <a:r>
              <a:rPr lang="fi-FI" dirty="0"/>
              <a:t>); </a:t>
            </a:r>
            <a:br>
              <a:rPr lang="fi-FI" dirty="0"/>
            </a:br>
            <a:r>
              <a:rPr lang="fi-FI" dirty="0"/>
              <a:t>    </a:t>
            </a:r>
            <a:r>
              <a:rPr lang="fi-FI" dirty="0" err="1">
                <a:solidFill>
                  <a:srgbClr val="800080"/>
                </a:solidFill>
              </a:rPr>
              <a:t>QGuiApplication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92E64"/>
                </a:solidFill>
              </a:rPr>
              <a:t>app</a:t>
            </a:r>
            <a:r>
              <a:rPr lang="fi-FI" dirty="0"/>
              <a:t>(</a:t>
            </a:r>
            <a:r>
              <a:rPr lang="fi-FI" dirty="0" err="1">
                <a:solidFill>
                  <a:srgbClr val="092E64"/>
                </a:solidFill>
              </a:rPr>
              <a:t>argc</a:t>
            </a:r>
            <a:r>
              <a:rPr lang="fi-FI" dirty="0"/>
              <a:t>,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92E64"/>
                </a:solidFill>
              </a:rPr>
              <a:t>argv</a:t>
            </a:r>
            <a:r>
              <a:rPr lang="fi-FI" dirty="0"/>
              <a:t>); </a:t>
            </a:r>
            <a:br>
              <a:rPr lang="fi-FI" dirty="0"/>
            </a:br>
            <a:r>
              <a:rPr lang="fi-FI" dirty="0"/>
              <a:t>    </a:t>
            </a:r>
            <a:r>
              <a:rPr lang="fi-FI" dirty="0" err="1">
                <a:solidFill>
                  <a:srgbClr val="800080"/>
                </a:solidFill>
              </a:rPr>
              <a:t>QQmlApplicationEngine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92E64"/>
                </a:solidFill>
              </a:rPr>
              <a:t>engine</a:t>
            </a:r>
            <a:r>
              <a:rPr lang="fi-FI" dirty="0"/>
              <a:t>; </a:t>
            </a:r>
            <a:br>
              <a:rPr lang="fi-FI" dirty="0"/>
            </a:br>
            <a:r>
              <a:rPr lang="fi-FI" dirty="0">
                <a:solidFill>
                  <a:srgbClr val="008000"/>
                </a:solidFill>
              </a:rPr>
              <a:t>    </a:t>
            </a:r>
            <a:r>
              <a:rPr lang="fi-FI" dirty="0" err="1">
                <a:solidFill>
                  <a:srgbClr val="800080"/>
                </a:solidFill>
              </a:rPr>
              <a:t>QQmlContext</a:t>
            </a:r>
            <a:r>
              <a:rPr lang="fi-FI" dirty="0"/>
              <a:t>*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92E64"/>
                </a:solidFill>
              </a:rPr>
              <a:t>context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=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92E64"/>
                </a:solidFill>
              </a:rPr>
              <a:t>engine</a:t>
            </a:r>
            <a:r>
              <a:rPr lang="fi-FI" dirty="0" err="1"/>
              <a:t>.</a:t>
            </a:r>
            <a:r>
              <a:rPr lang="fi-FI" dirty="0" err="1">
                <a:solidFill>
                  <a:srgbClr val="00677C"/>
                </a:solidFill>
              </a:rPr>
              <a:t>rootContext</a:t>
            </a:r>
            <a:r>
              <a:rPr lang="fi-FI" dirty="0"/>
              <a:t>(); </a:t>
            </a:r>
          </a:p>
          <a:p>
            <a:r>
              <a:rPr lang="fi-FI" dirty="0">
                <a:solidFill>
                  <a:srgbClr val="092E64"/>
                </a:solidFill>
              </a:rPr>
              <a:t>    </a:t>
            </a:r>
            <a:r>
              <a:rPr lang="fi-FI" dirty="0" err="1">
                <a:solidFill>
                  <a:srgbClr val="092E64"/>
                </a:solidFill>
              </a:rPr>
              <a:t>context</a:t>
            </a:r>
            <a:r>
              <a:rPr lang="fi-FI" dirty="0"/>
              <a:t>-&gt;</a:t>
            </a:r>
            <a:r>
              <a:rPr lang="fi-FI" dirty="0" err="1">
                <a:solidFill>
                  <a:srgbClr val="00677C"/>
                </a:solidFill>
              </a:rPr>
              <a:t>setContextProperty</a:t>
            </a:r>
            <a:r>
              <a:rPr lang="fi-FI" dirty="0"/>
              <a:t>(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myBackgroundColor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,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80"/>
                </a:solidFill>
              </a:rPr>
              <a:t>QColor</a:t>
            </a:r>
            <a:r>
              <a:rPr lang="fi-FI" dirty="0"/>
              <a:t>(</a:t>
            </a:r>
            <a:r>
              <a:rPr lang="fi-FI" dirty="0" err="1">
                <a:solidFill>
                  <a:srgbClr val="800080"/>
                </a:solidFill>
              </a:rPr>
              <a:t>Qt</a:t>
            </a:r>
            <a:r>
              <a:rPr lang="fi-FI" dirty="0"/>
              <a:t>::</a:t>
            </a:r>
            <a:r>
              <a:rPr lang="fi-FI" dirty="0" err="1">
                <a:solidFill>
                  <a:srgbClr val="800080"/>
                </a:solidFill>
              </a:rPr>
              <a:t>yellow</a:t>
            </a:r>
            <a:r>
              <a:rPr lang="fi-FI" dirty="0"/>
              <a:t>)); </a:t>
            </a:r>
          </a:p>
          <a:p>
            <a:r>
              <a:rPr lang="fi-FI" dirty="0">
                <a:solidFill>
                  <a:srgbClr val="092E64"/>
                </a:solidFill>
              </a:rPr>
              <a:t>    </a:t>
            </a:r>
            <a:r>
              <a:rPr lang="fi-FI" dirty="0" err="1">
                <a:solidFill>
                  <a:srgbClr val="092E64"/>
                </a:solidFill>
              </a:rPr>
              <a:t>context</a:t>
            </a:r>
            <a:r>
              <a:rPr lang="fi-FI" dirty="0"/>
              <a:t>-&gt;</a:t>
            </a:r>
            <a:r>
              <a:rPr lang="fi-FI" dirty="0" err="1">
                <a:solidFill>
                  <a:srgbClr val="00677C"/>
                </a:solidFill>
              </a:rPr>
              <a:t>setContextProperty</a:t>
            </a:r>
            <a:r>
              <a:rPr lang="fi-FI" dirty="0"/>
              <a:t>(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myText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,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"Hi,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I'm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text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from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C++!"</a:t>
            </a:r>
            <a:r>
              <a:rPr lang="fi-FI" dirty="0"/>
              <a:t>); </a:t>
            </a:r>
            <a:br>
              <a:rPr lang="fi-FI" dirty="0"/>
            </a:br>
            <a:r>
              <a:rPr lang="fi-FI" dirty="0"/>
              <a:t>    </a:t>
            </a:r>
          </a:p>
          <a:p>
            <a:r>
              <a:rPr lang="fi-FI" dirty="0">
                <a:solidFill>
                  <a:srgbClr val="092E64"/>
                </a:solidFill>
              </a:rPr>
              <a:t>    </a:t>
            </a:r>
            <a:r>
              <a:rPr lang="fi-FI" dirty="0" err="1">
                <a:solidFill>
                  <a:srgbClr val="092E64"/>
                </a:solidFill>
              </a:rPr>
              <a:t>engine</a:t>
            </a:r>
            <a:r>
              <a:rPr lang="fi-FI" dirty="0" err="1"/>
              <a:t>.</a:t>
            </a:r>
            <a:r>
              <a:rPr lang="fi-FI" dirty="0" err="1">
                <a:solidFill>
                  <a:srgbClr val="00677C"/>
                </a:solidFill>
              </a:rPr>
              <a:t>load</a:t>
            </a:r>
            <a:r>
              <a:rPr lang="fi-FI" dirty="0"/>
              <a:t>(</a:t>
            </a:r>
            <a:r>
              <a:rPr lang="fi-FI" dirty="0" err="1">
                <a:solidFill>
                  <a:srgbClr val="800080"/>
                </a:solidFill>
              </a:rPr>
              <a:t>QUrl</a:t>
            </a:r>
            <a:r>
              <a:rPr lang="fi-FI" dirty="0"/>
              <a:t>(</a:t>
            </a:r>
            <a:r>
              <a:rPr lang="fi-FI" dirty="0" err="1">
                <a:solidFill>
                  <a:srgbClr val="000080"/>
                </a:solidFill>
              </a:rPr>
              <a:t>QStringLiteral</a:t>
            </a:r>
            <a:r>
              <a:rPr lang="fi-FI" dirty="0"/>
              <a:t>(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qrc</a:t>
            </a:r>
            <a:r>
              <a:rPr lang="fi-FI" dirty="0">
                <a:solidFill>
                  <a:srgbClr val="008000"/>
                </a:solidFill>
              </a:rPr>
              <a:t>:/</a:t>
            </a:r>
            <a:r>
              <a:rPr lang="fi-FI" dirty="0" err="1">
                <a:solidFill>
                  <a:srgbClr val="008000"/>
                </a:solidFill>
              </a:rPr>
              <a:t>main.qml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)));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Properties to QML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119" y="2711498"/>
            <a:ext cx="7779169" cy="66996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6964530" y="4006326"/>
            <a:ext cx="4675167" cy="649891"/>
          </a:xfrm>
          <a:prstGeom prst="borderCallout1">
            <a:avLst>
              <a:gd name="adj1" fmla="val 36805"/>
              <a:gd name="adj2" fmla="val -1824"/>
              <a:gd name="adj3" fmla="val 75044"/>
              <a:gd name="adj4" fmla="val -33674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2: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main.qml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Use the exposed values, meta-data in QML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6559058" y="918670"/>
            <a:ext cx="5059201" cy="1143560"/>
          </a:xfrm>
          <a:prstGeom prst="borderCallout1">
            <a:avLst>
              <a:gd name="adj1" fmla="val 105161"/>
              <a:gd name="adj2" fmla="val 38533"/>
              <a:gd name="adj3" fmla="val 166012"/>
              <a:gd name="adj4" fmla="val 2407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1: 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main.cpp</a:t>
            </a: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Expose data to the QML context (default root context automatically created by the view/engine)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37721" y="4490199"/>
            <a:ext cx="3072252" cy="2790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43472" y="5161843"/>
            <a:ext cx="1653007" cy="27712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>
                <a:cs typeface="Open Sans Light"/>
              </a:rPr>
              <a:t>integration/basicQmlCpp_1</a:t>
            </a:r>
            <a:endParaRPr lang="en-US" sz="1400" dirty="0">
              <a:cs typeface="Open Sans Light"/>
            </a:endParaRP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8862F-41D0-A241-9026-54096CD0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4799919"/>
            <a:ext cx="2489200" cy="1206500"/>
          </a:xfrm>
          <a:prstGeom prst="rect">
            <a:avLst/>
          </a:prstGeom>
        </p:spPr>
      </p:pic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D94960DB-CEC8-A34F-BEA6-9DE66A43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6836DD2A-8429-7F4F-887E-D4FA7C43458D}"/>
              </a:ext>
            </a:extLst>
          </p:cNvPr>
          <p:cNvSpPr txBox="1">
            <a:spLocks/>
          </p:cNvSpPr>
          <p:nvPr/>
        </p:nvSpPr>
        <p:spPr>
          <a:xfrm>
            <a:off x="3008312" y="65341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8713676"/>
      </p:ext>
    </p:extLst>
  </p:cSld>
  <p:clrMapOvr>
    <a:masterClrMapping/>
  </p:clrMapOvr>
  <p:transition spd="med"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560794" y="3878419"/>
            <a:ext cx="6255286" cy="2072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</a:t>
            </a:r>
          </a:p>
          <a:p>
            <a:r>
              <a:rPr lang="en-US" sz="1300" dirty="0"/>
              <a:t>    //...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an</a:t>
            </a:r>
            <a:r>
              <a:rPr lang="en-US" sz="1300" dirty="0" err="1">
                <a:solidFill>
                  <a:srgbClr val="800000"/>
                </a:solidFill>
              </a:rPr>
              <a:t>chors.fill</a:t>
            </a:r>
            <a:r>
              <a:rPr lang="en-US" sz="1300" dirty="0"/>
              <a:t>: parent 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onClicked</a:t>
            </a:r>
            <a:r>
              <a:rPr lang="en-US" sz="1300" dirty="0"/>
              <a:t>: { </a:t>
            </a:r>
          </a:p>
          <a:p>
            <a:r>
              <a:rPr lang="en-US" sz="1300" b="1" dirty="0"/>
              <a:t>            </a:t>
            </a:r>
            <a:r>
              <a:rPr lang="en-US" sz="1300" b="1" dirty="0" err="1"/>
              <a:t>application.quit</a:t>
            </a:r>
            <a:r>
              <a:rPr lang="en-US" sz="1300" b="1" dirty="0"/>
              <a:t>();</a:t>
            </a:r>
            <a:r>
              <a:rPr lang="en-US" sz="1300" dirty="0"/>
              <a:t> </a:t>
            </a:r>
          </a:p>
          <a:p>
            <a:r>
              <a:rPr lang="en-US" sz="1300" dirty="0"/>
              <a:t>        } </a:t>
            </a:r>
          </a:p>
          <a:p>
            <a:r>
              <a:rPr lang="en-US" sz="1300" dirty="0"/>
              <a:t>    }</a:t>
            </a:r>
          </a:p>
          <a:p>
            <a:r>
              <a:rPr lang="en-US" sz="1300" dirty="0"/>
              <a:t>}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61988" y="1545884"/>
            <a:ext cx="11077709" cy="1598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>
                <a:solidFill>
                  <a:srgbClr val="000080"/>
                </a:solidFill>
              </a:rPr>
              <a:t>#</a:t>
            </a:r>
            <a:r>
              <a:rPr lang="fi-FI" sz="1200" dirty="0" err="1">
                <a:solidFill>
                  <a:srgbClr val="000080"/>
                </a:solidFill>
              </a:rPr>
              <a:t>include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008000"/>
                </a:solidFill>
              </a:rPr>
              <a:t>&lt;</a:t>
            </a:r>
            <a:r>
              <a:rPr lang="fi-FI" sz="1200" dirty="0" err="1">
                <a:solidFill>
                  <a:srgbClr val="008000"/>
                </a:solidFill>
              </a:rPr>
              <a:t>QQmlContext</a:t>
            </a:r>
            <a:r>
              <a:rPr lang="fi-FI" sz="1200" dirty="0">
                <a:solidFill>
                  <a:srgbClr val="008000"/>
                </a:solidFill>
              </a:rPr>
              <a:t>&gt;</a:t>
            </a:r>
            <a:br>
              <a:rPr lang="fi-FI" sz="1200" dirty="0"/>
            </a:br>
            <a:r>
              <a:rPr lang="fi-FI" sz="1200" dirty="0" err="1"/>
              <a:t>int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00677C"/>
                </a:solidFill>
              </a:rPr>
              <a:t>main</a:t>
            </a:r>
            <a:r>
              <a:rPr lang="fi-FI" sz="1200" dirty="0"/>
              <a:t>(</a:t>
            </a:r>
            <a:r>
              <a:rPr lang="fi-FI" sz="1200" dirty="0" err="1"/>
              <a:t>int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92E64"/>
                </a:solidFill>
              </a:rPr>
              <a:t>argc</a:t>
            </a:r>
            <a:r>
              <a:rPr lang="fi-FI" sz="1200" dirty="0"/>
              <a:t>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char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*</a:t>
            </a:r>
            <a:r>
              <a:rPr lang="fi-FI" sz="1200" dirty="0" err="1">
                <a:solidFill>
                  <a:srgbClr val="092E64"/>
                </a:solidFill>
              </a:rPr>
              <a:t>argv</a:t>
            </a:r>
            <a:r>
              <a:rPr lang="fi-FI" sz="1200" dirty="0"/>
              <a:t>[]) </a:t>
            </a:r>
          </a:p>
          <a:p>
            <a:r>
              <a:rPr lang="fi-FI" sz="1200" dirty="0"/>
              <a:t>{ </a:t>
            </a:r>
          </a:p>
          <a:p>
            <a:r>
              <a:rPr lang="fi-FI" sz="1200" dirty="0"/>
              <a:t>    // …</a:t>
            </a:r>
            <a:br>
              <a:rPr lang="fi-FI" sz="1200" dirty="0"/>
            </a:br>
            <a:r>
              <a:rPr lang="fi-FI" sz="1200" dirty="0">
                <a:solidFill>
                  <a:srgbClr val="008000"/>
                </a:solidFill>
              </a:rPr>
              <a:t>    </a:t>
            </a:r>
            <a:r>
              <a:rPr lang="fi-FI" sz="1200" dirty="0" err="1">
                <a:solidFill>
                  <a:srgbClr val="800080"/>
                </a:solidFill>
              </a:rPr>
              <a:t>QQmlContext</a:t>
            </a:r>
            <a:r>
              <a:rPr lang="fi-FI" sz="1200" dirty="0"/>
              <a:t>*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92E64"/>
                </a:solidFill>
              </a:rPr>
              <a:t>context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=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92E64"/>
                </a:solidFill>
              </a:rPr>
              <a:t>engine</a:t>
            </a:r>
            <a:r>
              <a:rPr lang="fi-FI" sz="1200" dirty="0" err="1"/>
              <a:t>.</a:t>
            </a:r>
            <a:r>
              <a:rPr lang="fi-FI" sz="1200" dirty="0" err="1">
                <a:solidFill>
                  <a:srgbClr val="00677C"/>
                </a:solidFill>
              </a:rPr>
              <a:t>rootContext</a:t>
            </a:r>
            <a:r>
              <a:rPr lang="fi-FI" sz="1200" dirty="0"/>
              <a:t>(); </a:t>
            </a:r>
            <a:br>
              <a:rPr lang="fi-FI" sz="1200" dirty="0"/>
            </a:br>
            <a:r>
              <a:rPr lang="fi-FI" sz="1200" dirty="0"/>
              <a:t>    </a:t>
            </a:r>
            <a:r>
              <a:rPr lang="fi-FI" sz="1200" dirty="0" err="1">
                <a:solidFill>
                  <a:srgbClr val="092E64"/>
                </a:solidFill>
              </a:rPr>
              <a:t>context</a:t>
            </a:r>
            <a:r>
              <a:rPr lang="fi-FI" sz="1200" dirty="0"/>
              <a:t>-&gt;</a:t>
            </a:r>
            <a:r>
              <a:rPr lang="fi-FI" sz="1200" dirty="0" err="1">
                <a:solidFill>
                  <a:srgbClr val="00677C"/>
                </a:solidFill>
              </a:rPr>
              <a:t>setContextProperty</a:t>
            </a:r>
            <a:r>
              <a:rPr lang="fi-FI" sz="1200" dirty="0"/>
              <a:t>(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 err="1">
                <a:solidFill>
                  <a:srgbClr val="008000"/>
                </a:solidFill>
              </a:rPr>
              <a:t>application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/>
              <a:t>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&amp;</a:t>
            </a:r>
            <a:r>
              <a:rPr lang="fi-FI" sz="1200" dirty="0" err="1">
                <a:solidFill>
                  <a:srgbClr val="092E64"/>
                </a:solidFill>
              </a:rPr>
              <a:t>app</a:t>
            </a:r>
            <a:r>
              <a:rPr lang="fi-FI" sz="1200" dirty="0"/>
              <a:t>);     </a:t>
            </a:r>
          </a:p>
          <a:p>
            <a:r>
              <a:rPr lang="fi-FI" sz="1200" dirty="0">
                <a:solidFill>
                  <a:srgbClr val="092E64"/>
                </a:solidFill>
              </a:rPr>
              <a:t>    </a:t>
            </a:r>
            <a:r>
              <a:rPr lang="fi-FI" sz="1200" dirty="0" err="1">
                <a:solidFill>
                  <a:srgbClr val="092E64"/>
                </a:solidFill>
              </a:rPr>
              <a:t>engine</a:t>
            </a:r>
            <a:r>
              <a:rPr lang="fi-FI" sz="1200" dirty="0" err="1"/>
              <a:t>.</a:t>
            </a:r>
            <a:r>
              <a:rPr lang="fi-FI" sz="1200" dirty="0" err="1">
                <a:solidFill>
                  <a:srgbClr val="00677C"/>
                </a:solidFill>
              </a:rPr>
              <a:t>load</a:t>
            </a:r>
            <a:r>
              <a:rPr lang="fi-FI" sz="1200" dirty="0"/>
              <a:t>(</a:t>
            </a:r>
            <a:r>
              <a:rPr lang="fi-FI" sz="1200" dirty="0" err="1">
                <a:solidFill>
                  <a:srgbClr val="800080"/>
                </a:solidFill>
              </a:rPr>
              <a:t>QUrl</a:t>
            </a:r>
            <a:r>
              <a:rPr lang="fi-FI" sz="1200" dirty="0"/>
              <a:t>(</a:t>
            </a:r>
            <a:r>
              <a:rPr lang="fi-FI" sz="1200" dirty="0" err="1">
                <a:solidFill>
                  <a:srgbClr val="000080"/>
                </a:solidFill>
              </a:rPr>
              <a:t>QStringLiteral</a:t>
            </a:r>
            <a:r>
              <a:rPr lang="fi-FI" sz="1200" dirty="0"/>
              <a:t>(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 err="1">
                <a:solidFill>
                  <a:srgbClr val="008000"/>
                </a:solidFill>
              </a:rPr>
              <a:t>qrc</a:t>
            </a:r>
            <a:r>
              <a:rPr lang="fi-FI" sz="1200" dirty="0">
                <a:solidFill>
                  <a:srgbClr val="008000"/>
                </a:solidFill>
              </a:rPr>
              <a:t>:/</a:t>
            </a:r>
            <a:r>
              <a:rPr lang="fi-FI" sz="1200" dirty="0" err="1">
                <a:solidFill>
                  <a:srgbClr val="008000"/>
                </a:solidFill>
              </a:rPr>
              <a:t>main.qml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/>
              <a:t>)));</a:t>
            </a:r>
            <a:endParaRPr lang="en-US" sz="1200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</a:t>
            </a:r>
            <a:r>
              <a:rPr lang="en-US" dirty="0" err="1"/>
              <a:t>QObject</a:t>
            </a:r>
            <a:r>
              <a:rPr lang="en-US" dirty="0"/>
              <a:t> Pointers to QML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39885" y="2482509"/>
            <a:ext cx="6130594" cy="28586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7088312" y="3439024"/>
            <a:ext cx="4558289" cy="997883"/>
          </a:xfrm>
          <a:prstGeom prst="borderCallout1">
            <a:avLst>
              <a:gd name="adj1" fmla="val 30529"/>
              <a:gd name="adj2" fmla="val 1106"/>
              <a:gd name="adj3" fmla="val 162474"/>
              <a:gd name="adj4" fmla="val -37183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2:  </a:t>
            </a:r>
            <a:r>
              <a:rPr lang="en-US" b="1" dirty="0" err="1">
                <a:solidFill>
                  <a:schemeClr val="tx1"/>
                </a:solidFill>
              </a:rPr>
              <a:t>main.qml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Change the window title by calling a slot function on the view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7989950" y="1441729"/>
            <a:ext cx="3656651" cy="1143560"/>
          </a:xfrm>
          <a:prstGeom prst="borderCallout1">
            <a:avLst>
              <a:gd name="adj1" fmla="val 59184"/>
              <a:gd name="adj2" fmla="val -306"/>
              <a:gd name="adj3" fmla="val 108277"/>
              <a:gd name="adj4" fmla="val -30471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1: main.cpp</a:t>
            </a: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Expose the view itself to the QML context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16700" y="5095594"/>
            <a:ext cx="4532894" cy="30535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>
                <a:cs typeface="Open Sans Light"/>
              </a:rPr>
              <a:t>integration/basicQmlCpp_1</a:t>
            </a:r>
            <a:endParaRPr lang="en-US" sz="1400" dirty="0">
              <a:cs typeface="Open Sans Light"/>
            </a:endParaRP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9DA3E0-E620-1043-AC14-9264B5BD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4715240"/>
            <a:ext cx="2489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93134"/>
      </p:ext>
    </p:extLst>
  </p:cSld>
  <p:clrMapOvr>
    <a:masterClrMapping/>
  </p:clrMapOvr>
  <p:transition spd="med"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00058" y="3232756"/>
            <a:ext cx="11260896" cy="1511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/>
              <a:t>class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MyDataSet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public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QObject</a:t>
            </a:r>
            <a:r>
              <a:rPr lang="fi-FI" sz="1200" dirty="0"/>
              <a:t> </a:t>
            </a:r>
          </a:p>
          <a:p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000080"/>
                </a:solidFill>
              </a:rPr>
              <a:t>    Q_OBJECT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000080"/>
                </a:solidFill>
              </a:rPr>
              <a:t>    Q_PROPERTY</a:t>
            </a:r>
            <a:r>
              <a:rPr lang="fi-FI" sz="1200" dirty="0"/>
              <a:t>(</a:t>
            </a:r>
            <a:r>
              <a:rPr lang="fi-FI" sz="1200" dirty="0" err="1">
                <a:solidFill>
                  <a:srgbClr val="800080"/>
                </a:solidFill>
              </a:rPr>
              <a:t>QColor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myBackgroundColor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800080"/>
                </a:solidFill>
              </a:rPr>
              <a:t>MEMBER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mColor</a:t>
            </a:r>
            <a:r>
              <a:rPr lang="fi-FI" sz="1200" dirty="0"/>
              <a:t> </a:t>
            </a:r>
            <a:r>
              <a:rPr lang="fi-FI" sz="1200" dirty="0">
                <a:solidFill>
                  <a:srgbClr val="800080"/>
                </a:solidFill>
              </a:rPr>
              <a:t>NOTIFY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myBackgroundColorChanged</a:t>
            </a:r>
            <a:r>
              <a:rPr lang="fi-FI" sz="1200" dirty="0"/>
              <a:t>) </a:t>
            </a:r>
          </a:p>
          <a:p>
            <a:r>
              <a:rPr lang="fi-FI" sz="1200" dirty="0">
                <a:solidFill>
                  <a:srgbClr val="000080"/>
                </a:solidFill>
              </a:rPr>
              <a:t>    Q_PROPERTY</a:t>
            </a:r>
            <a:r>
              <a:rPr lang="fi-FI" sz="1200" dirty="0"/>
              <a:t>(</a:t>
            </a:r>
            <a:r>
              <a:rPr lang="fi-FI" sz="1200" dirty="0" err="1">
                <a:solidFill>
                  <a:srgbClr val="800080"/>
                </a:solidFill>
              </a:rPr>
              <a:t>QString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myText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800080"/>
                </a:solidFill>
              </a:rPr>
              <a:t>MEMBER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mText</a:t>
            </a:r>
            <a:r>
              <a:rPr lang="fi-FI" sz="1200" dirty="0"/>
              <a:t> </a:t>
            </a:r>
            <a:r>
              <a:rPr lang="fi-FI" sz="1200" dirty="0">
                <a:solidFill>
                  <a:srgbClr val="800080"/>
                </a:solidFill>
              </a:rPr>
              <a:t>WRITE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setText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800080"/>
                </a:solidFill>
              </a:rPr>
              <a:t>NOTIFY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myTextChanged</a:t>
            </a:r>
            <a:r>
              <a:rPr lang="fi-FI" sz="1200" dirty="0"/>
              <a:t>) </a:t>
            </a:r>
            <a:r>
              <a:rPr lang="fi-FI" sz="1200" dirty="0" err="1"/>
              <a:t>public</a:t>
            </a:r>
            <a:r>
              <a:rPr lang="fi-FI" sz="1200" dirty="0"/>
              <a:t>: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00058" y="5099526"/>
            <a:ext cx="6806641" cy="849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QQmlApplicationEngine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92E64"/>
                </a:solidFill>
              </a:rPr>
              <a:t>engine</a:t>
            </a:r>
            <a:r>
              <a:rPr lang="fi-FI" sz="1200" dirty="0"/>
              <a:t>; </a:t>
            </a:r>
            <a:br>
              <a:rPr lang="fi-FI" sz="1200" dirty="0"/>
            </a:br>
            <a:r>
              <a:rPr lang="fi-FI" sz="1200" dirty="0" err="1">
                <a:solidFill>
                  <a:srgbClr val="800080"/>
                </a:solidFill>
              </a:rPr>
              <a:t>QQmlContext</a:t>
            </a:r>
            <a:r>
              <a:rPr lang="fi-FI" sz="1200" dirty="0"/>
              <a:t>*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92E64"/>
                </a:solidFill>
              </a:rPr>
              <a:t>context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=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92E64"/>
                </a:solidFill>
              </a:rPr>
              <a:t>engine</a:t>
            </a:r>
            <a:r>
              <a:rPr lang="fi-FI" sz="1200" dirty="0" err="1"/>
              <a:t>.</a:t>
            </a:r>
            <a:r>
              <a:rPr lang="fi-FI" sz="1200" dirty="0" err="1">
                <a:solidFill>
                  <a:srgbClr val="00677C"/>
                </a:solidFill>
              </a:rPr>
              <a:t>rootContext</a:t>
            </a:r>
            <a:r>
              <a:rPr lang="fi-FI" sz="1200" dirty="0"/>
              <a:t>(); </a:t>
            </a:r>
          </a:p>
          <a:p>
            <a:r>
              <a:rPr lang="fi-FI" sz="1200" dirty="0" err="1">
                <a:solidFill>
                  <a:srgbClr val="092E64"/>
                </a:solidFill>
              </a:rPr>
              <a:t>context</a:t>
            </a:r>
            <a:r>
              <a:rPr lang="fi-FI" sz="1200" dirty="0"/>
              <a:t>-&gt;</a:t>
            </a:r>
            <a:r>
              <a:rPr lang="fi-FI" sz="1200" dirty="0" err="1">
                <a:solidFill>
                  <a:srgbClr val="00677C"/>
                </a:solidFill>
              </a:rPr>
              <a:t>setContextObject</a:t>
            </a:r>
            <a:r>
              <a:rPr lang="fi-FI" sz="1200" dirty="0"/>
              <a:t>(</a:t>
            </a:r>
            <a:r>
              <a:rPr lang="fi-FI" sz="1200" dirty="0" err="1"/>
              <a:t>new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MyDataSet</a:t>
            </a:r>
            <a:r>
              <a:rPr lang="fi-FI" sz="1200" dirty="0"/>
              <a:t>(&amp;</a:t>
            </a:r>
            <a:r>
              <a:rPr lang="fi-FI" sz="1200" dirty="0" err="1">
                <a:solidFill>
                  <a:srgbClr val="092E64"/>
                </a:solidFill>
              </a:rPr>
              <a:t>engine</a:t>
            </a:r>
            <a:r>
              <a:rPr lang="fi-FI" sz="1200" dirty="0"/>
              <a:t>)); </a:t>
            </a:r>
            <a:br>
              <a:rPr lang="fi-FI" sz="1200" dirty="0"/>
            </a:br>
            <a:endParaRPr lang="en-US" sz="1300" b="1" dirty="0">
              <a:solidFill>
                <a:srgbClr val="C0C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844825"/>
            <a:ext cx="11090275" cy="1281590"/>
          </a:xfrm>
        </p:spPr>
        <p:txBody>
          <a:bodyPr/>
          <a:lstStyle/>
          <a:p>
            <a:r>
              <a:rPr lang="en-US" dirty="0"/>
              <a:t>You can also expose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Nokia Standard Multiscript"/>
                <a:cs typeface="Courier New" pitchFamily="49" charset="0"/>
              </a:rPr>
              <a:t> </a:t>
            </a:r>
            <a:r>
              <a:rPr lang="en-US" dirty="0"/>
              <a:t>as a</a:t>
            </a:r>
            <a:r>
              <a:rPr lang="en-US" i="1" dirty="0"/>
              <a:t> context object</a:t>
            </a:r>
            <a:endParaRPr lang="en-US" dirty="0"/>
          </a:p>
          <a:p>
            <a:pPr lvl="1"/>
            <a:r>
              <a:rPr lang="en-US" dirty="0"/>
              <a:t>Useful when you need to expose larger data sets than single values</a:t>
            </a:r>
          </a:p>
          <a:p>
            <a:pPr lvl="1"/>
            <a:r>
              <a:rPr lang="en-US" dirty="0"/>
              <a:t>All properties of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/>
              <a:t> become directly accessible by name</a:t>
            </a:r>
          </a:p>
          <a:p>
            <a:pPr lvl="1"/>
            <a:r>
              <a:rPr lang="en-US" dirty="0"/>
              <a:t>These properties can be made </a:t>
            </a:r>
            <a:r>
              <a:rPr lang="en-US" i="1" dirty="0"/>
              <a:t>writable from QML</a:t>
            </a:r>
            <a:r>
              <a:rPr lang="en-US" dirty="0"/>
              <a:t> as well</a:t>
            </a:r>
            <a:endParaRPr lang="en-US" sz="2300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</a:t>
            </a:r>
            <a:r>
              <a:rPr lang="en-US" dirty="0" err="1"/>
              <a:t>QObjects</a:t>
            </a:r>
            <a:r>
              <a:rPr lang="en-US" dirty="0"/>
              <a:t> to QML 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6825" y="5099525"/>
            <a:ext cx="4274437" cy="43841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QML remains unchanged!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2446" y="3837378"/>
            <a:ext cx="7793834" cy="47400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7386517" y="2278366"/>
            <a:ext cx="4274437" cy="771735"/>
          </a:xfrm>
          <a:prstGeom prst="borderCallout1">
            <a:avLst>
              <a:gd name="adj1" fmla="val 198079"/>
              <a:gd name="adj2" fmla="val -3355"/>
              <a:gd name="adj3" fmla="val 100142"/>
              <a:gd name="adj4" fmla="val 44040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Notice the naming convention: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propertyname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 + ”Changed”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integration/structuredData</a:t>
            </a:r>
            <a:endParaRPr lang="en-US" sz="1400" dirty="0">
              <a:cs typeface="Open Sans Ligh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A3BED0-1CFB-2B4A-81AC-1028A96F6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37F5F6-8FB9-1B4E-924B-1B42407A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017" y="2980147"/>
            <a:ext cx="2861063" cy="2321061"/>
          </a:xfrm>
          <a:prstGeom prst="rect">
            <a:avLst/>
          </a:prstGeom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A34B4CB8-0C04-C842-9FD6-EC8D927AC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635547979"/>
      </p:ext>
    </p:extLst>
  </p:cSld>
  <p:clrMapOvr>
    <a:masterClrMapping/>
  </p:clrMapOvr>
  <p:transition spd="med">
    <p:fad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8" y="1916834"/>
            <a:ext cx="11087386" cy="4321025"/>
          </a:xfrm>
        </p:spPr>
        <p:txBody>
          <a:bodyPr/>
          <a:lstStyle/>
          <a:p>
            <a:r>
              <a:rPr lang="en-US" dirty="0"/>
              <a:t>Obviously you can also call QML methods from C++</a:t>
            </a:r>
          </a:p>
          <a:p>
            <a:pPr lvl="1"/>
            <a:r>
              <a:rPr lang="en-US" dirty="0"/>
              <a:t>Connect a C++ signal to a QML method (appears as a slot in C++)</a:t>
            </a:r>
          </a:p>
          <a:p>
            <a:pPr lvl="1"/>
            <a:r>
              <a:rPr lang="en-US" dirty="0"/>
              <a:t>Or use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QMetaObject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invokeMethod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/>
              <a:t> to make a direct call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QML Methods from C++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9624" y="2924944"/>
            <a:ext cx="11210153" cy="147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</a:t>
            </a:r>
            <a:r>
              <a:rPr lang="fi-FI" sz="1200" dirty="0" err="1">
                <a:solidFill>
                  <a:srgbClr val="800000"/>
                </a:solidFill>
              </a:rPr>
              <a:t>objectName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 err="1">
                <a:solidFill>
                  <a:srgbClr val="008000"/>
                </a:solidFill>
              </a:rPr>
              <a:t>blueRect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/>
              <a:t> </a:t>
            </a:r>
            <a:endParaRPr lang="en-US" sz="1300" dirty="0"/>
          </a:p>
          <a:p>
            <a:r>
              <a:rPr lang="en-US" sz="1300" b="1" dirty="0"/>
              <a:t>   function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toggleText</a:t>
            </a:r>
            <a:r>
              <a:rPr lang="en-US" sz="1300" b="1" dirty="0"/>
              <a:t>()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</a:t>
            </a:r>
          </a:p>
          <a:p>
            <a:r>
              <a:rPr lang="en-US" sz="1300" b="1" dirty="0"/>
              <a:t>      </a:t>
            </a:r>
            <a:r>
              <a:rPr lang="en-US" sz="1300" b="1" dirty="0" err="1"/>
              <a:t>textField.visible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!</a:t>
            </a:r>
            <a:r>
              <a:rPr lang="en-US" sz="1300" b="1" dirty="0" err="1"/>
              <a:t>textField.visible</a:t>
            </a:r>
            <a:r>
              <a:rPr lang="en-US" sz="1300" b="1" dirty="0"/>
              <a:t>; </a:t>
            </a:r>
          </a:p>
          <a:p>
            <a:r>
              <a:rPr lang="en-US" sz="1300" b="1" dirty="0"/>
              <a:t>   } </a:t>
            </a:r>
            <a:endParaRPr lang="en-US" sz="1300" b="1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textField</a:t>
            </a:r>
            <a:endParaRPr lang="en-US" sz="1300" dirty="0"/>
          </a:p>
          <a:p>
            <a:r>
              <a:rPr lang="en-US" sz="1300" dirty="0">
                <a:solidFill>
                  <a:srgbClr val="008000"/>
                </a:solidFill>
              </a:rPr>
              <a:t>   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endParaRPr lang="en-US" sz="1300" dirty="0">
              <a:solidFill>
                <a:srgbClr val="C0C0C0"/>
              </a:solidFill>
            </a:endParaRPr>
          </a:p>
          <a:p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9624" y="4399502"/>
            <a:ext cx="11210153" cy="1909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Call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QML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method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directly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using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8000"/>
                </a:solidFill>
              </a:rPr>
              <a:t>QMetaObject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endParaRPr lang="fi-FI" dirty="0"/>
          </a:p>
          <a:p>
            <a:r>
              <a:rPr lang="fi-FI" dirty="0" err="1">
                <a:solidFill>
                  <a:srgbClr val="800080"/>
                </a:solidFill>
              </a:rPr>
              <a:t>QQuickItem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*</a:t>
            </a:r>
            <a:r>
              <a:rPr lang="fi-FI" dirty="0" err="1">
                <a:solidFill>
                  <a:srgbClr val="092E64"/>
                </a:solidFill>
              </a:rPr>
              <a:t>item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=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92E64"/>
                </a:solidFill>
              </a:rPr>
              <a:t>engine</a:t>
            </a:r>
            <a:r>
              <a:rPr lang="fi-FI" dirty="0" err="1"/>
              <a:t>.</a:t>
            </a:r>
            <a:r>
              <a:rPr lang="fi-FI" dirty="0" err="1">
                <a:solidFill>
                  <a:srgbClr val="00677C"/>
                </a:solidFill>
              </a:rPr>
              <a:t>rootObjects</a:t>
            </a:r>
            <a:r>
              <a:rPr lang="fi-FI" dirty="0"/>
              <a:t>().</a:t>
            </a:r>
            <a:r>
              <a:rPr lang="fi-FI" dirty="0">
                <a:solidFill>
                  <a:srgbClr val="00677C"/>
                </a:solidFill>
              </a:rPr>
              <a:t>at</a:t>
            </a:r>
            <a:r>
              <a:rPr lang="fi-FI" dirty="0"/>
              <a:t>(</a:t>
            </a:r>
            <a:r>
              <a:rPr lang="fi-FI" dirty="0">
                <a:solidFill>
                  <a:srgbClr val="000080"/>
                </a:solidFill>
              </a:rPr>
              <a:t>0</a:t>
            </a:r>
            <a:r>
              <a:rPr lang="fi-FI" dirty="0"/>
              <a:t>)-&gt;</a:t>
            </a:r>
            <a:r>
              <a:rPr lang="fi-FI" dirty="0" err="1">
                <a:solidFill>
                  <a:srgbClr val="00677C"/>
                </a:solidFill>
              </a:rPr>
              <a:t>findChild</a:t>
            </a:r>
            <a:r>
              <a:rPr lang="fi-FI" dirty="0"/>
              <a:t>&lt;</a:t>
            </a:r>
            <a:r>
              <a:rPr lang="fi-FI" dirty="0" err="1">
                <a:solidFill>
                  <a:srgbClr val="800080"/>
                </a:solidFill>
              </a:rPr>
              <a:t>QQuickItem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*&gt;(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rectangle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); </a:t>
            </a:r>
            <a:r>
              <a:rPr lang="fi-FI" dirty="0" err="1">
                <a:solidFill>
                  <a:srgbClr val="800080"/>
                </a:solidFill>
              </a:rPr>
              <a:t>QMetaObject</a:t>
            </a:r>
            <a:r>
              <a:rPr lang="fi-FI" dirty="0"/>
              <a:t>::</a:t>
            </a:r>
            <a:r>
              <a:rPr lang="fi-FI" dirty="0" err="1">
                <a:solidFill>
                  <a:srgbClr val="00677C"/>
                </a:solidFill>
              </a:rPr>
              <a:t>invokeMethod</a:t>
            </a:r>
            <a:r>
              <a:rPr lang="fi-FI" dirty="0"/>
              <a:t>(</a:t>
            </a:r>
            <a:r>
              <a:rPr lang="fi-FI" dirty="0" err="1">
                <a:solidFill>
                  <a:srgbClr val="092E64"/>
                </a:solidFill>
              </a:rPr>
              <a:t>item</a:t>
            </a:r>
            <a:r>
              <a:rPr lang="fi-FI" dirty="0"/>
              <a:t>,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toggleText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);</a:t>
            </a:r>
            <a:endParaRPr lang="en-US" sz="1300" b="1" dirty="0">
              <a:solidFill>
                <a:srgbClr val="800080"/>
              </a:solidFill>
            </a:endParaRPr>
          </a:p>
          <a:p>
            <a:r>
              <a:rPr lang="en-US" sz="1300" b="1" dirty="0" err="1">
                <a:solidFill>
                  <a:srgbClr val="800080"/>
                </a:solidFill>
              </a:rPr>
              <a:t>QMetaObject</a:t>
            </a:r>
            <a:r>
              <a:rPr lang="en-US" sz="1300" b="1" dirty="0">
                <a:solidFill>
                  <a:srgbClr val="000000"/>
                </a:solidFill>
              </a:rPr>
              <a:t>::</a:t>
            </a:r>
            <a:r>
              <a:rPr lang="en-US" sz="1300" b="1" dirty="0" err="1">
                <a:solidFill>
                  <a:srgbClr val="000000"/>
                </a:solidFill>
              </a:rPr>
              <a:t>invokeMethod</a:t>
            </a:r>
            <a:r>
              <a:rPr lang="en-US" sz="1300" b="1" dirty="0">
                <a:solidFill>
                  <a:srgbClr val="000000"/>
                </a:solidFill>
              </a:rPr>
              <a:t>(item,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toggleText</a:t>
            </a:r>
            <a:r>
              <a:rPr lang="en-US" sz="1300" b="1" dirty="0">
                <a:solidFill>
                  <a:srgbClr val="008000"/>
                </a:solidFill>
              </a:rPr>
              <a:t>“, Q_RETURN_ARG(), Q_ARG(</a:t>
            </a:r>
            <a:r>
              <a:rPr lang="en-US" sz="1300" b="1" dirty="0" err="1">
                <a:solidFill>
                  <a:srgbClr val="008000"/>
                </a:solidFill>
              </a:rPr>
              <a:t>QVariant</a:t>
            </a:r>
            <a:r>
              <a:rPr lang="en-US" sz="1300" b="1" dirty="0">
                <a:solidFill>
                  <a:srgbClr val="008000"/>
                </a:solidFill>
              </a:rPr>
              <a:t>, 7)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...or, more commonly,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by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connecting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signal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to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it (can be a custom signal as well)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800080"/>
                </a:solidFill>
              </a:rPr>
              <a:t>QTimer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800080"/>
                </a:solidFill>
              </a:rPr>
              <a:t>QObject</a:t>
            </a:r>
            <a:r>
              <a:rPr lang="en-US" sz="1300" b="1" dirty="0">
                <a:solidFill>
                  <a:srgbClr val="000000"/>
                </a:solidFill>
              </a:rPr>
              <a:t>::connect(&amp;t, </a:t>
            </a:r>
            <a:r>
              <a:rPr lang="en-US" sz="1300" b="1" dirty="0"/>
              <a:t>SIGNAL</a:t>
            </a:r>
            <a:r>
              <a:rPr lang="en-US" sz="1300" b="1" dirty="0">
                <a:solidFill>
                  <a:srgbClr val="000000"/>
                </a:solidFill>
              </a:rPr>
              <a:t>(timeout()),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item,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SLOT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000000"/>
                </a:solidFill>
              </a:rPr>
              <a:t>toggleText</a:t>
            </a:r>
            <a:r>
              <a:rPr lang="en-US" sz="1300" b="1" dirty="0">
                <a:solidFill>
                  <a:srgbClr val="000000"/>
                </a:solidFill>
              </a:rPr>
              <a:t>()));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t.setInterval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0080"/>
                </a:solidFill>
              </a:rPr>
              <a:t>1000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t.start</a:t>
            </a:r>
            <a:r>
              <a:rPr lang="en-US" sz="1300" dirty="0">
                <a:solidFill>
                  <a:srgbClr val="000000"/>
                </a:solidFill>
              </a:rPr>
              <a:t>();</a:t>
            </a:r>
            <a:r>
              <a:rPr lang="fi-FI" sz="1200" dirty="0">
                <a:solidFill>
                  <a:srgbClr val="800080"/>
                </a:solidFill>
              </a:rPr>
              <a:t> 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>
                <a:cs typeface="Open Sans Light"/>
              </a:rPr>
              <a:t>integration/basicQmlCpp_2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E8FF86A-1F59-3B4D-9846-4335B66E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828393600"/>
      </p:ext>
    </p:extLst>
  </p:cSld>
  <p:clrMapOvr>
    <a:masterClrMapping/>
  </p:clrMapOvr>
  <p:transition spd="med"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data for a QML view are provided by a C++ model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QStringList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// Fast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qreal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QUrl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*&gt;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QAbstractItemModel</a:t>
            </a:r>
            <a:r>
              <a:rPr lang="en-US" dirty="0"/>
              <a:t> subclasses</a:t>
            </a:r>
          </a:p>
          <a:p>
            <a:pPr lvl="2"/>
            <a:endParaRPr lang="en-US" sz="1800" dirty="0"/>
          </a:p>
          <a:p>
            <a:r>
              <a:rPr lang="en-US" dirty="0"/>
              <a:t>C++ models typically offer more flexibility and speed</a:t>
            </a:r>
          </a:p>
          <a:p>
            <a:pPr lvl="1"/>
            <a:r>
              <a:rPr lang="en-US" dirty="0"/>
              <a:t>Dynamic models and persistency issues also easier in many cases</a:t>
            </a:r>
          </a:p>
          <a:p>
            <a:pPr lvl="2"/>
            <a:endParaRPr lang="en-US" sz="1800" dirty="0"/>
          </a:p>
          <a:p>
            <a:r>
              <a:rPr lang="en-US" dirty="0"/>
              <a:t>The basic principle is very simple:</a:t>
            </a:r>
          </a:p>
          <a:p>
            <a:pPr lvl="1"/>
            <a:r>
              <a:rPr lang="en-US" dirty="0"/>
              <a:t>Create &amp; populate your model in C++</a:t>
            </a:r>
          </a:p>
          <a:p>
            <a:pPr lvl="1"/>
            <a:r>
              <a:rPr lang="en-US" dirty="0"/>
              <a:t>Expose the model to QML using the mechanisms described earlier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Views &amp; C++ Models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9D756F6-6466-CD48-BFE7-3F573B5D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51835209"/>
      </p:ext>
    </p:extLst>
  </p:cSld>
  <p:clrMapOvr>
    <a:masterClrMapping/>
  </p:clrMapOvr>
  <p:transition spd="med"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350722" y="3629992"/>
            <a:ext cx="5237120" cy="2103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ListView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	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model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myModel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delegate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25;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800000"/>
                </a:solidFill>
              </a:rPr>
              <a:t>text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model.modelData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</a:t>
            </a:r>
          </a:p>
          <a:p>
            <a:r>
              <a:rPr lang="en-US" sz="1300" dirty="0"/>
              <a:t>    } </a:t>
            </a:r>
          </a:p>
          <a:p>
            <a:r>
              <a:rPr lang="en-US" sz="1300" dirty="0"/>
              <a:t>}</a:t>
            </a:r>
            <a:endParaRPr lang="en-US" sz="1300" b="1" dirty="0">
              <a:solidFill>
                <a:srgbClr val="00000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52573" y="1303158"/>
            <a:ext cx="11287125" cy="1909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 err="1">
                <a:solidFill>
                  <a:srgbClr val="800080"/>
                </a:solidFill>
              </a:rPr>
              <a:t>QStringList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dataList</a:t>
            </a:r>
            <a:r>
              <a:rPr lang="en-US" sz="1300" b="1" dirty="0">
                <a:solidFill>
                  <a:srgbClr val="000000"/>
                </a:solidFill>
              </a:rPr>
              <a:t>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000000"/>
                </a:solidFill>
              </a:rPr>
              <a:t>dataList.append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"Item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1"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000000"/>
                </a:solidFill>
              </a:rPr>
              <a:t>dataList.append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"Item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2"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000000"/>
                </a:solidFill>
              </a:rPr>
              <a:t>dataList.append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"Item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3"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000000"/>
                </a:solidFill>
              </a:rPr>
              <a:t>dataList.append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"Item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4"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 err="1">
                <a:solidFill>
                  <a:srgbClr val="800080"/>
                </a:solidFill>
              </a:rPr>
              <a:t>QQmlApplicationEngine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engine;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800080"/>
                </a:solidFill>
              </a:rPr>
              <a:t>QQmlContext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*context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engine.rootContext</a:t>
            </a:r>
            <a:r>
              <a:rPr lang="en-US" sz="1300" dirty="0">
                <a:solidFill>
                  <a:srgbClr val="000000"/>
                </a:solidFill>
              </a:rPr>
              <a:t>();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context-&gt;</a:t>
            </a:r>
            <a:r>
              <a:rPr lang="en-US" sz="1300" b="1" dirty="0" err="1">
                <a:solidFill>
                  <a:srgbClr val="000000"/>
                </a:solidFill>
              </a:rPr>
              <a:t>setContextProperty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myModel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800080"/>
                </a:solidFill>
              </a:rPr>
              <a:t>QVariant</a:t>
            </a:r>
            <a:r>
              <a:rPr lang="en-US" sz="1300" b="1" dirty="0">
                <a:solidFill>
                  <a:srgbClr val="000000"/>
                </a:solidFill>
              </a:rPr>
              <a:t>::</a:t>
            </a:r>
            <a:r>
              <a:rPr lang="en-US" sz="1300" b="1" dirty="0" err="1">
                <a:solidFill>
                  <a:srgbClr val="000000"/>
                </a:solidFill>
              </a:rPr>
              <a:t>fromValue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000000"/>
                </a:solidFill>
              </a:rPr>
              <a:t>dataList</a:t>
            </a:r>
            <a:r>
              <a:rPr lang="en-US" sz="1300" b="1" dirty="0">
                <a:solidFill>
                  <a:srgbClr val="000000"/>
                </a:solidFill>
              </a:rPr>
              <a:t>));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</a:t>
            </a:r>
            <a:r>
              <a:rPr lang="en-US" dirty="0" err="1"/>
              <a:t>QStringList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56563" y="4386097"/>
            <a:ext cx="1969555" cy="29721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91401" y="5003999"/>
            <a:ext cx="2704918" cy="29721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pic>
        <p:nvPicPr>
          <p:cNvPr id="9" name="Picture 8" descr="stringlistmode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470" y="4053788"/>
            <a:ext cx="2378228" cy="1865232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6450194" y="1372983"/>
            <a:ext cx="3951471" cy="866802"/>
          </a:xfrm>
          <a:prstGeom prst="borderCallout1">
            <a:avLst>
              <a:gd name="adj1" fmla="val 49306"/>
              <a:gd name="adj2" fmla="val -2191"/>
              <a:gd name="adj3" fmla="val 3797"/>
              <a:gd name="adj4" fmla="val -87569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Courier New"/>
              </a:rPr>
              <a:t>Create the model &amp; expose to the QML context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5915514" y="3358310"/>
            <a:ext cx="3548152" cy="1226069"/>
          </a:xfrm>
          <a:prstGeom prst="borderCallout1">
            <a:avLst>
              <a:gd name="adj1" fmla="val 49306"/>
              <a:gd name="adj2" fmla="val -2191"/>
              <a:gd name="adj3" fmla="val 97750"/>
              <a:gd name="adj4" fmla="val -86595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Use the model with any QML view type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5915514" y="4802373"/>
            <a:ext cx="3548152" cy="1039564"/>
          </a:xfrm>
          <a:prstGeom prst="borderCallout1">
            <a:avLst>
              <a:gd name="adj1" fmla="val 49306"/>
              <a:gd name="adj2" fmla="val -2191"/>
              <a:gd name="adj3" fmla="val 38132"/>
              <a:gd name="adj4" fmla="val -36180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modelData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cs typeface="Open Sans Light"/>
              </a:rPr>
              <a:t>gives you access to the strings</a:t>
            </a: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F3DBDA2-7A27-724B-A565-445F0147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11260921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844825"/>
            <a:ext cx="11090275" cy="792086"/>
          </a:xfrm>
        </p:spPr>
        <p:txBody>
          <a:bodyPr>
            <a:normAutofit/>
          </a:bodyPr>
          <a:lstStyle/>
          <a:p>
            <a:r>
              <a:rPr lang="en-US" dirty="0"/>
              <a:t>Used without instantiation – compare to static types in C++</a:t>
            </a:r>
          </a:p>
          <a:p>
            <a:r>
              <a:rPr lang="en-US" dirty="0"/>
              <a:t>Provide access to an object via a meta-object: properties, signals, slots etc.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Uncreatable</a:t>
            </a:r>
            <a:r>
              <a:rPr lang="en-US" dirty="0"/>
              <a:t> Types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6186" y="2636915"/>
            <a:ext cx="10726398" cy="3672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/>
              <a:t>import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QtQuick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2.9 </a:t>
            </a:r>
          </a:p>
          <a:p>
            <a:r>
              <a:rPr lang="fi-FI" dirty="0"/>
              <a:t>import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QtQuick.Window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2.2 </a:t>
            </a:r>
            <a:br>
              <a:rPr lang="fi-FI" dirty="0"/>
            </a:br>
            <a:endParaRPr lang="fi-FI" dirty="0"/>
          </a:p>
          <a:p>
            <a:r>
              <a:rPr lang="fi-FI" dirty="0" err="1">
                <a:solidFill>
                  <a:srgbClr val="800080"/>
                </a:solidFill>
              </a:rPr>
              <a:t>Window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/>
              <a:t>    </a:t>
            </a:r>
            <a:r>
              <a:rPr lang="fi-FI" dirty="0" err="1"/>
              <a:t>property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int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00"/>
                </a:solidFill>
              </a:rPr>
              <a:t>screenOrientation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80"/>
                </a:solidFill>
              </a:rPr>
              <a:t>Screen</a:t>
            </a:r>
            <a:r>
              <a:rPr lang="fi-FI" dirty="0" err="1"/>
              <a:t>.orientation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//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Screen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is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not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created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in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QML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visible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true</a:t>
            </a:r>
            <a:r>
              <a:rPr lang="fi-FI" dirty="0"/>
              <a:t>; </a:t>
            </a:r>
            <a:r>
              <a:rPr lang="fi-FI" dirty="0" err="1">
                <a:solidFill>
                  <a:srgbClr val="800000"/>
                </a:solidFill>
              </a:rPr>
              <a:t>width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640; </a:t>
            </a:r>
            <a:r>
              <a:rPr lang="fi-FI" dirty="0" err="1">
                <a:solidFill>
                  <a:srgbClr val="800000"/>
                </a:solidFill>
              </a:rPr>
              <a:t>height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480; </a:t>
            </a:r>
            <a:r>
              <a:rPr lang="fi-FI" dirty="0" err="1">
                <a:solidFill>
                  <a:srgbClr val="800000"/>
                </a:solidFill>
              </a:rPr>
              <a:t>color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lightblue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title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55AF"/>
                </a:solidFill>
              </a:rPr>
              <a:t>qsTr</a:t>
            </a:r>
            <a:r>
              <a:rPr lang="fi-FI" dirty="0"/>
              <a:t>(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Hello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World"</a:t>
            </a:r>
            <a:r>
              <a:rPr lang="fi-FI" dirty="0"/>
              <a:t>) </a:t>
            </a:r>
          </a:p>
          <a:p>
            <a:r>
              <a:rPr lang="fi-FI" dirty="0"/>
              <a:t>    </a:t>
            </a:r>
            <a:r>
              <a:rPr lang="fi-FI" dirty="0" err="1">
                <a:solidFill>
                  <a:srgbClr val="800000"/>
                </a:solidFill>
              </a:rPr>
              <a:t>screen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/>
              <a:t>Qt.application.screens</a:t>
            </a:r>
            <a:r>
              <a:rPr lang="fi-FI" dirty="0"/>
              <a:t>[0] </a:t>
            </a:r>
            <a:r>
              <a:rPr lang="fi-FI" dirty="0">
                <a:solidFill>
                  <a:srgbClr val="008000"/>
                </a:solidFill>
              </a:rPr>
              <a:t>//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Define</a:t>
            </a:r>
            <a:r>
              <a:rPr lang="fi-FI" dirty="0">
                <a:solidFill>
                  <a:srgbClr val="008000"/>
                </a:solidFill>
              </a:rPr>
              <a:t> in </a:t>
            </a:r>
            <a:r>
              <a:rPr lang="fi-FI" dirty="0" err="1">
                <a:solidFill>
                  <a:srgbClr val="008000"/>
                </a:solidFill>
              </a:rPr>
              <a:t>which</a:t>
            </a:r>
            <a:r>
              <a:rPr lang="fi-FI" dirty="0">
                <a:solidFill>
                  <a:srgbClr val="00800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screen</a:t>
            </a:r>
            <a:r>
              <a:rPr lang="fi-FI" dirty="0">
                <a:solidFill>
                  <a:srgbClr val="00800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the</a:t>
            </a:r>
            <a:r>
              <a:rPr lang="fi-FI" dirty="0">
                <a:solidFill>
                  <a:srgbClr val="00800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window</a:t>
            </a:r>
            <a:r>
              <a:rPr lang="fi-FI" dirty="0">
                <a:solidFill>
                  <a:srgbClr val="008000"/>
                </a:solidFill>
              </a:rPr>
              <a:t> is </a:t>
            </a:r>
            <a:r>
              <a:rPr lang="fi-FI" dirty="0" err="1">
                <a:solidFill>
                  <a:srgbClr val="008000"/>
                </a:solidFill>
              </a:rPr>
              <a:t>shown</a:t>
            </a:r>
            <a:br>
              <a:rPr lang="fi-FI" dirty="0"/>
            </a:br>
            <a:r>
              <a:rPr lang="fi-FI" dirty="0"/>
              <a:t>    </a:t>
            </a:r>
            <a:r>
              <a:rPr lang="fi-FI" dirty="0" err="1">
                <a:solidFill>
                  <a:srgbClr val="800000"/>
                </a:solidFill>
              </a:rPr>
              <a:t>onScreenOrientationChanged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i="1" dirty="0">
                <a:solidFill>
                  <a:srgbClr val="000000"/>
                </a:solidFill>
              </a:rPr>
              <a:t>        </a:t>
            </a:r>
            <a:r>
              <a:rPr lang="fi-FI" i="1" dirty="0" err="1">
                <a:solidFill>
                  <a:srgbClr val="000000"/>
                </a:solidFill>
              </a:rPr>
              <a:t>textItem</a:t>
            </a:r>
            <a:r>
              <a:rPr lang="fi-FI" dirty="0" err="1"/>
              <a:t>.text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=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55AF"/>
                </a:solidFill>
              </a:rPr>
              <a:t>qsTr</a:t>
            </a:r>
            <a:r>
              <a:rPr lang="fi-FI" dirty="0"/>
              <a:t>(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Orientation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is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)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+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screenOrientation</a:t>
            </a:r>
            <a:r>
              <a:rPr lang="fi-FI" dirty="0"/>
              <a:t>; </a:t>
            </a:r>
          </a:p>
          <a:p>
            <a:r>
              <a:rPr lang="fi-FI" dirty="0"/>
              <a:t>    } </a:t>
            </a:r>
            <a:br>
              <a:rPr lang="fi-FI" dirty="0"/>
            </a:br>
            <a:r>
              <a:rPr lang="fi-FI" dirty="0"/>
              <a:t>    </a:t>
            </a:r>
            <a:r>
              <a:rPr lang="fi-FI" dirty="0" err="1">
                <a:solidFill>
                  <a:srgbClr val="800080"/>
                </a:solidFill>
              </a:rPr>
              <a:t>Text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textItem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    x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100;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800000"/>
                </a:solidFill>
              </a:rPr>
              <a:t>y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100; </a:t>
            </a:r>
            <a:r>
              <a:rPr lang="fi-FI" dirty="0" err="1">
                <a:solidFill>
                  <a:srgbClr val="800000"/>
                </a:solidFill>
              </a:rPr>
              <a:t>text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55AF"/>
                </a:solidFill>
              </a:rPr>
              <a:t>qsTr</a:t>
            </a:r>
            <a:r>
              <a:rPr lang="fi-FI" dirty="0"/>
              <a:t>(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Qt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Quick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) </a:t>
            </a:r>
          </a:p>
          <a:p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font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00"/>
                </a:solidFill>
              </a:rPr>
              <a:t>family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Helvetica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;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00"/>
                </a:solidFill>
              </a:rPr>
              <a:t>pixelSize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32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} </a:t>
            </a:r>
          </a:p>
          <a:p>
            <a:r>
              <a:rPr lang="fi-FI" dirty="0"/>
              <a:t>    }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endParaRPr lang="fi-FI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F18A29B-5C9D-2041-A196-A7C7A3C7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432277775"/>
      </p:ext>
    </p:extLst>
  </p:cSld>
  <p:clrMapOvr>
    <a:masterClrMapping/>
  </p:clrMapOvr>
  <p:transition spd="med">
    <p:fad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419220" y="4291150"/>
            <a:ext cx="5407678" cy="1874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ListView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model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myModel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delegate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25;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</a:t>
            </a:r>
          </a:p>
          <a:p>
            <a:r>
              <a:rPr lang="en-US" sz="1300" dirty="0"/>
              <a:t>        </a:t>
            </a:r>
            <a:r>
              <a:rPr lang="en-US" sz="1300" b="1" dirty="0">
                <a:solidFill>
                  <a:srgbClr val="800000"/>
                </a:solidFill>
              </a:rPr>
              <a:t>color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model.modelData.color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        </a:t>
            </a:r>
            <a:r>
              <a:rPr lang="en-US" sz="1300" b="1" dirty="0">
                <a:solidFill>
                  <a:srgbClr val="800000"/>
                </a:solidFill>
              </a:rPr>
              <a:t>text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 </a:t>
            </a:r>
          </a:p>
          <a:p>
            <a:r>
              <a:rPr lang="en-US" sz="1300" dirty="0"/>
              <a:t>        } </a:t>
            </a:r>
          </a:p>
          <a:p>
            <a:r>
              <a:rPr lang="en-US" sz="1300" dirty="0"/>
              <a:t>   }</a:t>
            </a:r>
            <a:endParaRPr lang="en-US" sz="1300" b="1" dirty="0">
              <a:solidFill>
                <a:srgbClr val="00000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19221" y="1250994"/>
            <a:ext cx="8560213" cy="13139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class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public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QObject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Q_OBJECT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NOTIFY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nameChanged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NOTIFY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colorChanged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</a:p>
          <a:p>
            <a:r>
              <a:rPr lang="en-US" sz="1300" dirty="0"/>
              <a:t>public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&amp;</a:t>
            </a:r>
            <a:r>
              <a:rPr lang="en-US" sz="1300" dirty="0"/>
              <a:t>name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&amp;</a:t>
            </a:r>
            <a:r>
              <a:rPr lang="en-US" sz="1300" dirty="0"/>
              <a:t>color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QObject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/>
              <a:t>parent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000080"/>
                </a:solidFill>
              </a:rPr>
              <a:t>0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endParaRPr lang="en-US" sz="1300" b="1" dirty="0">
              <a:solidFill>
                <a:srgbClr val="000000"/>
              </a:solidFill>
            </a:endParaRPr>
          </a:p>
          <a:p>
            <a:r>
              <a:rPr lang="en-US" sz="1300" b="1" dirty="0">
                <a:solidFill>
                  <a:srgbClr val="000000"/>
                </a:solidFill>
              </a:rPr>
              <a:t>	</a:t>
            </a:r>
            <a:endParaRPr lang="en-US" sz="13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19221" y="2564904"/>
            <a:ext cx="8560213" cy="172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 err="1">
                <a:solidFill>
                  <a:srgbClr val="800080"/>
                </a:solidFill>
              </a:rPr>
              <a:t>QList</a:t>
            </a:r>
            <a:r>
              <a:rPr lang="en-US" sz="1300" b="1" dirty="0">
                <a:solidFill>
                  <a:srgbClr val="000000"/>
                </a:solidFill>
              </a:rPr>
              <a:t>&lt;</a:t>
            </a:r>
            <a:r>
              <a:rPr lang="en-US" sz="1300" b="1" dirty="0" err="1">
                <a:solidFill>
                  <a:srgbClr val="800080"/>
                </a:solidFill>
              </a:rPr>
              <a:t>QObject</a:t>
            </a:r>
            <a:r>
              <a:rPr lang="en-US" sz="1300" b="1" dirty="0">
                <a:solidFill>
                  <a:srgbClr val="000000"/>
                </a:solidFill>
              </a:rPr>
              <a:t>*&gt;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dataList</a:t>
            </a:r>
            <a:r>
              <a:rPr lang="en-US" sz="1300" b="1" dirty="0">
                <a:solidFill>
                  <a:srgbClr val="000000"/>
                </a:solidFill>
              </a:rPr>
              <a:t>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dataList.append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/>
              <a:t>new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8000"/>
                </a:solidFill>
              </a:rPr>
              <a:t>"Item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1"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>
                <a:solidFill>
                  <a:srgbClr val="000000"/>
                </a:solidFill>
              </a:rPr>
              <a:t>));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dataList.append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/>
              <a:t>new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8000"/>
                </a:solidFill>
              </a:rPr>
              <a:t>"Item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2"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"green"</a:t>
            </a:r>
            <a:r>
              <a:rPr lang="en-US" sz="1300" dirty="0">
                <a:solidFill>
                  <a:srgbClr val="000000"/>
                </a:solidFill>
              </a:rPr>
              <a:t>));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dataList.append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/>
              <a:t>new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8000"/>
                </a:solidFill>
              </a:rPr>
              <a:t>"Item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3"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"blue"</a:t>
            </a:r>
            <a:r>
              <a:rPr lang="en-US" sz="1300" dirty="0">
                <a:solidFill>
                  <a:srgbClr val="000000"/>
                </a:solidFill>
              </a:rPr>
              <a:t>));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dataList.append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/>
              <a:t>new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8000"/>
                </a:solidFill>
              </a:rPr>
              <a:t>"Item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4"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"yellow"</a:t>
            </a:r>
            <a:r>
              <a:rPr lang="en-US" sz="1300" dirty="0">
                <a:solidFill>
                  <a:srgbClr val="000000"/>
                </a:solidFill>
              </a:rPr>
              <a:t>));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800080"/>
                </a:solidFill>
              </a:rPr>
              <a:t>QQuickView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view;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800080"/>
                </a:solidFill>
              </a:rPr>
              <a:t>QQmlContext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>
                <a:solidFill>
                  <a:srgbClr val="000000"/>
                </a:solidFill>
              </a:rPr>
              <a:t>ctxt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view.rootContext</a:t>
            </a:r>
            <a:r>
              <a:rPr lang="en-US" sz="1300" dirty="0">
                <a:solidFill>
                  <a:srgbClr val="000000"/>
                </a:solidFill>
              </a:rPr>
              <a:t>();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000000"/>
                </a:solidFill>
              </a:rPr>
              <a:t>ctxt</a:t>
            </a:r>
            <a:r>
              <a:rPr lang="en-US" sz="1300" b="1" dirty="0">
                <a:solidFill>
                  <a:srgbClr val="000000"/>
                </a:solidFill>
              </a:rPr>
              <a:t>-&gt;</a:t>
            </a:r>
            <a:r>
              <a:rPr lang="en-US" sz="1300" b="1" dirty="0" err="1">
                <a:solidFill>
                  <a:srgbClr val="000000"/>
                </a:solidFill>
              </a:rPr>
              <a:t>setContextProperty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myModel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800080"/>
                </a:solidFill>
              </a:rPr>
              <a:t>QVariant</a:t>
            </a:r>
            <a:r>
              <a:rPr lang="en-US" sz="1300" b="1" dirty="0">
                <a:solidFill>
                  <a:srgbClr val="000000"/>
                </a:solidFill>
              </a:rPr>
              <a:t>::</a:t>
            </a:r>
            <a:r>
              <a:rPr lang="en-US" sz="1300" b="1" dirty="0" err="1">
                <a:solidFill>
                  <a:srgbClr val="000000"/>
                </a:solidFill>
              </a:rPr>
              <a:t>fromValue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000000"/>
                </a:solidFill>
              </a:rPr>
              <a:t>dataList</a:t>
            </a:r>
            <a:r>
              <a:rPr lang="en-US" sz="1300" b="1" dirty="0">
                <a:solidFill>
                  <a:srgbClr val="000000"/>
                </a:solidFill>
              </a:rPr>
              <a:t>));</a:t>
            </a:r>
            <a:endParaRPr lang="en-US" sz="1300" b="1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</a:t>
            </a:r>
            <a:r>
              <a:rPr lang="en-US" dirty="0" err="1"/>
              <a:t>QList</a:t>
            </a:r>
            <a:r>
              <a:rPr lang="en-US" dirty="0"/>
              <a:t>&lt;</a:t>
            </a:r>
            <a:r>
              <a:rPr lang="en-US" dirty="0" err="1"/>
              <a:t>QObject</a:t>
            </a:r>
            <a:r>
              <a:rPr lang="en-US" dirty="0"/>
              <a:t>*&gt;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71464" y="4987081"/>
            <a:ext cx="3575078" cy="42515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pic>
        <p:nvPicPr>
          <p:cNvPr id="8" name="Picture 7" descr="objectlistmode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721" y="2265889"/>
            <a:ext cx="2394169" cy="1877736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6190979" y="4586626"/>
            <a:ext cx="5576908" cy="1226069"/>
          </a:xfrm>
          <a:prstGeom prst="borderCallout1">
            <a:avLst>
              <a:gd name="adj1" fmla="val 49306"/>
              <a:gd name="adj2" fmla="val -2191"/>
              <a:gd name="adj3" fmla="val 51451"/>
              <a:gd name="adj4" fmla="val -23395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Possible name clash (color/color): </a:t>
            </a: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Use fully qualified property reference</a:t>
            </a: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No name clash (text/name): </a:t>
            </a: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You can use direct property reference</a:t>
            </a: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E71F9768-7B22-C54F-821F-E079084D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177138291"/>
      </p:ext>
    </p:extLst>
  </p:cSld>
  <p:clrMapOvr>
    <a:masterClrMapping/>
  </p:clrMapOvr>
  <p:transition spd="med"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2821-799C-7C44-A49D-B5D0D081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44825"/>
            <a:ext cx="4897066" cy="672746"/>
          </a:xfrm>
        </p:spPr>
        <p:txBody>
          <a:bodyPr/>
          <a:lstStyle/>
          <a:p>
            <a:r>
              <a:rPr lang="en-US" dirty="0"/>
              <a:t>Columns mapped to named roles</a:t>
            </a: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QAbstractItemModel</a:t>
            </a:r>
            <a:r>
              <a:rPr lang="en-US" dirty="0"/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52" y="2886883"/>
            <a:ext cx="2640912" cy="322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55719" y="2632213"/>
            <a:ext cx="7132163" cy="1709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/>
              <a:t>class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AnimalModel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public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QAbstractListModel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80"/>
                </a:solidFill>
              </a:rPr>
              <a:t>Q_OBJECT</a:t>
            </a:r>
            <a:r>
              <a:rPr lang="en-US" sz="1500" dirty="0"/>
              <a:t> </a:t>
            </a:r>
          </a:p>
          <a:p>
            <a:r>
              <a:rPr lang="en-US" sz="1500" dirty="0"/>
              <a:t>public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/>
              <a:t> 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enum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AnimalRoles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    </a:t>
            </a:r>
            <a:r>
              <a:rPr lang="en-US" sz="1500" dirty="0" err="1">
                <a:solidFill>
                  <a:srgbClr val="800080"/>
                </a:solidFill>
              </a:rPr>
              <a:t>TypeRole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80"/>
                </a:solidFill>
              </a:rPr>
              <a:t>Qt</a:t>
            </a:r>
            <a:r>
              <a:rPr lang="en-US" sz="1500" dirty="0">
                <a:solidFill>
                  <a:srgbClr val="000000"/>
                </a:solidFill>
              </a:rPr>
              <a:t>::</a:t>
            </a:r>
            <a:r>
              <a:rPr lang="en-US" sz="1500" dirty="0" err="1">
                <a:solidFill>
                  <a:srgbClr val="800080"/>
                </a:solidFill>
              </a:rPr>
              <a:t>UserRole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+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1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/>
              <a:t> </a:t>
            </a:r>
            <a:r>
              <a:rPr lang="en-US" sz="1500" dirty="0" err="1">
                <a:solidFill>
                  <a:srgbClr val="800080"/>
                </a:solidFill>
              </a:rPr>
              <a:t>SizeRole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};</a:t>
            </a:r>
            <a:r>
              <a:rPr lang="en-US" sz="1300" b="1" dirty="0">
                <a:solidFill>
                  <a:srgbClr val="000000"/>
                </a:solidFill>
              </a:rPr>
              <a:t>	</a:t>
            </a:r>
            <a:endParaRPr lang="en-US" sz="13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5718" y="4456081"/>
            <a:ext cx="7132165" cy="1709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 err="1">
                <a:solidFill>
                  <a:srgbClr val="800080"/>
                </a:solidFill>
              </a:rPr>
              <a:t>QHash</a:t>
            </a:r>
            <a:r>
              <a:rPr lang="en-US" sz="1500" dirty="0">
                <a:solidFill>
                  <a:srgbClr val="000000"/>
                </a:solidFill>
              </a:rPr>
              <a:t>&lt;</a:t>
            </a:r>
            <a:r>
              <a:rPr lang="en-US" sz="1500" dirty="0" err="1"/>
              <a:t>int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QByteArray</a:t>
            </a:r>
            <a:r>
              <a:rPr lang="en-US" sz="1500" dirty="0">
                <a:solidFill>
                  <a:srgbClr val="000000"/>
                </a:solidFill>
              </a:rPr>
              <a:t>&gt;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AnimalModel</a:t>
            </a:r>
            <a:r>
              <a:rPr lang="en-US" sz="1500" dirty="0">
                <a:solidFill>
                  <a:srgbClr val="000000"/>
                </a:solidFill>
              </a:rPr>
              <a:t>::</a:t>
            </a:r>
            <a:r>
              <a:rPr lang="en-US" sz="1500" i="1" dirty="0" err="1">
                <a:solidFill>
                  <a:srgbClr val="000000"/>
                </a:solidFill>
              </a:rPr>
              <a:t>roleNames</a:t>
            </a:r>
            <a:r>
              <a:rPr lang="en-US" sz="1500" dirty="0">
                <a:solidFill>
                  <a:srgbClr val="000000"/>
                </a:solidFill>
              </a:rPr>
              <a:t>()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const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QHash</a:t>
            </a:r>
            <a:r>
              <a:rPr lang="en-US" sz="1500" dirty="0">
                <a:solidFill>
                  <a:srgbClr val="000000"/>
                </a:solidFill>
              </a:rPr>
              <a:t>&lt;</a:t>
            </a:r>
            <a:r>
              <a:rPr lang="en-US" sz="1500" dirty="0" err="1"/>
              <a:t>int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QByteArray</a:t>
            </a:r>
            <a:r>
              <a:rPr lang="en-US" sz="1500" dirty="0">
                <a:solidFill>
                  <a:srgbClr val="000000"/>
                </a:solidFill>
              </a:rPr>
              <a:t>&gt;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roles;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roles[</a:t>
            </a:r>
            <a:r>
              <a:rPr lang="en-US" sz="1500" dirty="0" err="1">
                <a:solidFill>
                  <a:srgbClr val="800080"/>
                </a:solidFill>
              </a:rPr>
              <a:t>TypeRole</a:t>
            </a:r>
            <a:r>
              <a:rPr lang="en-US" sz="1500" dirty="0">
                <a:solidFill>
                  <a:srgbClr val="000000"/>
                </a:solidFill>
              </a:rPr>
              <a:t>]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"type"</a:t>
            </a:r>
            <a:r>
              <a:rPr lang="en-US" sz="1500" dirty="0">
                <a:solidFill>
                  <a:srgbClr val="000000"/>
                </a:solidFill>
              </a:rPr>
              <a:t>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roles[</a:t>
            </a:r>
            <a:r>
              <a:rPr lang="en-US" sz="1500" dirty="0" err="1">
                <a:solidFill>
                  <a:srgbClr val="800080"/>
                </a:solidFill>
              </a:rPr>
              <a:t>SizeRole</a:t>
            </a:r>
            <a:r>
              <a:rPr lang="en-US" sz="1500" dirty="0">
                <a:solidFill>
                  <a:srgbClr val="000000"/>
                </a:solidFill>
              </a:rPr>
              <a:t>]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"size"</a:t>
            </a:r>
            <a:r>
              <a:rPr lang="en-US" sz="1500" dirty="0">
                <a:solidFill>
                  <a:srgbClr val="000000"/>
                </a:solidFill>
              </a:rPr>
              <a:t>;</a:t>
            </a:r>
            <a:r>
              <a:rPr lang="en-US" sz="1500" dirty="0"/>
              <a:t> </a:t>
            </a:r>
          </a:p>
          <a:p>
            <a:r>
              <a:rPr lang="en-US" sz="1500" dirty="0"/>
              <a:t>    return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roles;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}</a:t>
            </a:r>
            <a:r>
              <a:rPr lang="en-US" sz="1300" b="1" dirty="0">
                <a:solidFill>
                  <a:srgbClr val="000000"/>
                </a:solidFill>
              </a:rPr>
              <a:t>	</a:t>
            </a:r>
            <a:endParaRPr lang="en-US" sz="13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664065" y="836714"/>
            <a:ext cx="5910252" cy="1709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 err="1">
                <a:solidFill>
                  <a:srgbClr val="800080"/>
                </a:solidFill>
              </a:rPr>
              <a:t>ListView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width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200;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250 </a:t>
            </a:r>
            <a:br>
              <a:rPr lang="en-US" sz="1500" dirty="0"/>
            </a:br>
            <a:r>
              <a:rPr lang="en-US" sz="1500" dirty="0"/>
              <a:t>    </a:t>
            </a:r>
            <a:r>
              <a:rPr lang="en-US" sz="1500" dirty="0">
                <a:solidFill>
                  <a:srgbClr val="800000"/>
                </a:solidFill>
              </a:rPr>
              <a:t>model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000080"/>
                </a:solidFill>
              </a:rPr>
              <a:t>myModel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delegate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80"/>
                </a:solidFill>
              </a:rPr>
              <a:t>Text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  </a:t>
            </a:r>
            <a:r>
              <a:rPr lang="en-US" sz="1500" dirty="0">
                <a:solidFill>
                  <a:srgbClr val="800000"/>
                </a:solidFill>
              </a:rPr>
              <a:t>text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"Animal: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+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type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+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+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size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/>
              <a:t>} </a:t>
            </a:r>
          </a:p>
          <a:p>
            <a:r>
              <a:rPr lang="en-US" sz="1500" dirty="0"/>
              <a:t>}</a:t>
            </a:r>
            <a:endParaRPr lang="en-US" sz="1300" dirty="0"/>
          </a:p>
        </p:txBody>
      </p:sp>
      <p:sp>
        <p:nvSpPr>
          <p:cNvPr id="15" name="TextBox 14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integration/abstractitemmodel</a:t>
            </a:r>
            <a:endParaRPr lang="en-US" sz="1400" dirty="0">
              <a:cs typeface="Open Sans Light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C4A4F-D45E-4844-92B6-8318EA24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527537965"/>
      </p:ext>
    </p:extLst>
  </p:cSld>
  <p:clrMapOvr>
    <a:masterClrMapping/>
  </p:clrMapOvr>
  <p:transition spd="med">
    <p:fad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 simple class used for loading QML components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</a:t>
            </a:r>
            <a:r>
              <a:rPr lang="en-US" dirty="0" err="1">
                <a:latin typeface="Courier New" pitchFamily="49" charset="0"/>
              </a:rPr>
              <a:t>QQmlComponent</a:t>
            </a:r>
            <a:r>
              <a:rPr lang="en-US" dirty="0"/>
              <a:t> instance represents a single QML component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be used without the </a:t>
            </a:r>
            <a:r>
              <a:rPr lang="en-US" dirty="0" err="1">
                <a:latin typeface="Courier New" pitchFamily="49" charset="0"/>
              </a:rPr>
              <a:t>QQuickView</a:t>
            </a:r>
            <a:r>
              <a:rPr lang="en-US" dirty="0"/>
              <a:t> class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content can be given as a document URL or raw text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URL can point to local file system or any network URL supported by </a:t>
            </a:r>
            <a:r>
              <a:rPr lang="en-US" dirty="0" err="1">
                <a:latin typeface="Courier New" pitchFamily="49" charset="0"/>
              </a:rPr>
              <a:t>QNetworkAccessManager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Or, as before, to a Qt resource file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Provides loading status information about the component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Null, Ready, Loading, Error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Example on the next slide shows how to handle possible network delays when loading components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QQmlComponent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9A1F052-BFE7-5349-876B-9FCFECD5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184055996"/>
      </p:ext>
    </p:extLst>
  </p:cSld>
  <p:clrMapOvr>
    <a:masterClrMapping/>
  </p:clrMapOvr>
  <p:transition spd="med"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QQmlComponent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9220" y="1260009"/>
            <a:ext cx="10963882" cy="504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MyObject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MyObject</a:t>
            </a: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m_engine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QQmlEngine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QQmlComponent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engine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QUrl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"http://www.example.com/main.qml"</a:t>
            </a:r>
            <a:r>
              <a:rPr lang="en-US" dirty="0">
                <a:solidFill>
                  <a:srgbClr val="000000"/>
                </a:solidFill>
              </a:rPr>
              <a:t>));</a:t>
            </a:r>
            <a:r>
              <a:rPr lang="en-US" dirty="0"/>
              <a:t> 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	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Check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status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before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creating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object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–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notice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kind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	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could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(should?)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used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regardless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where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located!</a:t>
            </a:r>
            <a:r>
              <a:rPr lang="en-US" dirty="0"/>
              <a:t> </a:t>
            </a:r>
          </a:p>
          <a:p>
            <a:r>
              <a:rPr lang="en-US" dirty="0"/>
              <a:t>    if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/>
              <a:t>isLoading</a:t>
            </a:r>
            <a:r>
              <a:rPr lang="en-US" dirty="0">
                <a:solidFill>
                  <a:srgbClr val="000000"/>
                </a:solidFill>
              </a:rPr>
              <a:t>())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/>
              <a:t>        connect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SIGNAL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statusChanged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QQmlComponent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Status</a:t>
            </a:r>
            <a:r>
              <a:rPr lang="en-US" dirty="0">
                <a:solidFill>
                  <a:srgbClr val="000000"/>
                </a:solidFill>
              </a:rPr>
              <a:t>)),</a:t>
            </a:r>
            <a:r>
              <a:rPr lang="en-US" dirty="0"/>
              <a:t> </a:t>
            </a:r>
          </a:p>
          <a:p>
            <a:r>
              <a:rPr lang="en-US" dirty="0"/>
              <a:t>                this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SLOT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continueLoading</a:t>
            </a:r>
            <a:r>
              <a:rPr lang="en-US" dirty="0">
                <a:solidFill>
                  <a:srgbClr val="000000"/>
                </a:solidFill>
              </a:rPr>
              <a:t>()));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    }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else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/>
              <a:t>            </a:t>
            </a:r>
            <a:r>
              <a:rPr lang="en-US" dirty="0" err="1"/>
              <a:t>continueLoading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network-based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resource,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load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straight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away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    }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}</a:t>
            </a:r>
            <a:r>
              <a:rPr lang="en-US" dirty="0"/>
              <a:t> </a:t>
            </a: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slot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omits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Status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parameter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signal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and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uses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isXxxx</a:t>
            </a:r>
            <a:r>
              <a:rPr lang="en-US" dirty="0">
                <a:solidFill>
                  <a:srgbClr val="008000"/>
                </a:solidFill>
              </a:rPr>
              <a:t>()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functions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instead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check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status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–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both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approaches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work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same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way</a:t>
            </a:r>
            <a:r>
              <a:rPr lang="en-US" dirty="0"/>
              <a:t> </a:t>
            </a:r>
          </a:p>
          <a:p>
            <a:r>
              <a:rPr lang="en-US" dirty="0"/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MyObject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/>
              <a:t>continueLoading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/>
              <a:t>    if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/>
              <a:t>isError</a:t>
            </a:r>
            <a:r>
              <a:rPr lang="en-US" dirty="0">
                <a:solidFill>
                  <a:srgbClr val="000000"/>
                </a:solidFill>
              </a:rPr>
              <a:t>())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/>
              <a:t>        </a:t>
            </a:r>
            <a:r>
              <a:rPr lang="en-US" dirty="0" err="1"/>
              <a:t>qWarning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&lt;&lt;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/>
              <a:t>errors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}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else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if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/>
              <a:t>isReady</a:t>
            </a:r>
            <a:r>
              <a:rPr lang="en-US" dirty="0">
                <a:solidFill>
                  <a:srgbClr val="000000"/>
                </a:solidFill>
              </a:rPr>
              <a:t>())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QObject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 err="1">
                <a:solidFill>
                  <a:srgbClr val="000000"/>
                </a:solidFill>
              </a:rPr>
              <a:t>myQmlComponent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-&gt;create();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}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    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other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status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checks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...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  <a:r>
              <a:rPr lang="en-US" dirty="0"/>
              <a:t> </a:t>
            </a:r>
            <a:endParaRPr lang="en-US" b="1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0FE26BF-09AC-A745-863E-7DADB269E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915384474"/>
      </p:ext>
    </p:extLst>
  </p:cSld>
  <p:clrMapOvr>
    <a:masterClrMapping/>
  </p:clrMapOvr>
  <p:transition spd="med"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saw earlier, each QML component is instantiated in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QQmlContext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QQmlEngine</a:t>
            </a:r>
            <a:r>
              <a:rPr lang="en-US" dirty="0"/>
              <a:t> automatically creates a default root context</a:t>
            </a:r>
          </a:p>
          <a:p>
            <a:endParaRPr lang="en-US" dirty="0"/>
          </a:p>
          <a:p>
            <a:r>
              <a:rPr lang="en-US" dirty="0"/>
              <a:t>Additional sub-contexts can be created as needed</a:t>
            </a:r>
          </a:p>
          <a:p>
            <a:pPr lvl="1"/>
            <a:r>
              <a:rPr lang="en-US" dirty="0"/>
              <a:t>Sub-contexts are arranged hierarchically</a:t>
            </a:r>
          </a:p>
          <a:p>
            <a:pPr lvl="1"/>
            <a:r>
              <a:rPr lang="en-US" dirty="0"/>
              <a:t>The root context is the parent of all sub-contexts</a:t>
            </a:r>
          </a:p>
          <a:p>
            <a:pPr lvl="1"/>
            <a:r>
              <a:rPr lang="en-US" dirty="0"/>
              <a:t>The hierarchy is managed by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QQmlEngine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meant to be available to </a:t>
            </a:r>
            <a:r>
              <a:rPr lang="en-US" i="1" dirty="0"/>
              <a:t>all QML component instances</a:t>
            </a:r>
            <a:r>
              <a:rPr lang="en-US" dirty="0"/>
              <a:t> should be put in the root context</a:t>
            </a:r>
          </a:p>
          <a:p>
            <a:pPr lvl="1"/>
            <a:r>
              <a:rPr lang="en-US" dirty="0"/>
              <a:t>Data meant for </a:t>
            </a:r>
            <a:r>
              <a:rPr lang="en-US" i="1" dirty="0"/>
              <a:t>a subset of component instances</a:t>
            </a:r>
            <a:r>
              <a:rPr lang="en-US" dirty="0"/>
              <a:t> should be put in a sub-context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QQmlContext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867472C-5045-0541-BA7A-3EDDEA40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145259548"/>
      </p:ext>
    </p:extLst>
  </p:cSld>
  <p:clrMapOvr>
    <a:masterClrMapping/>
  </p:clrMapOvr>
  <p:transition spd="med"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Notes on </a:t>
            </a:r>
            <a:r>
              <a:rPr lang="fi-FI" dirty="0" err="1"/>
              <a:t>QQmlContext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6913" y="1665334"/>
            <a:ext cx="10963882" cy="3564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QQmlEngine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engine;</a:t>
            </a:r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 err="1">
                <a:solidFill>
                  <a:srgbClr val="800080"/>
                </a:solidFill>
              </a:rPr>
              <a:t>QQmlContext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context1(</a:t>
            </a:r>
            <a:r>
              <a:rPr lang="en-US" dirty="0" err="1">
                <a:solidFill>
                  <a:srgbClr val="000000"/>
                </a:solidFill>
              </a:rPr>
              <a:t>engine.rootContext</a:t>
            </a:r>
            <a:r>
              <a:rPr lang="en-US" dirty="0">
                <a:solidFill>
                  <a:srgbClr val="000000"/>
                </a:solidFill>
              </a:rPr>
              <a:t>());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 err="1">
                <a:solidFill>
                  <a:srgbClr val="800080"/>
                </a:solidFill>
              </a:rPr>
              <a:t>QQmlContext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context2(&amp;context1);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800080"/>
                </a:solidFill>
              </a:rPr>
              <a:t>QQmlContext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context3(&amp;context2);</a:t>
            </a:r>
            <a:r>
              <a:rPr lang="en-US" dirty="0"/>
              <a:t>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context1.</a:t>
            </a:r>
            <a:r>
              <a:rPr lang="en-US" dirty="0"/>
              <a:t>setContextProperty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"a"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context2.</a:t>
            </a:r>
            <a:r>
              <a:rPr lang="en-US" dirty="0"/>
              <a:t>setContextProperty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"b"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13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context3.</a:t>
            </a:r>
            <a:r>
              <a:rPr lang="en-US" dirty="0"/>
              <a:t>setContextProperty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"a"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14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context3.</a:t>
            </a:r>
            <a:r>
              <a:rPr lang="en-US" dirty="0"/>
              <a:t>setContextProperty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"c"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14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Instantiate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QQmlComponents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using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sub-contexts</a:t>
            </a:r>
            <a:r>
              <a:rPr lang="en-US" dirty="0"/>
              <a:t> </a:t>
            </a:r>
          </a:p>
          <a:p>
            <a:r>
              <a:rPr lang="en-US" dirty="0"/>
              <a:t>component1</a:t>
            </a:r>
            <a:r>
              <a:rPr lang="en-US" dirty="0">
                <a:solidFill>
                  <a:srgbClr val="000000"/>
                </a:solidFill>
              </a:rPr>
              <a:t>.</a:t>
            </a:r>
            <a:r>
              <a:rPr lang="en-US" dirty="0"/>
              <a:t>create</a:t>
            </a:r>
            <a:r>
              <a:rPr lang="en-US" dirty="0">
                <a:solidFill>
                  <a:srgbClr val="000000"/>
                </a:solidFill>
              </a:rPr>
              <a:t>(&amp;context1);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Sees 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12</a:t>
            </a:r>
            <a:r>
              <a:rPr lang="en-US" dirty="0"/>
              <a:t> </a:t>
            </a:r>
          </a:p>
          <a:p>
            <a:r>
              <a:rPr lang="en-US" dirty="0"/>
              <a:t>component2</a:t>
            </a:r>
            <a:r>
              <a:rPr lang="en-US" dirty="0">
                <a:solidFill>
                  <a:srgbClr val="000000"/>
                </a:solidFill>
              </a:rPr>
              <a:t>.</a:t>
            </a:r>
            <a:r>
              <a:rPr lang="en-US" dirty="0"/>
              <a:t>create</a:t>
            </a:r>
            <a:r>
              <a:rPr lang="en-US" dirty="0">
                <a:solidFill>
                  <a:srgbClr val="000000"/>
                </a:solidFill>
              </a:rPr>
              <a:t>(&amp;context2);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Sees 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12,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13</a:t>
            </a:r>
            <a:r>
              <a:rPr lang="en-US" dirty="0"/>
              <a:t> </a:t>
            </a:r>
          </a:p>
          <a:p>
            <a:r>
              <a:rPr lang="en-US" dirty="0"/>
              <a:t>component3</a:t>
            </a:r>
            <a:r>
              <a:rPr lang="en-US" dirty="0">
                <a:solidFill>
                  <a:srgbClr val="000000"/>
                </a:solidFill>
              </a:rPr>
              <a:t>.</a:t>
            </a:r>
            <a:r>
              <a:rPr lang="en-US" dirty="0"/>
              <a:t>create</a:t>
            </a:r>
            <a:r>
              <a:rPr lang="en-US" dirty="0">
                <a:solidFill>
                  <a:srgbClr val="000000"/>
                </a:solidFill>
              </a:rPr>
              <a:t>(&amp;context3);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Sees 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14,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13,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14</a:t>
            </a:r>
            <a:endParaRPr lang="en-US" b="1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5B320E9-EEBC-4449-B26D-F108CF0B5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636421710"/>
      </p:ext>
    </p:extLst>
  </p:cSld>
  <p:clrMapOvr>
    <a:masterClrMapping/>
  </p:clrMapOvr>
  <p:transition spd="med"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1700809"/>
            <a:ext cx="11087386" cy="4465042"/>
          </a:xfrm>
        </p:spPr>
        <p:txBody>
          <a:bodyPr/>
          <a:lstStyle/>
          <a:p>
            <a:r>
              <a:rPr lang="en-US" dirty="0"/>
              <a:t>QML engine loads and compiles QML files to byte code</a:t>
            </a:r>
          </a:p>
          <a:p>
            <a:pPr lvl="1"/>
            <a:r>
              <a:rPr lang="en-US" dirty="0"/>
              <a:t>Byte code interpretation causes objects to be created in C++</a:t>
            </a:r>
          </a:p>
          <a:p>
            <a:pPr lvl="1"/>
            <a:endParaRPr lang="en-US" dirty="0"/>
          </a:p>
          <a:p>
            <a:r>
              <a:rPr lang="en-US" dirty="0"/>
              <a:t>The engine can instantiate registered types </a:t>
            </a:r>
          </a:p>
          <a:p>
            <a:pPr lvl="1"/>
            <a:r>
              <a:rPr lang="en-US" dirty="0"/>
              <a:t>New types may be registered with several registration functions</a:t>
            </a:r>
          </a:p>
          <a:p>
            <a:pPr lvl="1"/>
            <a:endParaRPr lang="en-US" dirty="0"/>
          </a:p>
          <a:p>
            <a:r>
              <a:rPr lang="en-US" dirty="0"/>
              <a:t>Engine also manages dynamic properties and property bindings</a:t>
            </a:r>
          </a:p>
          <a:p>
            <a:endParaRPr lang="en-US" dirty="0"/>
          </a:p>
          <a:p>
            <a:r>
              <a:rPr lang="en-US" dirty="0"/>
              <a:t>Each property is exposed to the engine in a context</a:t>
            </a:r>
          </a:p>
          <a:p>
            <a:pPr lvl="1"/>
            <a:r>
              <a:rPr lang="en-US" dirty="0"/>
              <a:t>The context defines the visibility rules for a property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 may be exposed to the engine as well</a:t>
            </a:r>
          </a:p>
          <a:p>
            <a:pPr lvl="1"/>
            <a:r>
              <a:rPr lang="en-US" dirty="0"/>
              <a:t>All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properties, but not the object itself, become visible in the context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276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9: </a:t>
            </a:r>
            <a:r>
              <a:rPr lang="fi-FI" sz="1400" dirty="0">
                <a:cs typeface="Open Sans Light"/>
              </a:rPr>
              <a:t>C++ </a:t>
            </a:r>
            <a:r>
              <a:rPr lang="fi-FI" sz="1400" dirty="0" err="1">
                <a:cs typeface="Open Sans Light"/>
              </a:rPr>
              <a:t>Integration</a:t>
            </a:r>
            <a:endParaRPr lang="en-US" sz="1400" dirty="0">
              <a:cs typeface="Open Sans Light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6E32D66-FFF0-AD40-90C3-53207365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138016239"/>
      </p:ext>
    </p:extLst>
  </p:cSld>
  <p:clrMapOvr>
    <a:masterClrMapping/>
  </p:clrMapOvr>
  <p:transition spd="med"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F8DA23-BB31-C841-BF58-76C14303DA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Creating QML Types in C++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E01590E-3BEB-C44D-AEA6-6BAE19653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7BCEC-CC51-8C4C-AC6D-19AD77FEE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DC5514-5932-8145-AEF4-E2FB12AB3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63218"/>
      </p:ext>
    </p:extLst>
  </p:cSld>
  <p:clrMapOvr>
    <a:masterClrMapping/>
  </p:clrMapOvr>
  <p:transition spd="med"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Open Sans Light"/>
              </a:rPr>
              <a:t>Adding New Types</a:t>
            </a:r>
          </a:p>
          <a:p>
            <a:r>
              <a:rPr lang="en-US" dirty="0">
                <a:cs typeface="Open Sans Light"/>
              </a:rPr>
              <a:t>Type Registration </a:t>
            </a:r>
          </a:p>
          <a:p>
            <a:r>
              <a:rPr lang="en-US" dirty="0">
                <a:cs typeface="Open Sans Light"/>
              </a:rPr>
              <a:t>Enumerations and List Properties </a:t>
            </a:r>
          </a:p>
          <a:p>
            <a:r>
              <a:rPr lang="en-US" dirty="0">
                <a:cs typeface="Open Sans Light"/>
              </a:rPr>
              <a:t>Default and Grouped Properties</a:t>
            </a:r>
          </a:p>
          <a:p>
            <a:r>
              <a:rPr lang="en-US" dirty="0"/>
              <a:t>Type Plugins </a:t>
            </a:r>
          </a:p>
          <a:p>
            <a:r>
              <a:rPr lang="en-US" dirty="0"/>
              <a:t>Plugin Deployment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E135-EBE6-4691-A4B0-12A1C5762DFD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278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D1E4737-5A59-CB4F-9A64-36F2E226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205257418"/>
      </p:ext>
    </p:extLst>
  </p:cSld>
  <p:clrMapOvr>
    <a:masterClrMapping/>
  </p:clrMapOvr>
  <p:transition spd="med"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is heavily based on the meta-object system</a:t>
            </a:r>
          </a:p>
          <a:p>
            <a:endParaRPr lang="en-US" dirty="0"/>
          </a:p>
          <a:p>
            <a:r>
              <a:rPr lang="en-US" dirty="0"/>
              <a:t>Any features (properties, enumerations, </a:t>
            </a:r>
            <a:r>
              <a:rPr lang="en-US" dirty="0" err="1"/>
              <a:t>invokables</a:t>
            </a:r>
            <a:r>
              <a:rPr lang="en-US" dirty="0"/>
              <a:t> etc.) known by the meta-object can be accessed in the QML engine after registration</a:t>
            </a:r>
          </a:p>
          <a:p>
            <a:endParaRPr lang="en-US" dirty="0"/>
          </a:p>
          <a:p>
            <a:r>
              <a:rPr lang="en-US" dirty="0"/>
              <a:t>Classes, not deriving from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, can be registered as well</a:t>
            </a:r>
          </a:p>
          <a:p>
            <a:pPr lvl="1"/>
            <a:r>
              <a:rPr lang="en-US" dirty="0"/>
              <a:t>They need to have a meta-object</a:t>
            </a:r>
          </a:p>
          <a:p>
            <a:pPr lvl="1"/>
            <a:r>
              <a:rPr lang="en-US" dirty="0"/>
              <a:t>The meta-object can be created with </a:t>
            </a:r>
            <a:r>
              <a:rPr lang="en-US" dirty="0">
                <a:latin typeface="Courier New"/>
                <a:cs typeface="Courier New"/>
              </a:rPr>
              <a:t>Q_GADGET</a:t>
            </a:r>
            <a:r>
              <a:rPr lang="en-US" dirty="0"/>
              <a:t> macro </a:t>
            </a:r>
          </a:p>
          <a:p>
            <a:pPr lvl="1"/>
            <a:r>
              <a:rPr lang="en-US" dirty="0"/>
              <a:t>Enumerations, properties, and </a:t>
            </a:r>
            <a:r>
              <a:rPr lang="en-US" dirty="0" err="1"/>
              <a:t>invokables</a:t>
            </a:r>
            <a:r>
              <a:rPr lang="en-US" dirty="0"/>
              <a:t> supported, but not signals and slots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279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Types	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D66EB9F-CC73-9744-B61D-2BCFB459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66141627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Most features are accessed via properties</a:t>
            </a:r>
          </a:p>
          <a:p>
            <a:r>
              <a:rPr lang="en-US" dirty="0"/>
              <a:t>Some actions cannot be exposed as properties</a:t>
            </a:r>
          </a:p>
          <a:p>
            <a:r>
              <a:rPr lang="en-US" dirty="0"/>
              <a:t>QML types may have methods to perform actions: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TextInput</a:t>
            </a:r>
            <a:r>
              <a:rPr lang="en-US" dirty="0"/>
              <a:t> has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selectAll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Timer has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start()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stop() </a:t>
            </a:r>
            <a:r>
              <a:rPr lang="en-US" dirty="0"/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restart() </a:t>
            </a:r>
            <a:r>
              <a:rPr lang="en-US" dirty="0"/>
              <a:t>methods</a:t>
            </a:r>
          </a:p>
          <a:p>
            <a:pPr lvl="1"/>
            <a:r>
              <a:rPr lang="en-US" dirty="0"/>
              <a:t>Particle system (</a:t>
            </a:r>
            <a:r>
              <a:rPr lang="en-US" dirty="0">
                <a:latin typeface="Courier New"/>
                <a:cs typeface="Courier New"/>
              </a:rPr>
              <a:t>Emitter</a:t>
            </a:r>
            <a:r>
              <a:rPr lang="en-US" dirty="0"/>
              <a:t>) has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burst() </a:t>
            </a:r>
            <a:r>
              <a:rPr lang="en-US" dirty="0"/>
              <a:t>method</a:t>
            </a:r>
          </a:p>
          <a:p>
            <a:r>
              <a:rPr lang="en-US" dirty="0"/>
              <a:t>All methods are public</a:t>
            </a:r>
          </a:p>
          <a:p>
            <a:pPr lvl="1"/>
            <a:r>
              <a:rPr lang="en-US" dirty="0"/>
              <a:t>Provided the object, defining them, is accessible </a:t>
            </a:r>
          </a:p>
          <a:p>
            <a:r>
              <a:rPr lang="en-US" dirty="0"/>
              <a:t>All methods are slots </a:t>
            </a:r>
          </a:p>
          <a:p>
            <a:pPr lvl="1"/>
            <a:r>
              <a:rPr lang="en-US" dirty="0"/>
              <a:t>Can be connected to signals both in C++ and QML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ECA6F-8D77-1F4F-9B3A-9602DFE5807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Property binding may contain a JS code block</a:t>
            </a:r>
          </a:p>
          <a:p>
            <a:pPr lvl="1"/>
            <a:r>
              <a:rPr lang="en-US" dirty="0"/>
              <a:t>Keep simple</a:t>
            </a:r>
          </a:p>
          <a:p>
            <a:pPr lvl="1"/>
            <a:r>
              <a:rPr lang="en-US" dirty="0"/>
              <a:t>Just a few lines</a:t>
            </a:r>
          </a:p>
          <a:p>
            <a:pPr lvl="1"/>
            <a:r>
              <a:rPr lang="en-US" dirty="0"/>
              <a:t>May affect the performance – more in the “QML and Scripting” session</a:t>
            </a:r>
          </a:p>
          <a:p>
            <a:r>
              <a:rPr lang="en-US" dirty="0"/>
              <a:t>Code blocks, longer than some 10 lines </a:t>
            </a:r>
          </a:p>
          <a:p>
            <a:pPr lvl="1"/>
            <a:r>
              <a:rPr lang="en-US" dirty="0"/>
              <a:t>Write JS functions in the object</a:t>
            </a:r>
          </a:p>
          <a:p>
            <a:pPr lvl="1"/>
            <a:r>
              <a:rPr lang="en-US" dirty="0"/>
              <a:t>Or create and import JS files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import “folder/</a:t>
            </a:r>
            <a:r>
              <a:rPr lang="en-US" dirty="0" err="1">
                <a:latin typeface="Courier New"/>
                <a:cs typeface="Courier New"/>
              </a:rPr>
              <a:t>sqllite.js</a:t>
            </a:r>
            <a:r>
              <a:rPr lang="en-US" dirty="0">
                <a:latin typeface="Courier New"/>
                <a:cs typeface="Courier New"/>
              </a:rPr>
              <a:t>” </a:t>
            </a:r>
            <a:r>
              <a:rPr lang="en-US" dirty="0"/>
              <a:t>as Database</a:t>
            </a:r>
          </a:p>
          <a:p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Methods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4B51405-65EF-534B-86FD-F44AF6BD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226580387"/>
      </p:ext>
    </p:extLst>
  </p:cSld>
  <p:clrMapOvr>
    <a:masterClrMapping/>
  </p:clrMapOvr>
  <p:transition spd="med"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QML types are actually implemented in C++</a:t>
            </a:r>
          </a:p>
          <a:p>
            <a:pPr lvl="1"/>
            <a:r>
              <a:rPr lang="en-US" dirty="0"/>
              <a:t>For example: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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QQuickItem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Qt Meta-Object System heavily involved all the way!</a:t>
            </a:r>
          </a:p>
          <a:p>
            <a:endParaRPr lang="en-US" dirty="0"/>
          </a:p>
          <a:p>
            <a:r>
              <a:rPr lang="en-US" dirty="0"/>
              <a:t>You can also create your own custom types this way</a:t>
            </a:r>
          </a:p>
          <a:p>
            <a:pPr lvl="1"/>
            <a:r>
              <a:rPr lang="en-US" dirty="0"/>
              <a:t>These can be either visual or non-visual types</a:t>
            </a:r>
          </a:p>
          <a:p>
            <a:endParaRPr lang="en-US" dirty="0"/>
          </a:p>
          <a:p>
            <a:r>
              <a:rPr lang="en-US" dirty="0"/>
              <a:t>More flexible than simply extending types using QML</a:t>
            </a:r>
          </a:p>
          <a:p>
            <a:pPr lvl="1"/>
            <a:r>
              <a:rPr lang="en-US" dirty="0"/>
              <a:t>E.g. better inheritance and coercion support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C++ Types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2309" y="6381754"/>
            <a:ext cx="504694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280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9F98435-44F5-F440-93D4-B2DE9BC2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602117851"/>
      </p:ext>
    </p:extLst>
  </p:cSld>
  <p:clrMapOvr>
    <a:masterClrMapping/>
  </p:clrMapOvr>
  <p:transition spd="med"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Types</a:t>
            </a:r>
          </a:p>
          <a:p>
            <a:pPr lvl="1"/>
            <a:r>
              <a:rPr lang="en-US" dirty="0"/>
              <a:t>Prefer doing dynamically using plugins 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qmlRegisterType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&lt;Type&gt;(“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moduleUri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22, 3,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qmlTypeName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r>
              <a:rPr lang="en-US" dirty="0"/>
              <a:t>Singletons </a:t>
            </a:r>
          </a:p>
          <a:p>
            <a:pPr lvl="1"/>
            <a:r>
              <a:rPr lang="en-US" dirty="0"/>
              <a:t>No need to instantiate objects in QML as with QML register type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QJSValue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qmlRegisterSingletonType</a:t>
            </a:r>
            <a:r>
              <a:rPr lang="en-US" dirty="0">
                <a:latin typeface="Courier New"/>
                <a:cs typeface="Courier New"/>
              </a:rPr>
              <a:t>&lt;Type&gt;(“module”, 1, 7, ”</a:t>
            </a:r>
            <a:r>
              <a:rPr lang="en-US" dirty="0" err="1">
                <a:latin typeface="Courier New"/>
                <a:cs typeface="Courier New"/>
              </a:rPr>
              <a:t>QMLType</a:t>
            </a:r>
            <a:r>
              <a:rPr lang="en-US" dirty="0">
                <a:latin typeface="Courier New"/>
                <a:cs typeface="Courier New"/>
              </a:rPr>
              <a:t>”, </a:t>
            </a:r>
            <a:r>
              <a:rPr lang="en-US" dirty="0" err="1">
                <a:latin typeface="Courier New"/>
                <a:cs typeface="Courier New"/>
              </a:rPr>
              <a:t>creationFunc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/>
          </a:p>
          <a:p>
            <a:r>
              <a:rPr lang="en-US" dirty="0"/>
              <a:t>Interfaces</a:t>
            </a:r>
          </a:p>
          <a:p>
            <a:pPr lvl="1"/>
            <a:r>
              <a:rPr lang="en-US" dirty="0"/>
              <a:t>For inheritance and object coercing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template&lt;type T&gt;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qmlRegisterInterface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char 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</a:t>
            </a:r>
            <a:endParaRPr lang="en-GB" dirty="0"/>
          </a:p>
          <a:p>
            <a:r>
              <a:rPr lang="en-GB" dirty="0"/>
              <a:t>Unavailable types</a:t>
            </a:r>
          </a:p>
          <a:p>
            <a:pPr lvl="1"/>
            <a:r>
              <a:rPr lang="en-GB" dirty="0" err="1">
                <a:latin typeface="Courier New"/>
                <a:cs typeface="Courier New"/>
              </a:rPr>
              <a:t>qmlRegisterTypeNotAvailable</a:t>
            </a:r>
            <a:r>
              <a:rPr lang="en-GB" dirty="0">
                <a:latin typeface="Courier New"/>
                <a:cs typeface="Courier New"/>
              </a:rPr>
              <a:t>()</a:t>
            </a:r>
            <a:endParaRPr lang="en-GB" dirty="0"/>
          </a:p>
          <a:p>
            <a:r>
              <a:rPr lang="en-GB" dirty="0" err="1"/>
              <a:t>Uncreatable</a:t>
            </a:r>
            <a:r>
              <a:rPr lang="en-GB" dirty="0"/>
              <a:t> type</a:t>
            </a:r>
          </a:p>
          <a:p>
            <a:pPr lvl="1"/>
            <a:r>
              <a:rPr lang="en-GB" dirty="0"/>
              <a:t>For providing enumerations and attached properties </a:t>
            </a:r>
          </a:p>
          <a:p>
            <a:pPr lvl="1"/>
            <a:r>
              <a:rPr lang="en-GB" dirty="0" err="1">
                <a:latin typeface="Courier New"/>
                <a:cs typeface="Courier New"/>
              </a:rPr>
              <a:t>qmlRegisterUncreatableType</a:t>
            </a:r>
            <a:r>
              <a:rPr lang="en-GB" dirty="0">
                <a:latin typeface="Courier New"/>
                <a:cs typeface="Courier New"/>
              </a:rPr>
              <a:t>()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Register Functions</a:t>
            </a:r>
            <a:br>
              <a:rPr lang="en-GB" dirty="0"/>
            </a:br>
            <a:r>
              <a:rPr lang="en-GB" sz="2400" dirty="0" err="1"/>
              <a:t>qqml.h</a:t>
            </a:r>
            <a:r>
              <a:rPr lang="en-GB" sz="2400" dirty="0"/>
              <a:t> </a:t>
            </a:r>
            <a:endParaRPr lang="en-US" sz="2400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FB33C41-5BD7-AC4A-AE35-0343037E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508172494"/>
      </p:ext>
    </p:extLst>
  </p:cSld>
  <p:clrMapOvr>
    <a:masterClrMapping/>
  </p:clrMapOvr>
  <p:transition spd="med"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assume we want to use a QML type as below</a:t>
            </a:r>
          </a:p>
          <a:p>
            <a:pPr lvl="1"/>
            <a:r>
              <a:rPr lang="en-US" dirty="0"/>
              <a:t>Our custom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Person</a:t>
            </a:r>
            <a:r>
              <a:rPr lang="en-US" dirty="0"/>
              <a:t> type will be implemented in C++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we need to pick a suitable base class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/>
              <a:t> for non-visual types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QQuickPaintedItem</a:t>
            </a:r>
            <a:r>
              <a:rPr lang="en-US" dirty="0"/>
              <a:t> for visual types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QAbstractItemModel</a:t>
            </a:r>
            <a:r>
              <a:rPr lang="en-US" dirty="0"/>
              <a:t> for models</a:t>
            </a:r>
          </a:p>
          <a:p>
            <a:r>
              <a:rPr lang="en-US" dirty="0"/>
              <a:t>In our first simple case the choice is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0862" y="2492896"/>
            <a:ext cx="11088836" cy="1671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500" b="1" dirty="0"/>
              <a:t>// In </a:t>
            </a:r>
            <a:r>
              <a:rPr lang="fi-FI" sz="1500" b="1" dirty="0" err="1"/>
              <a:t>main.qml</a:t>
            </a:r>
            <a:r>
              <a:rPr lang="fi-FI" sz="1500" b="1" dirty="0"/>
              <a:t>:</a:t>
            </a:r>
            <a:endParaRPr lang="en-US" sz="1500" b="1" dirty="0"/>
          </a:p>
          <a:p>
            <a:r>
              <a:rPr lang="en-US" sz="1500" dirty="0"/>
              <a:t>import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People 1.0 </a:t>
            </a:r>
          </a:p>
          <a:p>
            <a:endParaRPr lang="en-US" sz="1500" dirty="0">
              <a:solidFill>
                <a:srgbClr val="C0C0C0"/>
              </a:solidFill>
            </a:endParaRPr>
          </a:p>
          <a:p>
            <a:r>
              <a:rPr lang="en-US" sz="1500" dirty="0">
                <a:solidFill>
                  <a:srgbClr val="800080"/>
                </a:solidFill>
              </a:rPr>
              <a:t>Person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name: </a:t>
            </a:r>
            <a:r>
              <a:rPr lang="en-US" sz="1500" dirty="0">
                <a:solidFill>
                  <a:srgbClr val="008000"/>
                </a:solidFill>
              </a:rPr>
              <a:t>"Bob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Jones"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 err="1">
                <a:solidFill>
                  <a:srgbClr val="800000"/>
                </a:solidFill>
              </a:rPr>
              <a:t>shoeSize</a:t>
            </a:r>
            <a:r>
              <a:rPr lang="en-US" sz="1500" dirty="0">
                <a:solidFill>
                  <a:srgbClr val="800000"/>
                </a:solidFill>
              </a:rPr>
              <a:t>: 12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}</a:t>
            </a:r>
            <a:endParaRPr lang="fi-FI" sz="15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integration/basicQObject</a:t>
            </a:r>
            <a:endParaRPr lang="en-US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2BDCAAC4-FF50-BF4E-BBFA-1318120B3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925175744"/>
      </p:ext>
    </p:extLst>
  </p:cSld>
  <p:clrMapOvr>
    <a:masterClrMapping/>
  </p:clrMapOvr>
  <p:transition spd="med"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79988" y="4762852"/>
            <a:ext cx="7808531" cy="1186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main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char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[])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QGuiApplication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a(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    </a:t>
            </a:r>
            <a:r>
              <a:rPr lang="en-US" sz="1300" b="1" dirty="0" err="1"/>
              <a:t>qmlRegisterType</a:t>
            </a:r>
            <a:r>
              <a:rPr lang="en-US" sz="1300" b="1" dirty="0">
                <a:solidFill>
                  <a:srgbClr val="000000"/>
                </a:solidFill>
              </a:rPr>
              <a:t>&lt;</a:t>
            </a:r>
            <a:r>
              <a:rPr lang="en-US" sz="1300" b="1" dirty="0" err="1">
                <a:solidFill>
                  <a:srgbClr val="800080"/>
                </a:solidFill>
              </a:rPr>
              <a:t>CppPerson</a:t>
            </a:r>
            <a:r>
              <a:rPr lang="en-US" sz="1300" b="1" dirty="0">
                <a:solidFill>
                  <a:srgbClr val="000000"/>
                </a:solidFill>
              </a:rPr>
              <a:t>&gt;(</a:t>
            </a:r>
            <a:r>
              <a:rPr lang="en-US" sz="1300" b="1" dirty="0">
                <a:solidFill>
                  <a:srgbClr val="008000"/>
                </a:solidFill>
              </a:rPr>
              <a:t>"People"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1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000080"/>
                </a:solidFill>
              </a:rPr>
              <a:t>0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"Person"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79988" y="1486819"/>
            <a:ext cx="7808531" cy="331033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class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CppPerson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public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QObject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b="1" dirty="0">
                <a:solidFill>
                  <a:srgbClr val="800080"/>
                </a:solidFill>
              </a:rPr>
              <a:t>   Q_OBJECT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/>
              <a:t>QString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   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setName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  <a:r>
              <a:rPr lang="en-US" sz="1300" b="1" dirty="0"/>
              <a:t> 	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/>
              <a:t>int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shoeSize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shoeSize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setShoeSize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  <a:r>
              <a:rPr lang="en-US" sz="1300" b="1" dirty="0"/>
              <a:t> </a:t>
            </a:r>
          </a:p>
          <a:p>
            <a:endParaRPr lang="en-US" sz="1300" dirty="0"/>
          </a:p>
          <a:p>
            <a:r>
              <a:rPr lang="en-US" sz="1300" dirty="0"/>
              <a:t>public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CppPerson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000000"/>
                </a:solidFill>
              </a:rPr>
              <a:t>QObject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*parent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80"/>
                </a:solidFill>
              </a:rPr>
              <a:t>0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</a:t>
            </a:r>
            <a:endParaRPr lang="en-US" sz="1300" dirty="0"/>
          </a:p>
          <a:p>
            <a:r>
              <a:rPr lang="en-US" sz="1300" dirty="0"/>
              <a:t>   </a:t>
            </a:r>
            <a:r>
              <a:rPr lang="en-US" sz="1300" dirty="0" err="1"/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name</a:t>
            </a:r>
            <a:r>
              <a:rPr lang="en-US" sz="1300" dirty="0">
                <a:solidFill>
                  <a:srgbClr val="000000"/>
                </a:solidFill>
              </a:rPr>
              <a:t>()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/>
              <a:t>   void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setName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&amp;name);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shoeSize</a:t>
            </a:r>
            <a:r>
              <a:rPr lang="en-US" sz="1300" dirty="0">
                <a:solidFill>
                  <a:srgbClr val="000000"/>
                </a:solidFill>
              </a:rPr>
              <a:t>()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/>
              <a:t>   void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setShoeSize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size);</a:t>
            </a:r>
            <a:r>
              <a:rPr lang="en-US" sz="1300" dirty="0"/>
              <a:t> </a:t>
            </a:r>
          </a:p>
          <a:p>
            <a:r>
              <a:rPr lang="en-US" sz="1300" dirty="0"/>
              <a:t>private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dirty="0" err="1"/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00"/>
                </a:solidFill>
              </a:rPr>
              <a:t>m_name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00"/>
                </a:solidFill>
              </a:rPr>
              <a:t>m_shoeSize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};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8575858" y="2405188"/>
            <a:ext cx="3422889" cy="901874"/>
          </a:xfrm>
          <a:prstGeom prst="borderCallout1">
            <a:avLst>
              <a:gd name="adj1" fmla="val 49306"/>
              <a:gd name="adj2" fmla="val -2191"/>
              <a:gd name="adj3" fmla="val 30"/>
              <a:gd name="adj4" fmla="val -22397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Expose properties via Qt Meta-Object System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8312" y="1744480"/>
            <a:ext cx="7136094" cy="67640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8575858" y="3484513"/>
            <a:ext cx="3422889" cy="901874"/>
          </a:xfrm>
          <a:prstGeom prst="borderCallout1">
            <a:avLst>
              <a:gd name="adj1" fmla="val 49306"/>
              <a:gd name="adj2" fmla="val -2191"/>
              <a:gd name="adj3" fmla="val 28206"/>
              <a:gd name="adj4" fmla="val -90382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Setters and getters for the properties as needed. MEMBER could be used instead.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16789" y="3109597"/>
            <a:ext cx="4631542" cy="84034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8575858" y="4634602"/>
            <a:ext cx="3422889" cy="1058448"/>
          </a:xfrm>
          <a:prstGeom prst="borderCallout1">
            <a:avLst>
              <a:gd name="adj1" fmla="val 49306"/>
              <a:gd name="adj2" fmla="val -65"/>
              <a:gd name="adj3" fmla="val 64197"/>
              <a:gd name="adj4" fmla="val -49184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 err="1">
                <a:solidFill>
                  <a:schemeClr val="tx1"/>
                </a:solidFill>
                <a:cs typeface="Open Sans Light"/>
              </a:rPr>
              <a:t>CppPerson</a:t>
            </a:r>
            <a:r>
              <a:rPr lang="en-US" dirty="0">
                <a:solidFill>
                  <a:schemeClr val="tx1"/>
                </a:solidFill>
                <a:cs typeface="Open Sans Light"/>
              </a:rPr>
              <a:t> exposed to QML as ”Person” in the ”People 1.0” module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98858" y="5163831"/>
            <a:ext cx="5951947" cy="24739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286925" y="1501231"/>
            <a:ext cx="1895563" cy="25052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8575858" y="1300813"/>
            <a:ext cx="3422889" cy="901874"/>
          </a:xfrm>
          <a:prstGeom prst="borderCallout1">
            <a:avLst>
              <a:gd name="adj1" fmla="val 34822"/>
              <a:gd name="adj2" fmla="val -1497"/>
              <a:gd name="adj3" fmla="val 31755"/>
              <a:gd name="adj4" fmla="val -128398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Select a suitable base class for your use case</a:t>
            </a: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E60AA6C4-F8C6-164B-B6BB-8BB3AC385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406587378"/>
      </p:ext>
    </p:extLst>
  </p:cSld>
  <p:clrMapOvr>
    <a:masterClrMapping/>
  </p:clrMapOvr>
  <p:transition spd="med"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28772" y="2564904"/>
            <a:ext cx="10941646" cy="1685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class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CppPerson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public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QObject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Q_PROPERTY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name</a:t>
            </a:r>
            <a:r>
              <a:rPr lang="en-US" sz="1300" dirty="0">
                <a:solidFill>
                  <a:srgbClr val="C0C0C0"/>
                </a:solidFill>
              </a:rPr>
              <a:t>     </a:t>
            </a:r>
            <a:r>
              <a:rPr lang="en-US" sz="1300" dirty="0"/>
              <a:t>WRITE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setName</a:t>
            </a:r>
            <a:r>
              <a:rPr lang="en-US" sz="1300" dirty="0"/>
              <a:t>     </a:t>
            </a:r>
            <a:r>
              <a:rPr lang="en-US" sz="1300" b="1" dirty="0"/>
              <a:t>NOTIFY </a:t>
            </a:r>
            <a:r>
              <a:rPr lang="en-US" sz="1300" b="1" dirty="0" err="1"/>
              <a:t>nameChanged</a:t>
            </a:r>
            <a:r>
              <a:rPr lang="en-US" sz="1300" dirty="0">
                <a:solidFill>
                  <a:srgbClr val="000000"/>
                </a:solidFill>
              </a:rPr>
              <a:t>)</a:t>
            </a:r>
            <a:r>
              <a:rPr lang="en-US" sz="1300" dirty="0"/>
              <a:t> 	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Q_PROPERTY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shoeSize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shoeSize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WRITE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setShoeSize</a:t>
            </a:r>
            <a:r>
              <a:rPr lang="en-US" sz="1300" dirty="0"/>
              <a:t> </a:t>
            </a:r>
            <a:r>
              <a:rPr lang="en-US" sz="1300" b="1" dirty="0"/>
              <a:t>NOTIFY </a:t>
            </a:r>
            <a:r>
              <a:rPr lang="en-US" sz="1300" b="1" dirty="0" err="1"/>
              <a:t>shoeSizeChanged</a:t>
            </a:r>
            <a:r>
              <a:rPr lang="en-US" sz="1300" dirty="0">
                <a:solidFill>
                  <a:srgbClr val="000000"/>
                </a:solidFill>
              </a:rPr>
              <a:t>)</a:t>
            </a:r>
            <a:r>
              <a:rPr lang="en-US" sz="1300" dirty="0"/>
              <a:t> </a:t>
            </a:r>
          </a:p>
          <a:p>
            <a:r>
              <a:rPr lang="fi-FI" sz="1300" dirty="0"/>
              <a:t>   // ...</a:t>
            </a:r>
            <a:endParaRPr lang="en-US" sz="1300" dirty="0"/>
          </a:p>
          <a:p>
            <a:r>
              <a:rPr lang="en-US" sz="1300" b="1" dirty="0"/>
              <a:t>signals</a:t>
            </a:r>
            <a:r>
              <a:rPr lang="en-US" sz="1300" b="1" dirty="0">
                <a:solidFill>
                  <a:srgbClr val="000000"/>
                </a:solidFill>
              </a:rPr>
              <a:t>:</a:t>
            </a:r>
            <a:r>
              <a:rPr lang="en-US" sz="1300" b="1" dirty="0"/>
              <a:t> </a:t>
            </a:r>
          </a:p>
          <a:p>
            <a:r>
              <a:rPr lang="en-US" sz="1300" b="1" dirty="0"/>
              <a:t>   void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nameChanged</a:t>
            </a:r>
            <a:r>
              <a:rPr lang="en-US" sz="1300" b="1" dirty="0">
                <a:solidFill>
                  <a:srgbClr val="000000"/>
                </a:solidFill>
              </a:rPr>
              <a:t>();</a:t>
            </a:r>
            <a:r>
              <a:rPr lang="en-US" sz="1300" b="1" dirty="0"/>
              <a:t> </a:t>
            </a:r>
          </a:p>
          <a:p>
            <a:r>
              <a:rPr lang="en-US" sz="1300" b="1" dirty="0"/>
              <a:t>   void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shoeSizeChanged</a:t>
            </a:r>
            <a:r>
              <a:rPr lang="en-US" sz="1300" b="1" dirty="0">
                <a:solidFill>
                  <a:srgbClr val="000000"/>
                </a:solidFill>
              </a:rPr>
              <a:t>();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};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31471" y="4365106"/>
            <a:ext cx="6025991" cy="1638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void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CppPerson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/>
              <a:t>setName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&amp;name)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b="1" dirty="0"/>
              <a:t>   if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00"/>
                </a:solidFill>
              </a:rPr>
              <a:t>m_name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!=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name)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{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</a:t>
            </a:r>
            <a:r>
              <a:rPr lang="en-US" sz="1300" b="1" dirty="0" err="1">
                <a:solidFill>
                  <a:srgbClr val="800000"/>
                </a:solidFill>
              </a:rPr>
              <a:t>m_name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name;</a:t>
            </a:r>
            <a:r>
              <a:rPr lang="en-US" sz="1300" b="1" dirty="0"/>
              <a:t> </a:t>
            </a:r>
          </a:p>
          <a:p>
            <a:r>
              <a:rPr lang="en-US" sz="1300" b="1" dirty="0"/>
              <a:t>      emit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nameChanged</a:t>
            </a:r>
            <a:r>
              <a:rPr lang="en-US" sz="1300" b="1" dirty="0">
                <a:solidFill>
                  <a:srgbClr val="000000"/>
                </a:solidFill>
              </a:rPr>
              <a:t>();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   }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r>
              <a:rPr lang="en-US" sz="1300" dirty="0"/>
              <a:t> 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also adding the NOTIFY signal to properties</a:t>
            </a:r>
          </a:p>
          <a:p>
            <a:pPr lvl="1"/>
            <a:r>
              <a:rPr lang="en-US" dirty="0"/>
              <a:t>Otherwise QML bindings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Person</a:t>
            </a:r>
            <a:r>
              <a:rPr lang="en-US" dirty="0"/>
              <a:t>’s properties will not work</a:t>
            </a:r>
          </a:p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NOTIFY Signal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67510" y="2766348"/>
            <a:ext cx="2930329" cy="47599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6914157" y="4365106"/>
            <a:ext cx="4987107" cy="628492"/>
          </a:xfrm>
          <a:prstGeom prst="borderCallout1">
            <a:avLst>
              <a:gd name="adj1" fmla="val -2083"/>
              <a:gd name="adj2" fmla="val 62164"/>
              <a:gd name="adj3" fmla="val -176642"/>
              <a:gd name="adj4" fmla="val 45270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Note the naming convention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propertyname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&gt;Changed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914157" y="5209508"/>
            <a:ext cx="4967363" cy="792202"/>
          </a:xfrm>
          <a:prstGeom prst="borderCallout1">
            <a:avLst>
              <a:gd name="adj1" fmla="val 57427"/>
              <a:gd name="adj2" fmla="val -999"/>
              <a:gd name="adj3" fmla="val -6571"/>
              <a:gd name="adj4" fmla="val -57209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Make sure to emit the signal only when the property actually changes!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21429" y="4520513"/>
            <a:ext cx="3258874" cy="76344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A201CF8-BB28-474E-855E-34F28D8E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608941953"/>
      </p:ext>
    </p:extLst>
  </p:cSld>
  <p:clrMapOvr>
    <a:masterClrMapping/>
  </p:clrMapOvr>
  <p:transition spd="med"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752716" y="2564904"/>
            <a:ext cx="10492997" cy="36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People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2.1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Person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person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name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"Bob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Jones"</a:t>
            </a:r>
            <a:r>
              <a:rPr lang="en-US" sz="1300" dirty="0"/>
              <a:t>; </a:t>
            </a:r>
            <a:r>
              <a:rPr lang="en-US" sz="1300" dirty="0" err="1">
                <a:solidFill>
                  <a:srgbClr val="800000"/>
                </a:solidFill>
              </a:rPr>
              <a:t>shoeSize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12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</a:t>
            </a:r>
            <a:r>
              <a:rPr lang="en-US" sz="1300" b="1" dirty="0" err="1">
                <a:solidFill>
                  <a:srgbClr val="800000"/>
                </a:solidFill>
              </a:rPr>
              <a:t>onNameChanged</a:t>
            </a:r>
            <a:r>
              <a:rPr lang="en-US" sz="1300" b="1" dirty="0"/>
              <a:t>: { console.log(</a:t>
            </a:r>
            <a:r>
              <a:rPr lang="en-US" sz="1300" b="1" dirty="0">
                <a:solidFill>
                  <a:srgbClr val="008000"/>
                </a:solidFill>
              </a:rPr>
              <a:t>"New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name: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/>
              <a:t> + name); }</a:t>
            </a:r>
            <a:endParaRPr lang="en-US" sz="1300" dirty="0"/>
          </a:p>
          <a:p>
            <a:r>
              <a:rPr lang="en-US" sz="1300" dirty="0">
                <a:solidFill>
                  <a:srgbClr val="800080"/>
                </a:solidFill>
              </a:rPr>
              <a:t>      Column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   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"Person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name: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person.name</a:t>
            </a:r>
            <a:r>
              <a:rPr lang="en-US" sz="1300" dirty="0"/>
              <a:t> </a:t>
            </a:r>
          </a:p>
          <a:p>
            <a:r>
              <a:rPr lang="en-US" sz="1300" dirty="0"/>
              <a:t>      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   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"Person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shoe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size: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person.shoeSize</a:t>
            </a:r>
            <a:r>
              <a:rPr lang="en-US" sz="1300" dirty="0"/>
              <a:t> </a:t>
            </a:r>
          </a:p>
          <a:p>
            <a:r>
              <a:rPr lang="en-US" sz="1300" dirty="0"/>
              <a:t>          } </a:t>
            </a:r>
          </a:p>
          <a:p>
            <a:r>
              <a:rPr lang="en-US" sz="1300" dirty="0"/>
              <a:t>       }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/>
              <a:t> { </a:t>
            </a:r>
          </a:p>
          <a:p>
            <a:r>
              <a:rPr lang="en-US" sz="1300" dirty="0"/>
              <a:t>          </a:t>
            </a:r>
            <a:r>
              <a:rPr lang="en-US" sz="1300" dirty="0" err="1"/>
              <a:t>anchors.fill</a:t>
            </a:r>
            <a:r>
              <a:rPr lang="en-US" sz="1300" dirty="0"/>
              <a:t>: parent </a:t>
            </a:r>
          </a:p>
          <a:p>
            <a:r>
              <a:rPr lang="en-US" sz="1300" dirty="0"/>
              <a:t>          </a:t>
            </a:r>
            <a:r>
              <a:rPr lang="en-US" sz="1300" dirty="0" err="1"/>
              <a:t>onClicked</a:t>
            </a:r>
            <a:r>
              <a:rPr lang="en-US" sz="1300" dirty="0"/>
              <a:t>: { </a:t>
            </a:r>
            <a:r>
              <a:rPr lang="en-US" sz="1300" b="1" dirty="0"/>
              <a:t>person.name = </a:t>
            </a:r>
            <a:r>
              <a:rPr lang="en-US" sz="1300" b="1" dirty="0">
                <a:solidFill>
                  <a:srgbClr val="008000"/>
                </a:solidFill>
              </a:rPr>
              <a:t>"John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Doe"</a:t>
            </a:r>
            <a:r>
              <a:rPr lang="en-US" sz="1300" b="1" dirty="0"/>
              <a:t>;</a:t>
            </a:r>
            <a:r>
              <a:rPr lang="en-US" sz="1300" dirty="0"/>
              <a:t> } </a:t>
            </a:r>
          </a:p>
          <a:p>
            <a:r>
              <a:rPr lang="en-US" sz="1300" dirty="0"/>
              <a:t>     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NOTIFY</a:t>
            </a:r>
            <a:r>
              <a:rPr lang="en-US" dirty="0"/>
              <a:t> signal can also be manually observed in QML</a:t>
            </a:r>
          </a:p>
          <a:p>
            <a:pPr lvl="1"/>
            <a:r>
              <a:rPr lang="en-US" dirty="0"/>
              <a:t>Example below shows both use cases: bindings and observers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NOTIFY Signal</a:t>
            </a:r>
          </a:p>
        </p:txBody>
      </p:sp>
      <p:pic>
        <p:nvPicPr>
          <p:cNvPr id="6" name="Picture 5" descr="BasicQObjec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21" y="3905501"/>
            <a:ext cx="3709996" cy="1161694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5CD20A2-C95B-9D46-B039-3E292FB5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654419156"/>
      </p:ext>
    </p:extLst>
  </p:cSld>
  <p:clrMapOvr>
    <a:masterClrMapping/>
  </p:clrMapOvr>
  <p:transition spd="med"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8" y="1844827"/>
            <a:ext cx="11087386" cy="2376263"/>
          </a:xfrm>
        </p:spPr>
        <p:txBody>
          <a:bodyPr/>
          <a:lstStyle/>
          <a:p>
            <a:r>
              <a:rPr lang="en-GB" dirty="0" err="1"/>
              <a:t>Enums</a:t>
            </a:r>
            <a:r>
              <a:rPr lang="en-GB" dirty="0"/>
              <a:t> are available in QML, if added to the meta-object of a registered type </a:t>
            </a:r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myProperty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MyClass.EnumValue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; // In QML</a:t>
            </a:r>
          </a:p>
          <a:p>
            <a:pPr lvl="1"/>
            <a:r>
              <a:rPr lang="en-GB" dirty="0">
                <a:latin typeface="Courier New" pitchFamily="49" charset="0"/>
                <a:cs typeface="Courier New" pitchFamily="49" charset="0"/>
              </a:rPr>
              <a:t>Q_ENUM(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MyEnum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) // In class definition </a:t>
            </a:r>
          </a:p>
          <a:p>
            <a:r>
              <a:rPr lang="en-GB" dirty="0"/>
              <a:t>List properties – rather heavy, use with care </a:t>
            </a:r>
          </a:p>
          <a:p>
            <a:pPr lvl="1"/>
            <a:r>
              <a:rPr lang="en-GB" dirty="0">
                <a:latin typeface="Courier New" pitchFamily="49" charset="0"/>
                <a:cs typeface="Courier New" pitchFamily="49" charset="0"/>
              </a:rPr>
              <a:t>states: [ State { name: “state1”, 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Q_PROPERTY(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QQmlListProperty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 states READ states NOTIFY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statesChanged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/>
              <a:t>Read only property but possibly writable container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Enumerations and List Properties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9459" y="4197600"/>
            <a:ext cx="10492997" cy="743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QQmlListProperty</a:t>
            </a:r>
            <a:r>
              <a:rPr lang="en-US" sz="1300" dirty="0">
                <a:solidFill>
                  <a:srgbClr val="000000"/>
                </a:solidFill>
              </a:rPr>
              <a:t>&lt;</a:t>
            </a:r>
            <a:r>
              <a:rPr lang="en-US" sz="1300" dirty="0" err="1">
                <a:solidFill>
                  <a:srgbClr val="800080"/>
                </a:solidFill>
              </a:rPr>
              <a:t>StateItem</a:t>
            </a:r>
            <a:r>
              <a:rPr lang="en-US" sz="1300" dirty="0">
                <a:solidFill>
                  <a:srgbClr val="000000"/>
                </a:solidFill>
              </a:rPr>
              <a:t>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/>
              <a:t>states</a:t>
            </a:r>
            <a:r>
              <a:rPr lang="en-US" sz="1300" dirty="0">
                <a:solidFill>
                  <a:srgbClr val="000000"/>
                </a:solidFill>
              </a:rPr>
              <a:t>()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/>
              <a:t>    return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QQmlListProperty</a:t>
            </a:r>
            <a:r>
              <a:rPr lang="en-US" sz="1300" dirty="0">
                <a:solidFill>
                  <a:srgbClr val="000000"/>
                </a:solidFill>
              </a:rPr>
              <a:t>&lt;</a:t>
            </a:r>
            <a:r>
              <a:rPr lang="en-US" sz="1300" dirty="0" err="1">
                <a:solidFill>
                  <a:srgbClr val="800080"/>
                </a:solidFill>
              </a:rPr>
              <a:t>StateItem</a:t>
            </a:r>
            <a:r>
              <a:rPr lang="en-US" sz="1300" dirty="0">
                <a:solidFill>
                  <a:srgbClr val="000000"/>
                </a:solidFill>
              </a:rPr>
              <a:t>&gt;(</a:t>
            </a:r>
            <a:r>
              <a:rPr lang="en-US" sz="1300" dirty="0"/>
              <a:t>this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80"/>
                </a:solidFill>
              </a:rPr>
              <a:t>0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&amp;</a:t>
            </a:r>
            <a:r>
              <a:rPr lang="en-US" sz="1300" dirty="0" err="1">
                <a:solidFill>
                  <a:srgbClr val="80008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/>
              <a:t>append_state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endParaRPr lang="fi-FI" sz="13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2646" y="4941168"/>
            <a:ext cx="10492997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void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/>
              <a:t>append_state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QQmlListProperty</a:t>
            </a:r>
            <a:r>
              <a:rPr lang="en-US" sz="1300" dirty="0">
                <a:solidFill>
                  <a:srgbClr val="000000"/>
                </a:solidFill>
              </a:rPr>
              <a:t>&lt;</a:t>
            </a:r>
            <a:r>
              <a:rPr lang="en-US" sz="1300" dirty="0" err="1">
                <a:solidFill>
                  <a:srgbClr val="800080"/>
                </a:solidFill>
              </a:rPr>
              <a:t>StateItem</a:t>
            </a:r>
            <a:r>
              <a:rPr lang="en-US" sz="1300" dirty="0">
                <a:solidFill>
                  <a:srgbClr val="000000"/>
                </a:solidFill>
              </a:rPr>
              <a:t>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*list,</a:t>
            </a:r>
            <a:r>
              <a:rPr lang="en-US" sz="1300" dirty="0"/>
              <a:t> </a:t>
            </a:r>
            <a:r>
              <a:rPr lang="en-US" sz="1300" dirty="0" err="1">
                <a:solidFill>
                  <a:srgbClr val="800080"/>
                </a:solidFill>
              </a:rPr>
              <a:t>StateItem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*state)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StateList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>
                <a:solidFill>
                  <a:srgbClr val="000000"/>
                </a:solidFill>
              </a:rPr>
              <a:t>stateList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qobject_cast</a:t>
            </a:r>
            <a:r>
              <a:rPr lang="en-US" sz="1300" dirty="0">
                <a:solidFill>
                  <a:srgbClr val="000000"/>
                </a:solidFill>
              </a:rPr>
              <a:t>&lt;</a:t>
            </a:r>
            <a:r>
              <a:rPr lang="en-US" sz="1300" dirty="0" err="1">
                <a:solidFill>
                  <a:srgbClr val="800080"/>
                </a:solidFill>
              </a:rPr>
              <a:t>StateList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*&gt;(list-&gt;</a:t>
            </a:r>
            <a:r>
              <a:rPr lang="en-US" sz="1300" dirty="0"/>
              <a:t>object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    if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00000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        state-&gt;</a:t>
            </a:r>
            <a:r>
              <a:rPr lang="en-US" sz="1300" dirty="0" err="1"/>
              <a:t>setParent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00000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        </a:t>
            </a:r>
            <a:r>
              <a:rPr lang="en-US" sz="1300" dirty="0" err="1">
                <a:solidFill>
                  <a:srgbClr val="00000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-&gt;</a:t>
            </a:r>
            <a:r>
              <a:rPr lang="en-US" sz="1300" dirty="0" err="1"/>
              <a:t>m_states</a:t>
            </a:r>
            <a:r>
              <a:rPr lang="en-US" sz="1300" dirty="0" err="1">
                <a:solidFill>
                  <a:srgbClr val="000000"/>
                </a:solidFill>
              </a:rPr>
              <a:t>.</a:t>
            </a:r>
            <a:r>
              <a:rPr lang="en-US" sz="1300" dirty="0" err="1"/>
              <a:t>append</a:t>
            </a:r>
            <a:r>
              <a:rPr lang="en-US" sz="1300" dirty="0">
                <a:solidFill>
                  <a:srgbClr val="000000"/>
                </a:solidFill>
              </a:rPr>
              <a:t>(state);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        </a:t>
            </a:r>
            <a:r>
              <a:rPr lang="en-US" sz="1300" dirty="0" err="1">
                <a:solidFill>
                  <a:srgbClr val="00000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-&gt;</a:t>
            </a:r>
            <a:r>
              <a:rPr lang="en-US" sz="1300" dirty="0" err="1"/>
              <a:t>statesChanged</a:t>
            </a:r>
            <a:r>
              <a:rPr lang="en-US" sz="1300" dirty="0">
                <a:solidFill>
                  <a:srgbClr val="000000"/>
                </a:solidFill>
              </a:rPr>
              <a:t>();</a:t>
            </a:r>
            <a:endParaRPr lang="fi-FI" sz="1300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61DC57A9-35F3-A448-BFC1-3431565B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053074017"/>
      </p:ext>
    </p:extLst>
  </p:cSld>
  <p:clrMapOvr>
    <a:masterClrMapping/>
  </p:clrMapOvr>
  <p:transition spd="med"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862" y="1844825"/>
            <a:ext cx="11090275" cy="2376264"/>
          </a:xfrm>
        </p:spPr>
        <p:txBody>
          <a:bodyPr/>
          <a:lstStyle/>
          <a:p>
            <a:r>
              <a:rPr lang="en-GB" dirty="0"/>
              <a:t>Default property</a:t>
            </a:r>
          </a:p>
          <a:p>
            <a:pPr lvl="1"/>
            <a:r>
              <a:rPr lang="en-US" dirty="0"/>
              <a:t>One property of a QML type can be marked as the default</a:t>
            </a:r>
            <a:endParaRPr lang="en-GB" dirty="0"/>
          </a:p>
          <a:p>
            <a:pPr lvl="1"/>
            <a:r>
              <a:rPr lang="en-GB" dirty="0"/>
              <a:t>No need to name the property in QML</a:t>
            </a:r>
          </a:p>
          <a:p>
            <a:pPr lvl="1"/>
            <a:r>
              <a:rPr lang="en-GB" dirty="0"/>
              <a:t>For example, </a:t>
            </a:r>
            <a:r>
              <a:rPr lang="en-GB" dirty="0">
                <a:latin typeface="Courier New"/>
                <a:cs typeface="Courier New"/>
              </a:rPr>
              <a:t>delegate</a:t>
            </a:r>
            <a:r>
              <a:rPr lang="en-GB" dirty="0"/>
              <a:t> is a default property of </a:t>
            </a:r>
            <a:r>
              <a:rPr lang="en-GB" dirty="0" err="1">
                <a:latin typeface="Courier New"/>
                <a:cs typeface="Courier New"/>
              </a:rPr>
              <a:t>ListView</a:t>
            </a:r>
            <a:r>
              <a:rPr lang="en-GB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GB" dirty="0">
                <a:latin typeface="Courier New" pitchFamily="49" charset="0"/>
                <a:cs typeface="Courier New" pitchFamily="49" charset="0"/>
              </a:rPr>
              <a:t>Q_CLASSINFO(“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DefaultProperty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”, “delegate”)</a:t>
            </a:r>
            <a:endParaRPr lang="en-US" dirty="0"/>
          </a:p>
          <a:p>
            <a:r>
              <a:rPr lang="en-US" dirty="0"/>
              <a:t>Grouped Properties </a:t>
            </a:r>
          </a:p>
          <a:p>
            <a:pPr lvl="1"/>
            <a:r>
              <a:rPr lang="en-US" dirty="0"/>
              <a:t>A property of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/>
              <a:t> type to another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with properties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287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and Grouped Properties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2829" y="4293096"/>
            <a:ext cx="5255215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80"/>
                </a:solidFill>
              </a:rPr>
              <a:t>Pet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QObject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Q_OBJECT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QString</a:t>
            </a:r>
            <a:r>
              <a:rPr lang="en-US" sz="1200" dirty="0"/>
              <a:t> name 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name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setName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setColor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27937" y="4293096"/>
            <a:ext cx="5255215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80"/>
                </a:solidFill>
              </a:rPr>
              <a:t>Person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QObject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Q_OBJECT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Pet *pet 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pet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</a:t>
            </a:r>
          </a:p>
          <a:p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2829" y="5517232"/>
            <a:ext cx="1123032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pet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00"/>
                </a:solidFill>
              </a:rPr>
              <a:t>name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“</a:t>
            </a:r>
            <a:r>
              <a:rPr lang="en-US" sz="1200" dirty="0" err="1"/>
              <a:t>Muffit</a:t>
            </a:r>
            <a:r>
              <a:rPr lang="en-US" sz="1200" dirty="0"/>
              <a:t>”;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00"/>
                </a:solidFill>
              </a:rPr>
              <a:t>color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”brown”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} </a:t>
            </a:r>
            <a:br>
              <a:rPr lang="en-US" sz="1200" dirty="0"/>
            </a:b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52CF2C1-E3FC-1D43-A412-F1E871B7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781498304"/>
      </p:ext>
    </p:extLst>
  </p:cSld>
  <p:clrMapOvr>
    <a:masterClrMapping/>
  </p:clrMapOvr>
  <p:transition spd="med"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QQmlParserStatus</a:t>
            </a:r>
            <a:r>
              <a:rPr lang="en-GB" dirty="0"/>
              <a:t> interface</a:t>
            </a:r>
          </a:p>
          <a:p>
            <a:r>
              <a:rPr lang="en-GB" dirty="0"/>
              <a:t>Provides several methods to follow component initialization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Optimized Way to Create Costly Structures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6583" y="2745674"/>
            <a:ext cx="9392796" cy="2195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class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Example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public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QObject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public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QQmlParserStatus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Q_OBJECT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Q_INTERFACES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QQmlParserStatus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public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virtual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componentComplete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 err="1"/>
              <a:t>qDebug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&lt;&lt;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Woohoo</a:t>
            </a:r>
            <a:r>
              <a:rPr lang="en-US" dirty="0">
                <a:solidFill>
                  <a:srgbClr val="008000"/>
                </a:solidFill>
              </a:rPr>
              <a:t>!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my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costly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initialization"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};</a:t>
            </a:r>
            <a:r>
              <a:rPr lang="en-US" dirty="0"/>
              <a:t> </a:t>
            </a:r>
            <a:endParaRPr lang="fi-FI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750B9AA-00E2-E449-829B-F3E65D9B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637920594"/>
      </p:ext>
    </p:extLst>
  </p:cSld>
  <p:clrMapOvr>
    <a:masterClrMapping/>
  </p:clrMapOvr>
  <p:transition spd="med"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visual items, different base class is needed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QQuickPaintedItem</a:t>
            </a:r>
            <a:r>
              <a:rPr lang="en-US" dirty="0"/>
              <a:t> instead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Paint function also needs to be implemented</a:t>
            </a:r>
          </a:p>
          <a:p>
            <a:pPr lvl="1"/>
            <a:r>
              <a:rPr lang="en-US" dirty="0"/>
              <a:t>Otherwise the usage stays the same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Items</a:t>
            </a:r>
          </a:p>
        </p:txBody>
      </p:sp>
      <p:pic>
        <p:nvPicPr>
          <p:cNvPr id="5" name="Picture 4" descr="BasicItem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90" y="3930849"/>
            <a:ext cx="4012715" cy="22672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38474" y="3140970"/>
            <a:ext cx="6396498" cy="3057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2.9</a:t>
            </a:r>
          </a:p>
          <a:p>
            <a:r>
              <a:rPr lang="en-US" sz="1300" b="1" dirty="0"/>
              <a:t>import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Charts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1.0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300;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200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</a:t>
            </a:r>
            <a:r>
              <a:rPr lang="en-US" sz="1300" b="1" dirty="0" err="1">
                <a:solidFill>
                  <a:srgbClr val="800080"/>
                </a:solidFill>
              </a:rPr>
              <a:t>PieChart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id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aPieChart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</a:t>
            </a:r>
            <a:r>
              <a:rPr lang="en-US" sz="1300" b="1" dirty="0" err="1">
                <a:solidFill>
                  <a:srgbClr val="800000"/>
                </a:solidFill>
              </a:rPr>
              <a:t>anchors.centerIn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parent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width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100;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800000"/>
                </a:solidFill>
              </a:rPr>
              <a:t>height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100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name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"A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simple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pie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chart"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color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"red"</a:t>
            </a:r>
            <a:r>
              <a:rPr lang="en-US" sz="1300" b="1" dirty="0"/>
              <a:t> </a:t>
            </a:r>
          </a:p>
          <a:p>
            <a:r>
              <a:rPr lang="en-US" sz="1300" b="1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fi-FI" sz="1300" dirty="0"/>
              <a:t>      </a:t>
            </a:r>
            <a:r>
              <a:rPr lang="fi-FI" sz="1300" dirty="0">
                <a:solidFill>
                  <a:srgbClr val="008000"/>
                </a:solidFill>
              </a:rPr>
              <a:t>//</a:t>
            </a:r>
            <a:r>
              <a:rPr lang="fi-FI" sz="1300" dirty="0"/>
              <a:t> </a:t>
            </a:r>
            <a:r>
              <a:rPr lang="fi-FI" sz="1300" dirty="0">
                <a:solidFill>
                  <a:srgbClr val="008000"/>
                </a:solidFill>
              </a:rPr>
              <a:t>...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800000"/>
                </a:solidFill>
              </a:rPr>
              <a:t>      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aPieChart.name </a:t>
            </a:r>
          </a:p>
          <a:p>
            <a:r>
              <a:rPr lang="en-US" sz="1300" dirty="0"/>
              <a:t>  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integration/basicItem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4903564D-ED87-0449-B019-CB9FB3B1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4205346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is a declarative language for defining GUIs</a:t>
            </a:r>
          </a:p>
          <a:p>
            <a:pPr lvl="1"/>
            <a:r>
              <a:rPr lang="en-US" dirty="0"/>
              <a:t>Extends JavaScript</a:t>
            </a:r>
          </a:p>
          <a:p>
            <a:pPr lvl="1"/>
            <a:endParaRPr lang="en-US" dirty="0"/>
          </a:p>
          <a:p>
            <a:r>
              <a:rPr lang="en-US" dirty="0"/>
              <a:t>QML programming consists of</a:t>
            </a:r>
          </a:p>
          <a:p>
            <a:pPr lvl="1"/>
            <a:r>
              <a:rPr lang="en-US" dirty="0"/>
              <a:t>Defining object trees with child-parent relationships</a:t>
            </a:r>
          </a:p>
          <a:p>
            <a:pPr lvl="1"/>
            <a:r>
              <a:rPr lang="en-US" dirty="0"/>
              <a:t>Declaring property values and property bindings</a:t>
            </a:r>
          </a:p>
          <a:p>
            <a:pPr lvl="1"/>
            <a:r>
              <a:rPr lang="en-US" dirty="0"/>
              <a:t>Defining signals and slots for object communication </a:t>
            </a:r>
          </a:p>
          <a:p>
            <a:pPr lvl="1"/>
            <a:endParaRPr lang="en-US" dirty="0"/>
          </a:p>
          <a:p>
            <a:r>
              <a:rPr lang="en-US" dirty="0"/>
              <a:t>New items may be defined in C++ or composited from existing types in QML </a:t>
            </a:r>
          </a:p>
          <a:p>
            <a:endParaRPr lang="en-US" dirty="0"/>
          </a:p>
          <a:p>
            <a:r>
              <a:rPr lang="en-US" dirty="0"/>
              <a:t>Types are imported using a URL</a:t>
            </a:r>
          </a:p>
          <a:p>
            <a:pPr lvl="1"/>
            <a:r>
              <a:rPr lang="en-US" dirty="0"/>
              <a:t>From a C++ module</a:t>
            </a:r>
          </a:p>
          <a:p>
            <a:pPr lvl="1"/>
            <a:r>
              <a:rPr lang="en-US" dirty="0"/>
              <a:t>From a folder, containing QML files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C412EAF-C57A-B943-ABBE-13C43DAA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505311877"/>
      </p:ext>
    </p:extLst>
  </p:cSld>
  <p:clrMapOvr>
    <a:masterClrMapping/>
  </p:clrMapOvr>
  <p:transition spd="med">
    <p:fad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Items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8475" y="1340770"/>
            <a:ext cx="11220679" cy="1712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class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PieChart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public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800080"/>
                </a:solidFill>
              </a:rPr>
              <a:t>QQuickPaintedItem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Q_OBJECT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setName</a:t>
            </a:r>
            <a:r>
              <a:rPr lang="en-US" sz="1300" b="1" dirty="0"/>
              <a:t> NOTIFY </a:t>
            </a:r>
            <a:r>
              <a:rPr lang="en-US" sz="1300" b="1" dirty="0" err="1"/>
              <a:t>nameChanged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setColor</a:t>
            </a:r>
            <a:r>
              <a:rPr lang="en-US" sz="1300" b="1" dirty="0"/>
              <a:t> NOTIFY </a:t>
            </a:r>
            <a:r>
              <a:rPr lang="en-US" sz="1300" b="1" dirty="0" err="1"/>
              <a:t>colorChanged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  <a:r>
              <a:rPr lang="en-US" sz="1300" b="1" dirty="0"/>
              <a:t> </a:t>
            </a:r>
            <a:endParaRPr lang="en-US" sz="1300" dirty="0"/>
          </a:p>
          <a:p>
            <a:r>
              <a:rPr lang="en-US" sz="1300" dirty="0"/>
              <a:t>public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b="1" dirty="0"/>
              <a:t>   void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paint(</a:t>
            </a:r>
            <a:r>
              <a:rPr lang="en-US" sz="1300" b="1" dirty="0" err="1">
                <a:solidFill>
                  <a:srgbClr val="800080"/>
                </a:solidFill>
              </a:rPr>
              <a:t>QPainter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*painter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endParaRPr lang="fi-FI" sz="1300" b="1" dirty="0">
              <a:solidFill>
                <a:srgbClr val="000000"/>
              </a:solidFill>
            </a:endParaRPr>
          </a:p>
          <a:p>
            <a:r>
              <a:rPr lang="fi-FI" sz="1300" dirty="0"/>
              <a:t>   //</a:t>
            </a:r>
            <a:r>
              <a:rPr lang="fi-FI" sz="1300" dirty="0">
                <a:solidFill>
                  <a:srgbClr val="000000"/>
                </a:solidFill>
              </a:rPr>
              <a:t> </a:t>
            </a:r>
            <a:r>
              <a:rPr lang="fi-FI" sz="1300" dirty="0"/>
              <a:t>...</a:t>
            </a:r>
            <a:endParaRPr lang="en-US" sz="1300" dirty="0"/>
          </a:p>
          <a:p>
            <a:r>
              <a:rPr lang="en-US" sz="1300" dirty="0">
                <a:solidFill>
                  <a:srgbClr val="000000"/>
                </a:solidFill>
              </a:rPr>
              <a:t>};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8478" y="3057224"/>
            <a:ext cx="11220679" cy="1868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PieChart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>
                <a:solidFill>
                  <a:srgbClr val="800080"/>
                </a:solidFill>
              </a:rPr>
              <a:t>PieChart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QQuickPaintedItem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*parent)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QQuickPaintedItem</a:t>
            </a:r>
            <a:r>
              <a:rPr lang="en-US" sz="1300" dirty="0">
                <a:solidFill>
                  <a:srgbClr val="000000"/>
                </a:solidFill>
              </a:rPr>
              <a:t>(parent)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8000"/>
                </a:solidFill>
              </a:rPr>
              <a:t> </a:t>
            </a:r>
            <a:endParaRPr lang="en-US" sz="1300" b="1" dirty="0"/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endParaRPr lang="en-US" sz="1300" dirty="0"/>
          </a:p>
          <a:p>
            <a:r>
              <a:rPr lang="en-US" sz="1300" b="1" dirty="0"/>
              <a:t>void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800080"/>
                </a:solidFill>
              </a:rPr>
              <a:t>PieChart</a:t>
            </a:r>
            <a:r>
              <a:rPr lang="en-US" sz="1300" b="1" dirty="0">
                <a:solidFill>
                  <a:srgbClr val="000000"/>
                </a:solidFill>
              </a:rPr>
              <a:t>::paint(</a:t>
            </a:r>
            <a:r>
              <a:rPr lang="en-US" sz="1300" b="1" dirty="0" err="1">
                <a:solidFill>
                  <a:srgbClr val="800080"/>
                </a:solidFill>
              </a:rPr>
              <a:t>QPainter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*painter)</a:t>
            </a:r>
            <a:r>
              <a:rPr lang="en-US" sz="1300" b="1" dirty="0"/>
              <a:t> </a:t>
            </a:r>
            <a:r>
              <a:rPr lang="en-US" sz="1300" b="1" dirty="0">
                <a:solidFill>
                  <a:srgbClr val="000000"/>
                </a:solidFill>
              </a:rPr>
              <a:t>{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</a:t>
            </a:r>
            <a:r>
              <a:rPr lang="en-US" sz="1300" b="1" dirty="0" err="1">
                <a:solidFill>
                  <a:srgbClr val="800080"/>
                </a:solidFill>
              </a:rPr>
              <a:t>QPen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pen(</a:t>
            </a:r>
            <a:r>
              <a:rPr lang="en-US" sz="1300" b="1" dirty="0" err="1">
                <a:solidFill>
                  <a:srgbClr val="800000"/>
                </a:solidFill>
              </a:rPr>
              <a:t>m_color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2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   painter-&gt;</a:t>
            </a:r>
            <a:r>
              <a:rPr lang="en-US" sz="1300" b="1" dirty="0" err="1"/>
              <a:t>setPen</a:t>
            </a:r>
            <a:r>
              <a:rPr lang="en-US" sz="1300" b="1" dirty="0">
                <a:solidFill>
                  <a:srgbClr val="000000"/>
                </a:solidFill>
              </a:rPr>
              <a:t>(pen);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   painter-&gt;</a:t>
            </a:r>
            <a:r>
              <a:rPr lang="en-US" sz="1300" b="1" dirty="0" err="1"/>
              <a:t>setRenderHints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QPainter</a:t>
            </a:r>
            <a:r>
              <a:rPr lang="en-US" sz="1300" b="1" dirty="0">
                <a:solidFill>
                  <a:srgbClr val="000000"/>
                </a:solidFill>
              </a:rPr>
              <a:t>::</a:t>
            </a:r>
            <a:r>
              <a:rPr lang="en-US" sz="1300" b="1" dirty="0">
                <a:solidFill>
                  <a:srgbClr val="800080"/>
                </a:solidFill>
              </a:rPr>
              <a:t>Antialiasing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true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   painter-&gt;</a:t>
            </a:r>
            <a:r>
              <a:rPr lang="en-US" sz="1300" b="1" dirty="0" err="1"/>
              <a:t>drawPie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000000"/>
                </a:solidFill>
              </a:rPr>
              <a:t>boundingRect</a:t>
            </a:r>
            <a:r>
              <a:rPr lang="en-US" sz="1300" b="1" dirty="0">
                <a:solidFill>
                  <a:srgbClr val="000000"/>
                </a:solidFill>
              </a:rPr>
              <a:t>(),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90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*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16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290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*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16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}</a:t>
            </a:r>
            <a:endParaRPr lang="fi-FI" sz="1300" b="1" dirty="0">
              <a:solidFill>
                <a:srgbClr val="80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8475" y="4925316"/>
            <a:ext cx="11220679" cy="901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main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char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[])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QGuiApplication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a(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b="1" dirty="0" err="1"/>
              <a:t>qmlRegisterType</a:t>
            </a:r>
            <a:r>
              <a:rPr lang="en-US" sz="1300" b="1" dirty="0">
                <a:solidFill>
                  <a:srgbClr val="000000"/>
                </a:solidFill>
              </a:rPr>
              <a:t>&lt;</a:t>
            </a:r>
            <a:r>
              <a:rPr lang="en-US" sz="1300" b="1" dirty="0" err="1">
                <a:solidFill>
                  <a:srgbClr val="800080"/>
                </a:solidFill>
              </a:rPr>
              <a:t>PieChart</a:t>
            </a:r>
            <a:r>
              <a:rPr lang="en-US" sz="1300" b="1" dirty="0">
                <a:solidFill>
                  <a:srgbClr val="000000"/>
                </a:solidFill>
              </a:rPr>
              <a:t>&gt;(</a:t>
            </a:r>
            <a:r>
              <a:rPr lang="en-US" sz="1300" b="1" dirty="0">
                <a:solidFill>
                  <a:srgbClr val="008000"/>
                </a:solidFill>
              </a:rPr>
              <a:t>"Charts"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1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000080"/>
                </a:solidFill>
              </a:rPr>
              <a:t>0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PieChart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58191344-C9FA-9F49-8B12-CBCF09C7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981045530"/>
      </p:ext>
    </p:extLst>
  </p:cSld>
  <p:clrMapOvr>
    <a:masterClrMapping/>
  </p:clrMapOvr>
  <p:transition spd="med">
    <p:fad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 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endParaRPr lang="en-US" dirty="0"/>
          </a:p>
          <a:p>
            <a:pPr lvl="1"/>
            <a:r>
              <a:rPr lang="en-US" dirty="0"/>
              <a:t>Implement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updatePaintNode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lvl="1"/>
            <a:r>
              <a:rPr lang="en-US" dirty="0"/>
              <a:t>More efficient than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paint()</a:t>
            </a:r>
            <a:r>
              <a:rPr lang="en-US" dirty="0"/>
              <a:t>, which occurs in two phases – must be painted into the buffer (</a:t>
            </a:r>
            <a:r>
              <a:rPr lang="en-US" dirty="0" err="1">
                <a:latin typeface="Courier New"/>
                <a:cs typeface="Courier New"/>
              </a:rPr>
              <a:t>QSGTextureNode</a:t>
            </a:r>
            <a:r>
              <a:rPr lang="en-US" dirty="0"/>
              <a:t>), rendered by the scene graph renderer</a:t>
            </a:r>
          </a:p>
          <a:p>
            <a:endParaRPr lang="en-US" dirty="0"/>
          </a:p>
          <a:p>
            <a:r>
              <a:rPr lang="en-US" dirty="0"/>
              <a:t>Create and initialize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QSGNode</a:t>
            </a:r>
            <a:r>
              <a:rPr lang="en-US" dirty="0"/>
              <a:t> subclass (e.g.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QSGGeometryNode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QSGGeometry</a:t>
            </a:r>
            <a:r>
              <a:rPr lang="en-US" dirty="0"/>
              <a:t> to specify the mesh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QSGMaterial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to specify the texture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QSGNode</a:t>
            </a:r>
            <a:r>
              <a:rPr lang="en-US" dirty="0">
                <a:latin typeface="Courier New"/>
                <a:cs typeface="Courier New"/>
              </a:rPr>
              <a:t>::preprocess()</a:t>
            </a:r>
            <a:r>
              <a:rPr lang="en-US" dirty="0"/>
              <a:t>, if the node changes in every frame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other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-based classes:</a:t>
            </a:r>
          </a:p>
          <a:p>
            <a:pPr lvl="1"/>
            <a:r>
              <a:rPr lang="en-US" dirty="0"/>
              <a:t>Add properties, enumerations, signals/slots,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Q_INVOKABLE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Quick Items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F14C56C-DD95-494A-8BDD-E083A591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634B143-7A74-2A46-8A08-F40786780E30}"/>
              </a:ext>
            </a:extLst>
          </p:cNvPr>
          <p:cNvSpPr txBox="1">
            <a:spLocks/>
          </p:cNvSpPr>
          <p:nvPr/>
        </p:nvSpPr>
        <p:spPr>
          <a:xfrm>
            <a:off x="3008312" y="65341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93259310"/>
      </p:ext>
    </p:extLst>
  </p:cSld>
  <p:clrMapOvr>
    <a:masterClrMapping/>
  </p:clrMapOvr>
  <p:transition spd="med">
    <p:fad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Scene Graph Items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6348" y="1336230"/>
            <a:ext cx="10584228" cy="2674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000080"/>
                </a:solidFill>
              </a:rPr>
              <a:t>#include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&lt;</a:t>
            </a:r>
            <a:r>
              <a:rPr lang="en-US" sz="1300" dirty="0" err="1">
                <a:solidFill>
                  <a:srgbClr val="008000"/>
                </a:solidFill>
              </a:rPr>
              <a:t>QQuickItem</a:t>
            </a:r>
            <a:r>
              <a:rPr lang="en-US" sz="1300" dirty="0">
                <a:solidFill>
                  <a:srgbClr val="008000"/>
                </a:solidFill>
              </a:rPr>
              <a:t>&gt;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80"/>
                </a:solidFill>
              </a:rPr>
              <a:t>#include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&lt;</a:t>
            </a:r>
            <a:r>
              <a:rPr lang="en-US" sz="1300" dirty="0" err="1">
                <a:solidFill>
                  <a:srgbClr val="008000"/>
                </a:solidFill>
              </a:rPr>
              <a:t>QSGGeometry</a:t>
            </a:r>
            <a:r>
              <a:rPr lang="en-US" sz="1300" dirty="0">
                <a:solidFill>
                  <a:srgbClr val="008000"/>
                </a:solidFill>
              </a:rPr>
              <a:t>&gt;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80"/>
                </a:solidFill>
              </a:rPr>
              <a:t>#include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&lt;</a:t>
            </a:r>
            <a:r>
              <a:rPr lang="en-US" sz="1300" dirty="0" err="1">
                <a:solidFill>
                  <a:srgbClr val="008000"/>
                </a:solidFill>
              </a:rPr>
              <a:t>QSGFlatColorMaterial</a:t>
            </a:r>
            <a:r>
              <a:rPr lang="en-US" sz="1300" dirty="0">
                <a:solidFill>
                  <a:srgbClr val="008000"/>
                </a:solidFill>
              </a:rPr>
              <a:t>&gt;</a:t>
            </a:r>
            <a:r>
              <a:rPr lang="en-US" sz="1300" dirty="0"/>
              <a:t> </a:t>
            </a:r>
          </a:p>
          <a:p>
            <a:endParaRPr lang="en-US" sz="1300" dirty="0"/>
          </a:p>
          <a:p>
            <a:r>
              <a:rPr lang="en-US" sz="1300" dirty="0"/>
              <a:t>class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TriangleItem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public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QQuickItem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Q_OBJECT</a:t>
            </a:r>
            <a:r>
              <a:rPr lang="en-US" sz="1300" dirty="0"/>
              <a:t> </a:t>
            </a:r>
          </a:p>
          <a:p>
            <a:r>
              <a:rPr lang="en-US" sz="1300" dirty="0"/>
              <a:t>public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TriangleItem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QQuickItem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/>
              <a:t>parent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80"/>
                </a:solidFill>
              </a:rPr>
              <a:t>0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protected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QSGNode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/>
              <a:t>updatePaintNode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QSGNode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/>
              <a:t>node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UpdatePaintNodeData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/>
              <a:t>data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private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QSGGeometry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00"/>
                </a:solidFill>
              </a:rPr>
              <a:t>m_geometry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QSGFlatColorMaterial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00"/>
                </a:solidFill>
              </a:rPr>
              <a:t>m_material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};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96346" y="4014491"/>
            <a:ext cx="10584230" cy="1913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000080"/>
                </a:solidFill>
              </a:rPr>
              <a:t>#include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&lt;</a:t>
            </a:r>
            <a:r>
              <a:rPr lang="en-US" sz="1300" dirty="0" err="1">
                <a:solidFill>
                  <a:srgbClr val="008000"/>
                </a:solidFill>
              </a:rPr>
              <a:t>QSGGeometryNode</a:t>
            </a:r>
            <a:r>
              <a:rPr lang="en-US" sz="1300" dirty="0">
                <a:solidFill>
                  <a:srgbClr val="008000"/>
                </a:solidFill>
              </a:rPr>
              <a:t>&gt;</a:t>
            </a:r>
            <a:r>
              <a:rPr lang="en-US" sz="1300" dirty="0"/>
              <a:t>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 err="1">
                <a:solidFill>
                  <a:srgbClr val="800080"/>
                </a:solidFill>
              </a:rPr>
              <a:t>TriangleItem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/>
              <a:t>TriangleItem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QQuickItem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*parent)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/>
              <a:t>QQuickItem</a:t>
            </a:r>
            <a:r>
              <a:rPr lang="en-US" sz="1300" dirty="0">
                <a:solidFill>
                  <a:srgbClr val="000000"/>
                </a:solidFill>
              </a:rPr>
              <a:t>(parent),</a:t>
            </a:r>
            <a:r>
              <a:rPr lang="en-US" sz="1300" dirty="0"/>
              <a:t> 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m_geometry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QSGGeometry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/>
              <a:t>defaultAttributes_Point2D</a:t>
            </a:r>
            <a:r>
              <a:rPr lang="en-US" sz="1300" dirty="0">
                <a:solidFill>
                  <a:srgbClr val="000000"/>
                </a:solidFill>
              </a:rPr>
              <a:t>(),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80"/>
                </a:solidFill>
              </a:rPr>
              <a:t>3</a:t>
            </a:r>
            <a:r>
              <a:rPr lang="en-US" sz="1300" dirty="0">
                <a:solidFill>
                  <a:srgbClr val="000000"/>
                </a:solidFill>
              </a:rPr>
              <a:t>)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setFlag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ItemHasContents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m_material</a:t>
            </a:r>
            <a:r>
              <a:rPr lang="en-US" sz="1300" dirty="0" err="1">
                <a:solidFill>
                  <a:srgbClr val="000000"/>
                </a:solidFill>
              </a:rPr>
              <a:t>.</a:t>
            </a:r>
            <a:r>
              <a:rPr lang="en-US" sz="1300" dirty="0" err="1"/>
              <a:t>setColor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800080"/>
                </a:solidFill>
              </a:rPr>
              <a:t>Qt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>
                <a:solidFill>
                  <a:srgbClr val="800080"/>
                </a:solidFill>
              </a:rPr>
              <a:t>red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r>
              <a:rPr lang="en-US" sz="1300" dirty="0"/>
              <a:t> 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integration/sgItem</a:t>
            </a:r>
            <a:endParaRPr lang="en-US" sz="1400" dirty="0">
              <a:cs typeface="Open Sans Light"/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910311"/>
      </p:ext>
    </p:extLst>
  </p:cSld>
  <p:clrMapOvr>
    <a:masterClrMapping/>
  </p:clrMapOvr>
  <p:transition spd="med">
    <p:fad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Scene Graph Items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0360C6-D9CD-CE40-8E41-52047FCADE6B}"/>
              </a:ext>
            </a:extLst>
          </p:cNvPr>
          <p:cNvSpPr txBox="1">
            <a:spLocks/>
          </p:cNvSpPr>
          <p:nvPr/>
        </p:nvSpPr>
        <p:spPr>
          <a:xfrm>
            <a:off x="696346" y="1549063"/>
            <a:ext cx="10584230" cy="3844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 err="1">
                <a:solidFill>
                  <a:srgbClr val="800080"/>
                </a:solidFill>
              </a:rPr>
              <a:t>QSGNode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</a:t>
            </a:r>
            <a:r>
              <a:rPr lang="en-US" sz="1500" dirty="0" err="1">
                <a:solidFill>
                  <a:srgbClr val="800080"/>
                </a:solidFill>
              </a:rPr>
              <a:t>TriangleItem</a:t>
            </a:r>
            <a:r>
              <a:rPr lang="en-US" sz="1500" dirty="0">
                <a:solidFill>
                  <a:srgbClr val="000000"/>
                </a:solidFill>
              </a:rPr>
              <a:t>::</a:t>
            </a:r>
            <a:r>
              <a:rPr lang="en-US" sz="1500" dirty="0" err="1"/>
              <a:t>updatePaintNode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>
                <a:solidFill>
                  <a:srgbClr val="800080"/>
                </a:solidFill>
              </a:rPr>
              <a:t>QSGNode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*n,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UpdatePaintNodeData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*)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QSGGeometryNode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dynamic_cast</a:t>
            </a:r>
            <a:r>
              <a:rPr lang="en-US" sz="1500" dirty="0">
                <a:solidFill>
                  <a:srgbClr val="000000"/>
                </a:solidFill>
              </a:rPr>
              <a:t>&lt;</a:t>
            </a:r>
            <a:r>
              <a:rPr lang="en-US" sz="1500" dirty="0" err="1">
                <a:solidFill>
                  <a:srgbClr val="800080"/>
                </a:solidFill>
              </a:rPr>
              <a:t>QSGGeometryNode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*&gt;(n);</a:t>
            </a:r>
            <a:r>
              <a:rPr lang="en-US" sz="1500" dirty="0"/>
              <a:t> </a:t>
            </a:r>
          </a:p>
          <a:p>
            <a:r>
              <a:rPr lang="en-US" sz="1500" dirty="0"/>
              <a:t>    if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(!node)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  </a:t>
            </a:r>
            <a:r>
              <a:rPr lang="en-US" sz="1500" dirty="0">
                <a:solidFill>
                  <a:srgbClr val="000000"/>
                </a:solidFill>
              </a:rPr>
              <a:t>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new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QSGGeometryNode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QSGGeometry</a:t>
            </a:r>
            <a:r>
              <a:rPr lang="en-US" sz="1500" dirty="0">
                <a:solidFill>
                  <a:srgbClr val="000000"/>
                </a:solidFill>
              </a:rPr>
              <a:t>::</a:t>
            </a:r>
            <a:r>
              <a:rPr lang="en-US" sz="1500" dirty="0"/>
              <a:t>Point2D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*v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m_geometry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  <a:r>
              <a:rPr lang="en-US" sz="1500" dirty="0"/>
              <a:t>vertexDataAsPoint2D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const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QRectF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boundingRect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0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x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left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0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bottom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1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x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left</a:t>
            </a:r>
            <a:r>
              <a:rPr lang="en-US" sz="1500" dirty="0">
                <a:solidFill>
                  <a:srgbClr val="000000"/>
                </a:solidFill>
              </a:rPr>
              <a:t>()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+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width</a:t>
            </a:r>
            <a:r>
              <a:rPr lang="en-US" sz="1500" dirty="0">
                <a:solidFill>
                  <a:srgbClr val="000000"/>
                </a:solidFill>
              </a:rPr>
              <a:t>()/</a:t>
            </a:r>
            <a:r>
              <a:rPr lang="en-US" sz="1500" dirty="0">
                <a:solidFill>
                  <a:srgbClr val="000080"/>
                </a:solidFill>
              </a:rPr>
              <a:t>2</a:t>
            </a:r>
            <a:r>
              <a:rPr lang="en-US" sz="1500" dirty="0">
                <a:solidFill>
                  <a:srgbClr val="000000"/>
                </a:solidFill>
              </a:rPr>
              <a:t>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1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top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2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x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right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2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bottom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node-&gt;</a:t>
            </a:r>
            <a:r>
              <a:rPr lang="en-US" sz="1500" dirty="0" err="1"/>
              <a:t>setGeometry</a:t>
            </a:r>
            <a:r>
              <a:rPr lang="en-US" sz="1500" dirty="0">
                <a:solidFill>
                  <a:srgbClr val="000000"/>
                </a:solidFill>
              </a:rPr>
              <a:t>(&amp;</a:t>
            </a:r>
            <a:r>
              <a:rPr lang="en-US" sz="1500" dirty="0" err="1"/>
              <a:t>m_geometry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node-&gt;</a:t>
            </a:r>
            <a:r>
              <a:rPr lang="en-US" sz="1500" dirty="0" err="1"/>
              <a:t>setMaterial</a:t>
            </a:r>
            <a:r>
              <a:rPr lang="en-US" sz="1500" dirty="0">
                <a:solidFill>
                  <a:srgbClr val="000000"/>
                </a:solidFill>
              </a:rPr>
              <a:t>(&amp;</a:t>
            </a:r>
            <a:r>
              <a:rPr lang="en-US" sz="1500" dirty="0" err="1"/>
              <a:t>m_material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/>
              <a:t> </a:t>
            </a:r>
          </a:p>
          <a:p>
            <a:r>
              <a:rPr lang="en-US" sz="1500" dirty="0"/>
              <a:t>    return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node;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4225A6D-80F8-1446-9428-9ADB24FB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271225698"/>
      </p:ext>
    </p:extLst>
  </p:cSld>
  <p:clrMapOvr>
    <a:masterClrMapping/>
  </p:clrMapOvr>
  <p:transition spd="med">
    <p:fad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QtCreator</a:t>
            </a:r>
            <a:r>
              <a:rPr lang="en-US" dirty="0"/>
              <a:t>, create Library &gt; Qt Quick 2 Extension Plugin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Pay attention to URI</a:t>
            </a:r>
          </a:p>
          <a:p>
            <a:pPr lvl="1"/>
            <a:r>
              <a:rPr lang="en-US" dirty="0"/>
              <a:t>URI must be used exactly as registered by the plugin users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Plugins – Wizard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2" y="2276872"/>
            <a:ext cx="4607312" cy="1422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43" y="4509122"/>
            <a:ext cx="7990807" cy="1780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integration/basicPlugin</a:t>
            </a:r>
            <a:endParaRPr lang="en-US" sz="1400" dirty="0">
              <a:cs typeface="Open Sans Light"/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33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2310" y="6381759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294</a:t>
            </a:fld>
            <a:r>
              <a:rPr lang="en-US" dirty="0"/>
              <a:t> 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A364B663-488F-EF45-960F-E9997238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58099146"/>
      </p:ext>
    </p:extLst>
  </p:cSld>
  <p:clrMapOvr>
    <a:masterClrMapping/>
  </p:clrMapOvr>
  <p:transition spd="med">
    <p:fad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 err="1">
                <a:latin typeface="Courier New"/>
                <a:cs typeface="Courier New"/>
              </a:rPr>
              <a:t>QQmlExtensionPlugin</a:t>
            </a:r>
            <a:r>
              <a:rPr lang="en-US" dirty="0"/>
              <a:t> sub-class</a:t>
            </a:r>
          </a:p>
          <a:p>
            <a:pPr lvl="1"/>
            <a:r>
              <a:rPr lang="en-US" sz="1500" dirty="0">
                <a:latin typeface="Courier New"/>
                <a:cs typeface="Courier New"/>
              </a:rPr>
              <a:t>Q_PLUGIN_METADATA</a:t>
            </a:r>
            <a:r>
              <a:rPr lang="en-US" dirty="0"/>
              <a:t> defines, which interface the plugin implements – no need to change this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registerType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may contain any number of register functions to register types, singletons etc.</a:t>
            </a:r>
          </a:p>
          <a:p>
            <a:pPr lvl="2"/>
            <a:r>
              <a:rPr lang="en-US" dirty="0"/>
              <a:t>It must not contain anything else like object creation </a:t>
            </a:r>
          </a:p>
          <a:p>
            <a:pPr lvl="1"/>
            <a:r>
              <a:rPr lang="en-US" dirty="0"/>
              <a:t>Module may contain obviously other files, such as JS files, resources etc. </a:t>
            </a:r>
          </a:p>
          <a:p>
            <a:pPr lvl="1"/>
            <a:endParaRPr lang="en-US" dirty="0"/>
          </a:p>
          <a:p>
            <a:r>
              <a:rPr lang="en-US" dirty="0"/>
              <a:t>Module is identified by a module definition file </a:t>
            </a:r>
            <a:r>
              <a:rPr lang="en-US" sz="2100" dirty="0" err="1">
                <a:latin typeface="Courier New"/>
                <a:cs typeface="Courier New"/>
              </a:rPr>
              <a:t>qmldir</a:t>
            </a:r>
            <a:r>
              <a:rPr lang="en-US" sz="2100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Used by QML engine to load the module</a:t>
            </a:r>
          </a:p>
          <a:p>
            <a:pPr lvl="1"/>
            <a:r>
              <a:rPr lang="en-US" dirty="0"/>
              <a:t>Contains the module identifier: </a:t>
            </a:r>
            <a:r>
              <a:rPr lang="en-US" dirty="0">
                <a:latin typeface="Courier New"/>
                <a:cs typeface="Courier New"/>
              </a:rPr>
              <a:t>module </a:t>
            </a:r>
            <a:r>
              <a:rPr lang="en-US" dirty="0" err="1">
                <a:latin typeface="Courier New"/>
                <a:cs typeface="Courier New"/>
              </a:rPr>
              <a:t>com.theqtcompany.cooltypes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May contain </a:t>
            </a:r>
            <a:r>
              <a:rPr lang="en-US" sz="1500" dirty="0" err="1">
                <a:latin typeface="Courier New"/>
                <a:cs typeface="Courier New"/>
              </a:rPr>
              <a:t>typeinfo</a:t>
            </a:r>
            <a:r>
              <a:rPr lang="en-US" dirty="0"/>
              <a:t>, which is additionally read with </a:t>
            </a:r>
            <a:r>
              <a:rPr lang="en-US" dirty="0" err="1"/>
              <a:t>qmltypes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File </a:t>
            </a:r>
            <a:r>
              <a:rPr lang="en-US" sz="2100" dirty="0" err="1">
                <a:latin typeface="Courier New"/>
                <a:cs typeface="Courier New"/>
              </a:rPr>
              <a:t>plugins.qmltypes</a:t>
            </a:r>
            <a:r>
              <a:rPr lang="en-US" dirty="0"/>
              <a:t> is optional but useful</a:t>
            </a:r>
          </a:p>
          <a:p>
            <a:pPr lvl="1"/>
            <a:r>
              <a:rPr lang="en-US" dirty="0"/>
              <a:t>Used by </a:t>
            </a:r>
            <a:r>
              <a:rPr lang="en-US" dirty="0" err="1"/>
              <a:t>QtCreator</a:t>
            </a:r>
            <a:r>
              <a:rPr lang="en-US" dirty="0"/>
              <a:t> or actually </a:t>
            </a:r>
            <a:r>
              <a:rPr lang="en-US" dirty="0" err="1"/>
              <a:t>pupper</a:t>
            </a:r>
            <a:endParaRPr lang="en-US" dirty="0"/>
          </a:p>
          <a:p>
            <a:pPr lvl="1"/>
            <a:r>
              <a:rPr lang="en-US" dirty="0"/>
              <a:t>Generate with </a:t>
            </a:r>
            <a:r>
              <a:rPr lang="en-US" sz="1500" dirty="0" err="1">
                <a:latin typeface="Courier New"/>
                <a:cs typeface="Courier New"/>
              </a:rPr>
              <a:t>qmlplugindump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latin typeface="Courier New"/>
                <a:cs typeface="Courier New"/>
              </a:rPr>
              <a:t>My.Module</a:t>
            </a:r>
            <a:r>
              <a:rPr lang="en-US" sz="1500" dirty="0">
                <a:latin typeface="Courier New"/>
                <a:cs typeface="Courier New"/>
              </a:rPr>
              <a:t> 1.0 /import/path &gt; /import/path/my/module/</a:t>
            </a:r>
            <a:r>
              <a:rPr lang="en-US" sz="1500" dirty="0" err="1">
                <a:latin typeface="Courier New"/>
                <a:cs typeface="Courier New"/>
              </a:rPr>
              <a:t>plugins.qmltypes</a:t>
            </a:r>
            <a:endParaRPr lang="en-US" sz="150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Plugins – Implementation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2310" y="6381759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295</a:t>
            </a:fld>
            <a:r>
              <a:rPr lang="en-US" dirty="0"/>
              <a:t>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7CCF7B7-12D5-E444-B647-AE47922F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916549740"/>
      </p:ext>
    </p:extLst>
  </p:cSld>
  <p:clrMapOvr>
    <a:masterClrMapping/>
  </p:clrMapOvr>
  <p:transition spd="med">
    <p:fad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Module’s identifier defines also a namespace</a:t>
            </a:r>
          </a:p>
          <a:p>
            <a:pPr lvl="1"/>
            <a:r>
              <a:rPr lang="en-US" dirty="0"/>
              <a:t>Other modules are unable to modify or override types in the module's namespace</a:t>
            </a:r>
          </a:p>
          <a:p>
            <a:pPr lvl="1"/>
            <a:r>
              <a:rPr lang="en-US" dirty="0"/>
              <a:t>Other modules are unable to register new types into the module's namespace</a:t>
            </a:r>
          </a:p>
          <a:p>
            <a:endParaRPr lang="en-US" dirty="0"/>
          </a:p>
          <a:p>
            <a:r>
              <a:rPr lang="en-US" dirty="0"/>
              <a:t>A module can be loaded only from </a:t>
            </a:r>
            <a:r>
              <a:rPr lang="en-US" sz="2100" dirty="0">
                <a:latin typeface="Courier New"/>
                <a:cs typeface="Courier New"/>
              </a:rPr>
              <a:t>QML_IMPORT_PATH</a:t>
            </a:r>
          </a:p>
          <a:p>
            <a:endParaRPr lang="en-US" dirty="0"/>
          </a:p>
          <a:p>
            <a:r>
              <a:rPr lang="en-US" dirty="0"/>
              <a:t>The identifier must match the install path relative to </a:t>
            </a:r>
            <a:r>
              <a:rPr lang="en-US" sz="2100" dirty="0">
                <a:latin typeface="Courier New"/>
                <a:cs typeface="Courier New"/>
              </a:rPr>
              <a:t>QML_IMPORT_PATH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com.theqtcompany.modules.controls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$$[QT_INSTALL_QML]/com/</a:t>
            </a:r>
            <a:r>
              <a:rPr lang="en-US" dirty="0" err="1">
                <a:latin typeface="Courier New"/>
                <a:cs typeface="Courier New"/>
              </a:rPr>
              <a:t>theqtcompany</a:t>
            </a:r>
            <a:r>
              <a:rPr lang="en-US" dirty="0">
                <a:latin typeface="Courier New"/>
                <a:cs typeface="Courier New"/>
              </a:rPr>
              <a:t>/modules/controls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Plugins – Implementation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2310" y="6381759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296</a:t>
            </a:fld>
            <a:r>
              <a:rPr lang="en-US" dirty="0"/>
              <a:t>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4AF950F-EE3D-E14A-9968-7AE54A29D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839342736"/>
      </p:ext>
    </p:extLst>
  </p:cSld>
  <p:clrMapOvr>
    <a:masterClrMapping/>
  </p:clrMapOvr>
  <p:transition spd="med">
    <p:fad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>
                <a:latin typeface="Courier New"/>
                <a:cs typeface="Courier New"/>
              </a:rPr>
              <a:t>install</a:t>
            </a:r>
            <a:r>
              <a:rPr lang="en-US" dirty="0"/>
              <a:t> keyword into the Build Steps in Projects settings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Target is the Development Host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3" y="2780930"/>
            <a:ext cx="8393045" cy="1740017"/>
          </a:xfrm>
          <a:prstGeom prst="rect">
            <a:avLst/>
          </a:prstGeom>
        </p:spPr>
      </p:pic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2310" y="6381759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297</a:t>
            </a:fld>
            <a:r>
              <a:rPr lang="en-US" dirty="0"/>
              <a:t> 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2E3C40F-51B2-3F4C-BF7B-7950CC720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823246404"/>
      </p:ext>
    </p:extLst>
  </p:cSld>
  <p:clrMapOvr>
    <a:masterClrMapping/>
  </p:clrMapOvr>
  <p:transition spd="med"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target platform has Qt libraries, but is different from the development host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INSTALLS</a:t>
            </a:r>
            <a:r>
              <a:rPr lang="en-US" dirty="0"/>
              <a:t> variable in the </a:t>
            </a:r>
            <a:r>
              <a:rPr lang="en-US" b="1" dirty="0"/>
              <a:t>.pro </a:t>
            </a:r>
            <a:r>
              <a:rPr lang="en-US" dirty="0"/>
              <a:t>file to install any files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addLibraryPath</a:t>
            </a:r>
            <a:r>
              <a:rPr lang="en-US" dirty="0">
                <a:latin typeface="Courier New"/>
                <a:cs typeface="Courier New"/>
              </a:rPr>
              <a:t>()/</a:t>
            </a:r>
            <a:r>
              <a:rPr lang="en-US" dirty="0" err="1">
                <a:latin typeface="Courier New"/>
                <a:cs typeface="Courier New"/>
              </a:rPr>
              <a:t>setLibraryPaths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>
                <a:latin typeface="Arial"/>
                <a:cs typeface="Arial"/>
              </a:rPr>
              <a:t>to add search path for plugins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target.files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someFille</a:t>
            </a:r>
            <a:r>
              <a:rPr lang="en-US" dirty="0">
                <a:latin typeface="Courier New"/>
                <a:cs typeface="Courier New"/>
              </a:rPr>
              <a:t> *.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qml.dir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installDestination</a:t>
            </a:r>
            <a:r>
              <a:rPr lang="en-US" dirty="0">
                <a:latin typeface="Courier New"/>
                <a:cs typeface="Courier New"/>
              </a:rPr>
              <a:t> = $$[QT_INSTALL_QML]/</a:t>
            </a:r>
            <a:r>
              <a:rPr lang="en-US" dirty="0" err="1">
                <a:latin typeface="Courier New"/>
                <a:cs typeface="Courier New"/>
              </a:rPr>
              <a:t>MyModule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SubName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target.path</a:t>
            </a:r>
            <a:r>
              <a:rPr lang="en-US" dirty="0">
                <a:latin typeface="Courier New"/>
                <a:cs typeface="Courier New"/>
              </a:rPr>
              <a:t> = $$</a:t>
            </a:r>
            <a:r>
              <a:rPr lang="en-US" dirty="0" err="1">
                <a:latin typeface="Courier New"/>
                <a:cs typeface="Courier New"/>
              </a:rPr>
              <a:t>installDestination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INSTALLS += target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to detect Qt version installed on the target?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–v</a:t>
            </a:r>
          </a:p>
          <a:p>
            <a:pPr lvl="1"/>
            <a:r>
              <a:rPr lang="en-US" dirty="0"/>
              <a:t>Qt include folder</a:t>
            </a:r>
          </a:p>
          <a:p>
            <a:pPr lvl="1"/>
            <a:r>
              <a:rPr lang="en-US" dirty="0"/>
              <a:t>Platform dependent tools</a:t>
            </a:r>
          </a:p>
          <a:p>
            <a:pPr lvl="2"/>
            <a:r>
              <a:rPr lang="en-US" dirty="0"/>
              <a:t>Linux: </a:t>
            </a:r>
            <a:r>
              <a:rPr lang="en-US" b="1" dirty="0" err="1"/>
              <a:t>ldd</a:t>
            </a:r>
            <a:endParaRPr lang="en-US" dirty="0"/>
          </a:p>
          <a:p>
            <a:pPr lvl="2"/>
            <a:r>
              <a:rPr lang="en-US" dirty="0"/>
              <a:t>OSX: </a:t>
            </a:r>
            <a:r>
              <a:rPr lang="en-US" b="1" dirty="0" err="1"/>
              <a:t>otool</a:t>
            </a:r>
            <a:endParaRPr lang="en-US" dirty="0"/>
          </a:p>
          <a:p>
            <a:pPr lvl="2"/>
            <a:r>
              <a:rPr lang="en-US" dirty="0"/>
              <a:t>Windows: Dependency Walker (</a:t>
            </a:r>
            <a:r>
              <a:rPr lang="en-US" b="1" dirty="0"/>
              <a:t>depends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http://www.dependencywalker.com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Has Qt Libs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2310" y="6381759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298</a:t>
            </a:fld>
            <a:r>
              <a:rPr lang="en-US" dirty="0"/>
              <a:t> 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10FCC6C-5DBA-6348-9277-CE756CD8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377673611"/>
      </p:ext>
    </p:extLst>
  </p:cSld>
  <p:clrMapOvr>
    <a:masterClrMapping/>
  </p:clrMapOvr>
  <p:transition spd="med">
    <p:fad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static build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configure –static –platform 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 bundle manually</a:t>
            </a:r>
          </a:p>
          <a:p>
            <a:pPr lvl="1"/>
            <a:r>
              <a:rPr lang="en-US" dirty="0"/>
              <a:t>Copy the relevant Qt libs/plugins to your bundle</a:t>
            </a:r>
          </a:p>
          <a:p>
            <a:pPr lvl="1"/>
            <a:r>
              <a:rPr lang="en-US" dirty="0"/>
              <a:t>Write a script which sets relevant environment variables and launches your application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Does not Have Qt Libs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09233" y="3988657"/>
            <a:ext cx="9666283" cy="2014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117226" tIns="58613" rIns="117226" bIns="58613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80000"/>
              </a:lnSpc>
              <a:buNone/>
            </a:pPr>
            <a:r>
              <a:rPr lang="en-US" sz="1500" b="1" dirty="0">
                <a:latin typeface="Courier New"/>
                <a:cs typeface="Courier New"/>
              </a:rPr>
              <a:t>#!/bin/</a:t>
            </a:r>
            <a:r>
              <a:rPr lang="en-US" sz="1500" b="1" dirty="0" err="1">
                <a:latin typeface="Courier New"/>
                <a:cs typeface="Courier New"/>
              </a:rPr>
              <a:t>sh</a:t>
            </a:r>
            <a:endParaRPr lang="en-US" sz="1500" dirty="0">
              <a:latin typeface="Courier New"/>
              <a:cs typeface="Courier New"/>
            </a:endParaRPr>
          </a:p>
          <a:p>
            <a:pPr indent="0">
              <a:lnSpc>
                <a:spcPct val="80000"/>
              </a:lnSpc>
              <a:buNone/>
            </a:pPr>
            <a:r>
              <a:rPr lang="en-US" sz="1500" dirty="0">
                <a:latin typeface="Courier New"/>
                <a:cs typeface="Courier New"/>
              </a:rPr>
              <a:t> export LD_LIBRARY_PATH=`</a:t>
            </a:r>
            <a:r>
              <a:rPr lang="en-US" sz="1500" dirty="0" err="1">
                <a:latin typeface="Courier New"/>
                <a:cs typeface="Courier New"/>
              </a:rPr>
              <a:t>pwd</a:t>
            </a:r>
            <a:r>
              <a:rPr lang="en-US" sz="1500" dirty="0">
                <a:latin typeface="Courier New"/>
                <a:cs typeface="Courier New"/>
              </a:rPr>
              <a:t>`/</a:t>
            </a:r>
            <a:r>
              <a:rPr lang="en-US" sz="1500" dirty="0" err="1">
                <a:latin typeface="Courier New"/>
                <a:cs typeface="Courier New"/>
              </a:rPr>
              <a:t>qt_libs</a:t>
            </a:r>
            <a:endParaRPr lang="en-US" sz="1500" dirty="0">
              <a:latin typeface="Courier New"/>
              <a:cs typeface="Courier New"/>
            </a:endParaRPr>
          </a:p>
          <a:p>
            <a:pPr indent="0">
              <a:lnSpc>
                <a:spcPct val="80000"/>
              </a:lnSpc>
              <a:buNone/>
            </a:pPr>
            <a:r>
              <a:rPr lang="en-US" sz="1500" dirty="0">
                <a:latin typeface="Courier New"/>
                <a:cs typeface="Courier New"/>
              </a:rPr>
              <a:t> export QML2_IMPORT_PATH=`</a:t>
            </a:r>
            <a:r>
              <a:rPr lang="en-US" sz="1500" dirty="0" err="1">
                <a:latin typeface="Courier New"/>
                <a:cs typeface="Courier New"/>
              </a:rPr>
              <a:t>pwd</a:t>
            </a:r>
            <a:r>
              <a:rPr lang="en-US" sz="1500" dirty="0">
                <a:latin typeface="Courier New"/>
                <a:cs typeface="Courier New"/>
              </a:rPr>
              <a:t>`/</a:t>
            </a:r>
            <a:r>
              <a:rPr lang="en-US" sz="1500" dirty="0" err="1">
                <a:latin typeface="Courier New"/>
                <a:cs typeface="Courier New"/>
              </a:rPr>
              <a:t>qt_libs</a:t>
            </a:r>
            <a:r>
              <a:rPr lang="en-US" sz="1500" dirty="0">
                <a:latin typeface="Courier New"/>
                <a:cs typeface="Courier New"/>
              </a:rPr>
              <a:t>/</a:t>
            </a:r>
            <a:r>
              <a:rPr lang="en-US" sz="1500" dirty="0" err="1">
                <a:latin typeface="Courier New"/>
                <a:cs typeface="Courier New"/>
              </a:rPr>
              <a:t>qml</a:t>
            </a:r>
            <a:endParaRPr lang="en-US" sz="1500" dirty="0">
              <a:latin typeface="Courier New"/>
              <a:cs typeface="Courier New"/>
            </a:endParaRPr>
          </a:p>
          <a:p>
            <a:pPr indent="0">
              <a:lnSpc>
                <a:spcPct val="80000"/>
              </a:lnSpc>
              <a:buNone/>
            </a:pPr>
            <a:r>
              <a:rPr lang="en-US" sz="1500" dirty="0">
                <a:latin typeface="Courier New"/>
                <a:cs typeface="Courier New"/>
              </a:rPr>
              <a:t> export QT_QPA_PLATFORM_PLUGIN_PATH=`</a:t>
            </a:r>
            <a:r>
              <a:rPr lang="en-US" sz="1500" dirty="0" err="1">
                <a:latin typeface="Courier New"/>
                <a:cs typeface="Courier New"/>
              </a:rPr>
              <a:t>pwd</a:t>
            </a:r>
            <a:r>
              <a:rPr lang="en-US" sz="1500" dirty="0">
                <a:latin typeface="Courier New"/>
                <a:cs typeface="Courier New"/>
              </a:rPr>
              <a:t>`/</a:t>
            </a:r>
            <a:r>
              <a:rPr lang="en-US" sz="1500" dirty="0" err="1">
                <a:latin typeface="Courier New"/>
                <a:cs typeface="Courier New"/>
              </a:rPr>
              <a:t>qt_libs</a:t>
            </a:r>
            <a:r>
              <a:rPr lang="en-US" sz="1500" dirty="0">
                <a:latin typeface="Courier New"/>
                <a:cs typeface="Courier New"/>
              </a:rPr>
              <a:t>/plugins/platforms</a:t>
            </a:r>
          </a:p>
          <a:p>
            <a:pPr indent="0">
              <a:lnSpc>
                <a:spcPct val="80000"/>
              </a:lnSpc>
              <a:buNone/>
            </a:pPr>
            <a:r>
              <a:rPr lang="en-US" sz="1500" dirty="0">
                <a:latin typeface="Courier New"/>
                <a:cs typeface="Courier New"/>
              </a:rPr>
              <a:t> ./</a:t>
            </a:r>
            <a:r>
              <a:rPr lang="en-US" sz="1500" dirty="0" err="1">
                <a:latin typeface="Courier New"/>
                <a:cs typeface="Courier New"/>
              </a:rPr>
              <a:t>MyCoolApplication</a:t>
            </a:r>
            <a:endParaRPr lang="en-US" sz="1500" dirty="0">
              <a:latin typeface="Courier New"/>
              <a:cs typeface="Courier New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2310" y="6381759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299</a:t>
            </a:fld>
            <a:r>
              <a:rPr lang="en-US" dirty="0"/>
              <a:t>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ABA43B7-1D7D-9A4F-A5F3-18074F6CC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48483974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3CB23E-6BCF-6549-902F-7469E85C2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339050"/>
              </p:ext>
            </p:extLst>
          </p:nvPr>
        </p:nvGraphicFramePr>
        <p:xfrm>
          <a:off x="695219" y="1916832"/>
          <a:ext cx="10812194" cy="3754052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3384557">
                  <a:extLst>
                    <a:ext uri="{9D8B030D-6E8A-4147-A177-3AD203B41FA5}">
                      <a16:colId xmlns:a16="http://schemas.microsoft.com/office/drawing/2014/main" val="2769755799"/>
                    </a:ext>
                  </a:extLst>
                </a:gridCol>
                <a:gridCol w="7427637">
                  <a:extLst>
                    <a:ext uri="{9D8B030D-6E8A-4147-A177-3AD203B41FA5}">
                      <a16:colId xmlns:a16="http://schemas.microsoft.com/office/drawing/2014/main" val="2747477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QML and Scripting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QML Global Object, QML Script Restrictions, Worker Scripts, </a:t>
                      </a:r>
                      <a:r>
                        <a:rPr lang="en-GB" sz="1400" dirty="0" err="1"/>
                        <a:t>Startup</a:t>
                      </a:r>
                      <a:r>
                        <a:rPr lang="en-GB" sz="1400" dirty="0"/>
                        <a:t> Scripts, Qt Quick Compiler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406088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Dynamic QML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Loader,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Qt Components,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Lazy Loading,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Incubation</a:t>
                      </a:r>
                      <a:endParaRPr lang="en-GB" sz="1400" b="0" i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94795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Canvas</a:t>
                      </a:r>
                      <a:endParaRPr lang="en-US" sz="1800" b="0" i="0" dirty="0">
                        <a:latin typeface="+mn-lt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Painting on Canvas,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Rendering and Performance,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2D Painting, Shapes</a:t>
                      </a:r>
                      <a:endParaRPr lang="en-GB" sz="1400" dirty="0"/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42512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Particle System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Emitters,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Image, Item, and Custom Particles,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Affectors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Performance Issues</a:t>
                      </a:r>
                      <a:endParaRPr lang="en-GB" sz="1400" b="0" i="0" dirty="0">
                        <a:latin typeface="+mn-lt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27878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Graphical Effects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Ready-Made Graphical Effects</a:t>
                      </a:r>
                      <a:endParaRPr lang="en-US" sz="1400" b="0" i="0" dirty="0">
                        <a:latin typeface="+mn-lt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201522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Multimedia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cs typeface="Open Sans Light"/>
                        </a:rPr>
                        <a:t>Media Player, Camera, Other Features, Audio Engine 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2846850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Using QML in Qt/C++ Applications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cs typeface="Open Sans Light"/>
                        </a:rPr>
                        <a:t>Essential C++ Classes, QML Engine, QML and C++ Integration, Component, Context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9014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Creating QML Types in C++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cs typeface="Open Sans Light"/>
                        </a:rPr>
                        <a:t>Adding New Types, Type Registration , Enumerations and List Properties, Default and Grouped Properties, </a:t>
                      </a:r>
                      <a:r>
                        <a:rPr lang="en-US" sz="1400" dirty="0"/>
                        <a:t>Type Plugins, Plugin Deployment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6376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QML Rendering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Scene Graph Nodes,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Geometry and Material,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Rendering Optimization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3715898126"/>
                  </a:ext>
                </a:extLst>
              </a:tr>
            </a:tbl>
          </a:graphicData>
        </a:graphic>
      </p:graphicFrame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C0CD230-DAFC-3C4B-AD81-50EB0605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75555109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D80249-DE8C-9A42-A360-FCED5530C1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User Interactions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F9B7F26-4A60-BB46-8536-449BDB3AB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5ACE2-7753-3545-9B51-57565DEF3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75DB13-5BF5-A544-A4A3-6D342A473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0116"/>
      </p:ext>
    </p:extLst>
  </p:cSld>
  <p:clrMapOvr>
    <a:masterClrMapping/>
  </p:clrMapOvr>
  <p:transition spd="med">
    <p:fad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platform-dependent (OSX, Windows) deployment tools in </a:t>
            </a:r>
            <a:r>
              <a:rPr lang="en-US" dirty="0">
                <a:latin typeface="Courier New"/>
                <a:cs typeface="Courier New"/>
              </a:rPr>
              <a:t>QTDIR/bin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macdeployqt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windeployqt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Some options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-no-plugins</a:t>
            </a:r>
            <a:r>
              <a:rPr lang="en-US" dirty="0"/>
              <a:t> (by default all release plugins will be added, if the corresponding Qt module used)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dmg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create a disk image in OSX</a:t>
            </a:r>
          </a:p>
          <a:p>
            <a:pPr lvl="1"/>
            <a:r>
              <a:rPr lang="en-US" dirty="0"/>
              <a:t>Third party libraries must be still manually copied to the bundle/added to the installation package</a:t>
            </a:r>
          </a:p>
          <a:p>
            <a:pPr lvl="1"/>
            <a:r>
              <a:rPr lang="en-US" dirty="0"/>
              <a:t>You may need to handle different architectures 32/64 bit, Intel/PowerPC etc.</a:t>
            </a:r>
          </a:p>
          <a:p>
            <a:pPr lvl="1"/>
            <a:endParaRPr lang="en-US" dirty="0"/>
          </a:p>
          <a:p>
            <a:r>
              <a:rPr lang="en-US" dirty="0"/>
              <a:t>Create a custom binary installer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Does not Have Qt Libs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2310" y="6381759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300</a:t>
            </a:fld>
            <a:r>
              <a:rPr lang="en-US" dirty="0"/>
              <a:t> 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6F96649-B336-AC45-85CE-98F0398FC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797651560"/>
      </p:ext>
    </p:extLst>
  </p:cSld>
  <p:clrMapOvr>
    <a:masterClrMapping/>
  </p:clrMapOvr>
  <p:transition spd="med"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QML types can be defined in C++ and registered for the QML engine</a:t>
            </a:r>
          </a:p>
          <a:p>
            <a:endParaRPr lang="en-US" dirty="0"/>
          </a:p>
          <a:p>
            <a:r>
              <a:rPr lang="en-US" dirty="0"/>
              <a:t>New types must have a meta-object</a:t>
            </a:r>
          </a:p>
          <a:p>
            <a:pPr lvl="1"/>
            <a:r>
              <a:rPr lang="en-US" dirty="0"/>
              <a:t>Defined with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for 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Defined with </a:t>
            </a:r>
            <a:r>
              <a:rPr lang="en-US" dirty="0">
                <a:latin typeface="Courier New"/>
                <a:cs typeface="Courier New"/>
              </a:rPr>
              <a:t>Q_GADGET</a:t>
            </a:r>
            <a:r>
              <a:rPr lang="en-US" dirty="0"/>
              <a:t> for </a:t>
            </a:r>
            <a:r>
              <a:rPr lang="en-US" dirty="0">
                <a:latin typeface="Courier New"/>
                <a:cs typeface="Courier New"/>
              </a:rPr>
              <a:t>non-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Visual types are derived from </a:t>
            </a:r>
            <a:r>
              <a:rPr lang="en-US" dirty="0" err="1">
                <a:latin typeface="Courier New"/>
                <a:cs typeface="Courier New"/>
              </a:rPr>
              <a:t>QQuickItem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Visual items may be painted with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, OpenGL or using scene graph nodes </a:t>
            </a:r>
          </a:p>
          <a:p>
            <a:endParaRPr lang="en-US" dirty="0"/>
          </a:p>
          <a:p>
            <a:r>
              <a:rPr lang="en-US" dirty="0"/>
              <a:t>New types are typically deployed as QML extension plugins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301</a:t>
            </a:fld>
            <a:r>
              <a:rPr lang="en-US" dirty="0"/>
              <a:t>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9A68158-628A-6E49-97DA-DB97CA986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593562919"/>
      </p:ext>
    </p:extLst>
  </p:cSld>
  <p:clrMapOvr>
    <a:masterClrMapping/>
  </p:clrMapOvr>
  <p:transition spd="med"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179EB5-19FF-9848-BA17-9571EA98F7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QML Rendering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ECC3953-16FC-D745-8A63-FBA825BA3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3DC7-2851-AF45-864E-957DD288A1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13280-67C4-D14C-BE5B-F64D28F1E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53050"/>
      </p:ext>
    </p:extLst>
  </p:cSld>
  <p:clrMapOvr>
    <a:masterClrMapping/>
  </p:clrMapOvr>
  <p:transition spd="med">
    <p:fad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Scene Graph Nodes </a:t>
            </a:r>
          </a:p>
          <a:p>
            <a:r>
              <a:rPr lang="en-US" dirty="0"/>
              <a:t>Geometry and Material </a:t>
            </a:r>
          </a:p>
          <a:p>
            <a:r>
              <a:rPr lang="en-US" dirty="0"/>
              <a:t>Rendering 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D33BFB5-C89C-8648-8E1F-39C9A89B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60792281"/>
      </p:ext>
    </p:extLst>
  </p:cSld>
  <p:clrMapOvr>
    <a:masterClrMapping/>
  </p:clrMapOvr>
  <p:transition spd="med">
    <p:fad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QML rendering tree</a:t>
            </a:r>
          </a:p>
          <a:p>
            <a:endParaRPr lang="en-US" dirty="0"/>
          </a:p>
          <a:p>
            <a:r>
              <a:rPr lang="en-US" dirty="0"/>
              <a:t>Composed a small set of predefined node types</a:t>
            </a:r>
          </a:p>
          <a:p>
            <a:pPr lvl="1"/>
            <a:r>
              <a:rPr lang="en-US" dirty="0"/>
              <a:t>Logical and (often) spatial representation of a graphical scene </a:t>
            </a:r>
          </a:p>
          <a:p>
            <a:endParaRPr lang="en-US" dirty="0"/>
          </a:p>
          <a:p>
            <a:r>
              <a:rPr lang="en-US" dirty="0"/>
              <a:t>Basic node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QSGNode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Container (append, prepend, remove)</a:t>
            </a:r>
          </a:p>
          <a:p>
            <a:pPr lvl="1"/>
            <a:r>
              <a:rPr lang="en-US" dirty="0"/>
              <a:t>Uses a dirty flag</a:t>
            </a:r>
          </a:p>
          <a:p>
            <a:pPr lvl="1"/>
            <a:r>
              <a:rPr lang="en-US" dirty="0"/>
              <a:t>Possible to block the sub-tree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Geometry node</a:t>
            </a:r>
          </a:p>
          <a:p>
            <a:pPr lvl="1"/>
            <a:r>
              <a:rPr lang="en-US" dirty="0"/>
              <a:t>Used for all visible content</a:t>
            </a:r>
          </a:p>
          <a:p>
            <a:pPr lvl="1"/>
            <a:r>
              <a:rPr lang="en-US" dirty="0"/>
              <a:t>Contains a mesh and material</a:t>
            </a:r>
          </a:p>
          <a:p>
            <a:pPr lvl="2"/>
            <a:r>
              <a:rPr lang="en-US" dirty="0"/>
              <a:t>Mesh is rendered to the screen using </a:t>
            </a:r>
            <a:r>
              <a:rPr lang="en-US" dirty="0" err="1"/>
              <a:t>shaders</a:t>
            </a:r>
            <a:endParaRPr lang="en-US" dirty="0"/>
          </a:p>
          <a:p>
            <a:pPr lvl="2"/>
            <a:r>
              <a:rPr lang="en-US" dirty="0"/>
              <a:t>Material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QGLShaderProgram</a:t>
            </a:r>
            <a:r>
              <a:rPr lang="en-US" dirty="0"/>
              <a:t>) defines the states (vertex and index buffers, colors, matrices) </a:t>
            </a:r>
          </a:p>
          <a:p>
            <a:endParaRPr lang="en-US" dirty="0"/>
          </a:p>
          <a:p>
            <a:r>
              <a:rPr lang="en-US" dirty="0"/>
              <a:t>Opacity and transform node</a:t>
            </a:r>
          </a:p>
          <a:p>
            <a:pPr lvl="1"/>
            <a:r>
              <a:rPr lang="en-US" dirty="0"/>
              <a:t>Set opacity and transform to a node or a sub-tree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 Nodes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1C6209C-2444-A945-8D83-DC2CE7BB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122095684"/>
      </p:ext>
    </p:extLst>
  </p:cSld>
  <p:clrMapOvr>
    <a:masterClrMapping/>
  </p:clrMapOvr>
  <p:transition spd="med">
    <p:fad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 Nodes and Material Classes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6" y="1374892"/>
            <a:ext cx="11147697" cy="450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D6016CB-FFCB-8F4B-A830-68B5E522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92C38B5-9A55-D948-8A39-95ECF908819B}"/>
              </a:ext>
            </a:extLst>
          </p:cNvPr>
          <p:cNvSpPr txBox="1">
            <a:spLocks/>
          </p:cNvSpPr>
          <p:nvPr/>
        </p:nvSpPr>
        <p:spPr>
          <a:xfrm>
            <a:off x="3008312" y="65341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09187624"/>
      </p:ext>
    </p:extLst>
  </p:cSld>
  <p:clrMapOvr>
    <a:masterClrMapping/>
  </p:clrMapOvr>
  <p:transition spd="med">
    <p:fad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and initialize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QSGNode</a:t>
            </a:r>
            <a:r>
              <a:rPr lang="en-US" dirty="0"/>
              <a:t> subclass (e.g.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QSGGeometryNode</a:t>
            </a:r>
            <a:r>
              <a:rPr lang="en-US" dirty="0"/>
              <a:t>)</a:t>
            </a:r>
          </a:p>
          <a:p>
            <a:endParaRPr lang="en-US" dirty="0"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QSGGeometry</a:t>
            </a:r>
            <a:r>
              <a:rPr lang="en-US" dirty="0"/>
              <a:t> to specify the mesh</a:t>
            </a:r>
          </a:p>
          <a:p>
            <a:endParaRPr lang="en-US" dirty="0"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QSGMaterial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to encapsulate rendering state for a </a:t>
            </a:r>
            <a:r>
              <a:rPr lang="en-US" dirty="0" err="1"/>
              <a:t>shader</a:t>
            </a:r>
            <a:r>
              <a:rPr lang="en-US" dirty="0"/>
              <a:t> program</a:t>
            </a:r>
          </a:p>
          <a:p>
            <a:pPr lvl="1"/>
            <a:r>
              <a:rPr lang="en-US" dirty="0"/>
              <a:t>For one scene graph, there is one unique </a:t>
            </a:r>
            <a:r>
              <a:rPr lang="en-US" dirty="0" err="1">
                <a:latin typeface="Courier New"/>
                <a:cs typeface="Courier New"/>
              </a:rPr>
              <a:t>QSGMaterialShader</a:t>
            </a:r>
            <a:r>
              <a:rPr lang="en-US" dirty="0"/>
              <a:t>, which encapsulates </a:t>
            </a:r>
            <a:r>
              <a:rPr lang="en-US" dirty="0" err="1">
                <a:latin typeface="Courier New"/>
                <a:cs typeface="Courier New"/>
              </a:rPr>
              <a:t>QOpenGLShaderProgram</a:t>
            </a:r>
            <a:r>
              <a:rPr lang="en-US" dirty="0"/>
              <a:t> the scene graph uses to render that material</a:t>
            </a:r>
          </a:p>
          <a:p>
            <a:pPr lvl="1"/>
            <a:r>
              <a:rPr lang="en-US" dirty="0"/>
              <a:t>Each geometry node may have a unique </a:t>
            </a:r>
            <a:r>
              <a:rPr lang="en-US" dirty="0" err="1">
                <a:latin typeface="Courier New"/>
                <a:cs typeface="Courier New"/>
              </a:rPr>
              <a:t>QSGMaterial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Useful convenience classes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QSGTextureProvider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QSGTexture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Graph Node Implementation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98804"/>
      </p:ext>
    </p:extLst>
  </p:cSld>
  <p:clrMapOvr>
    <a:masterClrMapping/>
  </p:clrMapOvr>
  <p:transition spd="med">
    <p:fad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QSGGeometry</a:t>
            </a:r>
            <a:r>
              <a:rPr lang="en-US" dirty="0"/>
              <a:t> to define vertices (position, </a:t>
            </a:r>
            <a:r>
              <a:rPr lang="en-US" dirty="0" err="1"/>
              <a:t>normals</a:t>
            </a:r>
            <a:r>
              <a:rPr lang="en-US" dirty="0"/>
              <a:t>, and texture coordinates)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QSGGeometry</a:t>
            </a:r>
            <a:r>
              <a:rPr lang="en-US" dirty="0">
                <a:latin typeface="Courier New"/>
                <a:cs typeface="Courier New"/>
              </a:rPr>
              <a:t> *geometry = new </a:t>
            </a:r>
            <a:r>
              <a:rPr lang="en-US" dirty="0" err="1">
                <a:latin typeface="Courier New"/>
                <a:cs typeface="Courier New"/>
              </a:rPr>
              <a:t>QSGGeometry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QSGGeometry</a:t>
            </a:r>
            <a:r>
              <a:rPr lang="en-US" dirty="0">
                <a:latin typeface="Courier New"/>
                <a:cs typeface="Courier New"/>
              </a:rPr>
              <a:t>::defaultAttributes_Point2D(), 2);</a:t>
            </a:r>
          </a:p>
          <a:p>
            <a:r>
              <a:rPr lang="en-US" dirty="0"/>
              <a:t>Define the drawing mode (triangles, triangle strips or points)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geometry-&gt;</a:t>
            </a:r>
            <a:r>
              <a:rPr lang="en-US" dirty="0" err="1">
                <a:latin typeface="Courier New"/>
                <a:cs typeface="Courier New"/>
              </a:rPr>
              <a:t>setDrawingMode</a:t>
            </a:r>
            <a:r>
              <a:rPr lang="en-US" dirty="0">
                <a:latin typeface="Courier New"/>
                <a:cs typeface="Courier New"/>
              </a:rPr>
              <a:t>(GL_LINES);</a:t>
            </a:r>
          </a:p>
          <a:p>
            <a:pPr marL="738432" lvl="2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geometry-&gt;</a:t>
            </a:r>
            <a:r>
              <a:rPr lang="en-US" dirty="0" err="1">
                <a:latin typeface="Courier New"/>
                <a:cs typeface="Courier New"/>
              </a:rPr>
              <a:t>setLineWidth</a:t>
            </a:r>
            <a:r>
              <a:rPr lang="en-US" dirty="0">
                <a:latin typeface="Courier New"/>
                <a:cs typeface="Courier New"/>
              </a:rPr>
              <a:t>(3); 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geometry-&gt;vertexDataAsPoint2D()[0].set(0, 0); 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geometry-&gt;vertexDataAsPoint2D()[1].set(width(), height());</a:t>
            </a:r>
          </a:p>
          <a:p>
            <a:r>
              <a:rPr lang="en-US" dirty="0"/>
              <a:t>Set the geometry to the geometry node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QSGGeometryNode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setGeometry</a:t>
            </a:r>
            <a:r>
              <a:rPr lang="en-US" dirty="0">
                <a:latin typeface="Courier New"/>
                <a:cs typeface="Courier New"/>
              </a:rPr>
              <a:t>(geometry);</a:t>
            </a:r>
          </a:p>
          <a:p>
            <a:pPr lvl="1"/>
            <a:endParaRPr lang="en-US" dirty="0"/>
          </a:p>
          <a:p>
            <a:r>
              <a:rPr lang="en-US" dirty="0"/>
              <a:t>The geometry can be uploaded to the graphics memory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setVertexDataPattern</a:t>
            </a:r>
            <a:r>
              <a:rPr lang="en-US" dirty="0">
                <a:latin typeface="Courier New"/>
                <a:cs typeface="Courier New"/>
              </a:rPr>
              <a:t>() // </a:t>
            </a:r>
            <a:r>
              <a:rPr lang="en-US" dirty="0" err="1">
                <a:latin typeface="Courier New"/>
                <a:cs typeface="Courier New"/>
              </a:rPr>
              <a:t>AlwaysUploadPattern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DynamicPattern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StaticPattern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markVertexDataDirty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to specify, when the geometry should be uploaded, if other than </a:t>
            </a:r>
            <a:r>
              <a:rPr lang="en-US" dirty="0" err="1">
                <a:latin typeface="Courier New"/>
                <a:cs typeface="Courier New"/>
              </a:rPr>
              <a:t>AlwaysUploadPattern</a:t>
            </a:r>
            <a:r>
              <a:rPr lang="en-US" dirty="0"/>
              <a:t> used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Geometry Node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23743" y="332660"/>
            <a:ext cx="410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Qt SDK Demo: </a:t>
            </a:r>
            <a:r>
              <a:rPr lang="fi-FI" sz="1400" dirty="0" err="1">
                <a:cs typeface="Open Sans Light"/>
              </a:rPr>
              <a:t>Scene</a:t>
            </a:r>
            <a:r>
              <a:rPr lang="fi-FI" sz="1400" dirty="0">
                <a:cs typeface="Open Sans Light"/>
              </a:rPr>
              <a:t> </a:t>
            </a:r>
            <a:r>
              <a:rPr lang="fi-FI" sz="1400" dirty="0" err="1">
                <a:cs typeface="Open Sans Light"/>
              </a:rPr>
              <a:t>Graph</a:t>
            </a:r>
            <a:r>
              <a:rPr lang="fi-FI" sz="1400" dirty="0">
                <a:cs typeface="Open Sans Light"/>
              </a:rPr>
              <a:t> – </a:t>
            </a:r>
            <a:r>
              <a:rPr lang="fi-FI" sz="1400" dirty="0" err="1">
                <a:cs typeface="Open Sans Light"/>
              </a:rPr>
              <a:t>Custom</a:t>
            </a:r>
            <a:r>
              <a:rPr lang="fi-FI" sz="1400" dirty="0">
                <a:cs typeface="Open Sans Light"/>
              </a:rPr>
              <a:t> </a:t>
            </a:r>
            <a:r>
              <a:rPr lang="fi-FI" sz="1400" dirty="0" err="1">
                <a:cs typeface="Open Sans Light"/>
              </a:rPr>
              <a:t>Geometry</a:t>
            </a:r>
            <a:r>
              <a:rPr lang="fi-FI" sz="1400" dirty="0">
                <a:cs typeface="Open Sans Light"/>
              </a:rPr>
              <a:t> </a:t>
            </a:r>
            <a:endParaRPr lang="en-US" sz="1400" dirty="0">
              <a:cs typeface="Open Sans Light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BE80333-79F0-C04B-9BFE-8FD7E423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8AD9614-7F97-3E4E-8C3F-E35268993EB4}"/>
              </a:ext>
            </a:extLst>
          </p:cNvPr>
          <p:cNvSpPr txBox="1">
            <a:spLocks/>
          </p:cNvSpPr>
          <p:nvPr/>
        </p:nvSpPr>
        <p:spPr>
          <a:xfrm>
            <a:off x="3008312" y="6534150"/>
            <a:ext cx="8785225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51365812"/>
      </p:ext>
    </p:extLst>
  </p:cSld>
  <p:clrMapOvr>
    <a:masterClrMapping/>
  </p:clrMapOvr>
  <p:transition spd="med"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Sub-class </a:t>
            </a:r>
            <a:r>
              <a:rPr lang="en-US" dirty="0" err="1">
                <a:latin typeface="Courier New"/>
                <a:cs typeface="Courier New"/>
              </a:rPr>
              <a:t>QSGSimpleMaterialShader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Use a macro to add boilerplate code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MyCoolMaterial</a:t>
            </a:r>
            <a:r>
              <a:rPr lang="en-US" dirty="0">
                <a:latin typeface="Courier New"/>
                <a:cs typeface="Courier New"/>
              </a:rPr>
              <a:t> : public </a:t>
            </a:r>
            <a:r>
              <a:rPr lang="en-US" dirty="0" err="1">
                <a:latin typeface="Courier New"/>
                <a:cs typeface="Courier New"/>
              </a:rPr>
              <a:t>QSGSimpleMaterialShader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StateStruct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{ // </a:t>
            </a:r>
            <a:r>
              <a:rPr lang="en-US" dirty="0" err="1">
                <a:latin typeface="Courier New"/>
                <a:cs typeface="Courier New"/>
              </a:rPr>
              <a:t>StateStruct</a:t>
            </a:r>
            <a:r>
              <a:rPr lang="en-US" dirty="0">
                <a:latin typeface="Courier New"/>
                <a:cs typeface="Courier New"/>
              </a:rPr>
              <a:t> defines state data, e.g. color and compare() function to check,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  // if a new state value differs from the previous one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	QSG_DECLARE_SIMPLE_SHADER(</a:t>
            </a:r>
            <a:r>
              <a:rPr lang="en-US" dirty="0" err="1">
                <a:latin typeface="Courier New"/>
                <a:cs typeface="Courier New"/>
              </a:rPr>
              <a:t>MyCoolMaterial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StateStruct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/>
              <a:t>Implement the </a:t>
            </a:r>
            <a:r>
              <a:rPr lang="en-US" dirty="0" err="1"/>
              <a:t>shaders</a:t>
            </a:r>
            <a:endParaRPr lang="en-US" dirty="0"/>
          </a:p>
          <a:p>
            <a:r>
              <a:rPr lang="en-US" dirty="0"/>
              <a:t>Implement the state updates</a:t>
            </a:r>
          </a:p>
          <a:p>
            <a:pPr lvl="2">
              <a:buNone/>
            </a:pPr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updateState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State *state,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State *) </a:t>
            </a:r>
          </a:p>
          <a:p>
            <a:pPr lvl="2">
              <a:buNone/>
            </a:pPr>
            <a:r>
              <a:rPr lang="en-US" dirty="0">
                <a:latin typeface="Courier New"/>
                <a:cs typeface="Courier New"/>
              </a:rPr>
              <a:t>{   // Change a new uniform value to OpenGL </a:t>
            </a:r>
            <a:r>
              <a:rPr lang="en-US" dirty="0" err="1">
                <a:latin typeface="Courier New"/>
                <a:cs typeface="Courier New"/>
              </a:rPr>
              <a:t>shaders</a:t>
            </a:r>
            <a:r>
              <a:rPr lang="en-US" dirty="0">
                <a:latin typeface="Courier New"/>
                <a:cs typeface="Courier New"/>
              </a:rPr>
              <a:t> =&gt; state changes</a:t>
            </a:r>
          </a:p>
          <a:p>
            <a:pPr lvl="2">
              <a:buNone/>
            </a:pPr>
            <a:r>
              <a:rPr lang="en-US" dirty="0">
                <a:latin typeface="Courier New"/>
                <a:cs typeface="Courier New"/>
              </a:rPr>
              <a:t>    program()-&gt;</a:t>
            </a:r>
            <a:r>
              <a:rPr lang="en-US" dirty="0" err="1">
                <a:latin typeface="Courier New"/>
                <a:cs typeface="Courier New"/>
              </a:rPr>
              <a:t>setUniformValue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m_stateVariable</a:t>
            </a:r>
            <a:r>
              <a:rPr lang="en-US" dirty="0">
                <a:latin typeface="Courier New"/>
                <a:cs typeface="Courier New"/>
              </a:rPr>
              <a:t>, state-&gt;</a:t>
            </a:r>
            <a:r>
              <a:rPr lang="en-US" dirty="0" err="1">
                <a:latin typeface="Courier New"/>
                <a:cs typeface="Courier New"/>
              </a:rPr>
              <a:t>dataInMyStateStruct</a:t>
            </a:r>
            <a:r>
              <a:rPr lang="en-US" dirty="0">
                <a:latin typeface="Courier New"/>
                <a:cs typeface="Courier New"/>
              </a:rPr>
              <a:t>); ‘</a:t>
            </a:r>
          </a:p>
          <a:p>
            <a:pPr lvl="2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r>
              <a:rPr lang="en-US" dirty="0"/>
              <a:t>Set the material to the geometry node </a:t>
            </a:r>
          </a:p>
          <a:p>
            <a:pPr marL="738432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QSGSimpleMaterial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StateStruct</a:t>
            </a:r>
            <a:r>
              <a:rPr lang="en-US" dirty="0">
                <a:latin typeface="Courier New"/>
                <a:cs typeface="Courier New"/>
              </a:rPr>
              <a:t>&gt; *material = </a:t>
            </a:r>
            <a:r>
              <a:rPr lang="en-US" dirty="0" err="1">
                <a:latin typeface="Courier New"/>
                <a:cs typeface="Courier New"/>
              </a:rPr>
              <a:t>MyCoolMaterial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createMaterial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738432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QSGGeometryNode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setMaterial</a:t>
            </a:r>
            <a:r>
              <a:rPr lang="en-US" dirty="0">
                <a:latin typeface="Courier New"/>
                <a:cs typeface="Courier New"/>
              </a:rPr>
              <a:t>(material);</a:t>
            </a: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Material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23743" y="332660"/>
            <a:ext cx="410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Qt SDK Demo: </a:t>
            </a:r>
            <a:r>
              <a:rPr lang="fi-FI" sz="1400" dirty="0" err="1">
                <a:cs typeface="Open Sans Light"/>
              </a:rPr>
              <a:t>Scene</a:t>
            </a:r>
            <a:r>
              <a:rPr lang="fi-FI" sz="1400" dirty="0">
                <a:cs typeface="Open Sans Light"/>
              </a:rPr>
              <a:t> </a:t>
            </a:r>
            <a:r>
              <a:rPr lang="fi-FI" sz="1400" dirty="0" err="1">
                <a:cs typeface="Open Sans Light"/>
              </a:rPr>
              <a:t>Graph</a:t>
            </a:r>
            <a:r>
              <a:rPr lang="fi-FI" sz="1400" dirty="0">
                <a:cs typeface="Open Sans Light"/>
              </a:rPr>
              <a:t> – Basic </a:t>
            </a:r>
            <a:r>
              <a:rPr lang="fi-FI" sz="1400" dirty="0" err="1">
                <a:cs typeface="Open Sans Light"/>
              </a:rPr>
              <a:t>Material</a:t>
            </a:r>
            <a:endParaRPr lang="en-US" sz="1400" dirty="0"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1285853"/>
      </p:ext>
    </p:extLst>
  </p:cSld>
  <p:clrMapOvr>
    <a:masterClrMapping/>
  </p:clrMapOvr>
  <p:transition spd="med"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QML object graph tree is rendered by the scene graph </a:t>
            </a:r>
          </a:p>
          <a:p>
            <a:pPr lvl="1"/>
            <a:r>
              <a:rPr lang="en-US" dirty="0"/>
              <a:t>Scene graph implements several rendering optimizations </a:t>
            </a:r>
          </a:p>
          <a:p>
            <a:r>
              <a:rPr lang="en-US" dirty="0"/>
              <a:t>Shader cache</a:t>
            </a:r>
          </a:p>
          <a:p>
            <a:pPr lvl="1"/>
            <a:r>
              <a:rPr lang="en-US" dirty="0"/>
              <a:t>Improved performance even cases, where shaders cached by the graphics card </a:t>
            </a:r>
          </a:p>
          <a:p>
            <a:endParaRPr lang="en-US" dirty="0"/>
          </a:p>
          <a:p>
            <a:r>
              <a:rPr lang="en-US" dirty="0"/>
              <a:t>Opaque geometry rendered before translucent geometry</a:t>
            </a:r>
          </a:p>
          <a:p>
            <a:pPr lvl="1"/>
            <a:r>
              <a:rPr lang="en-US" dirty="0"/>
              <a:t>From front to back </a:t>
            </a:r>
          </a:p>
          <a:p>
            <a:endParaRPr lang="en-US" dirty="0"/>
          </a:p>
          <a:p>
            <a:r>
              <a:rPr lang="en-US" dirty="0"/>
              <a:t>Translucent geometry is not rendered at all, if covered by opaque geometry (depth testing enabled)</a:t>
            </a:r>
          </a:p>
          <a:p>
            <a:pPr lvl="1"/>
            <a:r>
              <a:rPr lang="en-US" dirty="0"/>
              <a:t>Note! Renderer still takes these nodes into account and the vertex shader is run for each vertex =&gt; </a:t>
            </a:r>
            <a:r>
              <a:rPr lang="en-US" u="sng" dirty="0"/>
              <a:t>use visible/opacity = 0</a:t>
            </a:r>
            <a:endParaRPr lang="en-US" dirty="0"/>
          </a:p>
          <a:p>
            <a:endParaRPr lang="en-US" dirty="0"/>
          </a:p>
          <a:p>
            <a:r>
              <a:rPr lang="en-US" dirty="0"/>
              <a:t>After opaque primitives, alpha blended primitives are drawn in back-to-front manner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 Rendering and Optimizations 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F0226C3-DA00-864E-8677-E6497479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99038329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74E14C-3F0B-9B4F-9078-00CEE39E2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 Handlers</a:t>
            </a:r>
          </a:p>
          <a:p>
            <a:r>
              <a:rPr lang="en-US" dirty="0"/>
              <a:t>Mouse Events</a:t>
            </a:r>
          </a:p>
          <a:p>
            <a:r>
              <a:rPr lang="en-US" dirty="0"/>
              <a:t> Key Events</a:t>
            </a:r>
          </a:p>
          <a:p>
            <a:r>
              <a:rPr lang="en-US" dirty="0"/>
              <a:t>Touch Events and Gestures</a:t>
            </a:r>
          </a:p>
          <a:p>
            <a:r>
              <a:rPr lang="en-US" dirty="0"/>
              <a:t>Pointer Handlers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5106C-3405-9F4F-BA33-6A3E21F8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31333-4EBC-44D2-B511-0374BB425A5A}" type="datetime3">
              <a:rPr lang="en-US" smtClean="0"/>
              <a:t>29 April 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538DA-F44F-A84E-9C18-41BD3186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4935337-F592-FB42-8232-5B1CCA42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4F4E4C6-EC96-C843-A224-22F6CF2F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965502071"/>
      </p:ext>
    </p:extLst>
  </p:cSld>
  <p:clrMapOvr>
    <a:masterClrMapping/>
  </p:clrMapOvr>
  <p:transition spd="med">
    <p:fad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Renderer tries to batch paint operations</a:t>
            </a:r>
          </a:p>
          <a:p>
            <a:pPr lvl="1"/>
            <a:r>
              <a:rPr lang="en-US" dirty="0"/>
              <a:t>To minimize the number of rendering state changes </a:t>
            </a:r>
          </a:p>
          <a:p>
            <a:endParaRPr lang="en-US" dirty="0"/>
          </a:p>
          <a:p>
            <a:r>
              <a:rPr lang="en-US" dirty="0"/>
              <a:t>Batches are uploaded and stored in GPU memory using vertex buffer objects </a:t>
            </a:r>
          </a:p>
          <a:p>
            <a:pPr lvl="1"/>
            <a:r>
              <a:rPr lang="en-US" dirty="0"/>
              <a:t>Each </a:t>
            </a:r>
            <a:r>
              <a:rPr lang="en-US" dirty="0" err="1">
                <a:latin typeface="Courier New"/>
                <a:cs typeface="Courier New"/>
              </a:rPr>
              <a:t>QQuickItem</a:t>
            </a:r>
            <a:r>
              <a:rPr lang="en-US" dirty="0"/>
              <a:t> inserts a </a:t>
            </a:r>
            <a:r>
              <a:rPr lang="en-US" u="sng" dirty="0"/>
              <a:t>transform node </a:t>
            </a:r>
            <a:r>
              <a:rPr lang="en-US" dirty="0"/>
              <a:t>into the SG to manage its x, y, scale, rotation</a:t>
            </a:r>
          </a:p>
          <a:p>
            <a:pPr lvl="1"/>
            <a:r>
              <a:rPr lang="en-US" dirty="0"/>
              <a:t>A node, which changes between the frames and has a fairly complex sub-tree is a good candidate for the batch root</a:t>
            </a:r>
          </a:p>
          <a:p>
            <a:pPr lvl="1"/>
            <a:r>
              <a:rPr lang="en-US" dirty="0"/>
              <a:t>Geometry nodes in the sub-tree are pre-transformed in the CPU and uploaded and retained in the GPU</a:t>
            </a:r>
          </a:p>
          <a:p>
            <a:pPr lvl="2"/>
            <a:r>
              <a:rPr lang="en-US" dirty="0"/>
              <a:t>Fast list, grid scrolling, no need to upload unchanged parts of the UI</a:t>
            </a:r>
          </a:p>
          <a:p>
            <a:pPr lvl="1"/>
            <a:r>
              <a:rPr lang="en-US" dirty="0"/>
              <a:t>Beneath a batch root, one batch is created for each unique set of material state and geometry type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The number of batches should be &lt; 10, at least 3-4 opaque to minimize state changes </a:t>
            </a:r>
          </a:p>
          <a:p>
            <a:pPr lvl="1"/>
            <a:r>
              <a:rPr lang="en-US" dirty="0"/>
              <a:t>Use environment variable </a:t>
            </a:r>
            <a:r>
              <a:rPr lang="en-US" b="1" dirty="0">
                <a:latin typeface="Courier New"/>
                <a:cs typeface="Courier New"/>
              </a:rPr>
              <a:t>QSG_RENDERER_DEBUG=render</a:t>
            </a:r>
            <a:r>
              <a:rPr lang="en-US" b="1" dirty="0"/>
              <a:t> </a:t>
            </a:r>
            <a:r>
              <a:rPr lang="en-US" dirty="0"/>
              <a:t>to get statistics about batches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latin typeface="Courier New"/>
                <a:cs typeface="Courier New"/>
              </a:rPr>
              <a:t>QSG_VISUALIZE=batches/clip/overdraw/changes </a:t>
            </a:r>
            <a:r>
              <a:rPr lang="en-US" dirty="0"/>
              <a:t>to visualize the batches, clipping, and overdraws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 Optimizations – Batches 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98D7A41-7719-3A4E-922B-19DFC5ED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31014157"/>
      </p:ext>
    </p:extLst>
  </p:cSld>
  <p:clrMapOvr>
    <a:masterClrMapping/>
  </p:clrMapOvr>
  <p:transition spd="med"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Clip node as a batch root node </a:t>
            </a:r>
          </a:p>
          <a:p>
            <a:pPr lvl="1"/>
            <a:r>
              <a:rPr lang="en-US" dirty="0"/>
              <a:t>Qt Quick supports only rectangle clip, but the renderer supports any shape using the stencil buffer</a:t>
            </a:r>
          </a:p>
          <a:p>
            <a:pPr lvl="1"/>
            <a:r>
              <a:rPr lang="en-US" dirty="0"/>
              <a:t>Clip sub-tree needs to be renderer with a unique GL state</a:t>
            </a:r>
          </a:p>
          <a:p>
            <a:pPr lvl="2"/>
            <a:r>
              <a:rPr lang="en-US" dirty="0"/>
              <a:t>Batching of an item limited to its children</a:t>
            </a:r>
          </a:p>
          <a:p>
            <a:endParaRPr lang="en-US" dirty="0"/>
          </a:p>
          <a:p>
            <a:r>
              <a:rPr lang="en-US" dirty="0"/>
              <a:t>Anti-aliasing</a:t>
            </a:r>
          </a:p>
          <a:p>
            <a:pPr lvl="1"/>
            <a:r>
              <a:rPr lang="en-US" dirty="0"/>
              <a:t>Vertex anti-aliasing requires each primitive to be blended </a:t>
            </a:r>
          </a:p>
          <a:p>
            <a:pPr lvl="2"/>
            <a:r>
              <a:rPr lang="en-US" dirty="0"/>
              <a:t>Possibly less batching, possibly heavy blending, if interior if large rectangle requires blending</a:t>
            </a:r>
          </a:p>
          <a:p>
            <a:pPr lvl="1"/>
            <a:r>
              <a:rPr lang="en-US" dirty="0"/>
              <a:t>Multisampling anti-aliasing may not be supported by the GPU, performance is HW dependent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Renderer Optimizations – Batches 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D0B933C-1871-E545-A69C-9A525729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994981290"/>
      </p:ext>
    </p:extLst>
  </p:cSld>
  <p:clrMapOvr>
    <a:masterClrMapping/>
  </p:clrMapOvr>
  <p:transition spd="med">
    <p:fad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Minimize batches</a:t>
            </a:r>
          </a:p>
          <a:p>
            <a:pPr lvl="1"/>
            <a:r>
              <a:rPr lang="en-US" dirty="0"/>
              <a:t>Overlapping compound items cannot be batched</a:t>
            </a:r>
          </a:p>
          <a:p>
            <a:r>
              <a:rPr lang="en-US" dirty="0"/>
              <a:t>Do not paint items, which are not shown</a:t>
            </a:r>
          </a:p>
          <a:p>
            <a:pPr lvl="1"/>
            <a:r>
              <a:rPr lang="en-US" dirty="0"/>
              <a:t>Set visibility to false </a:t>
            </a:r>
          </a:p>
          <a:p>
            <a:r>
              <a:rPr lang="en-US" dirty="0"/>
              <a:t>Translucent (alpha-blended) primitives may not be </a:t>
            </a:r>
            <a:r>
              <a:rPr lang="en-US" dirty="0" err="1"/>
              <a:t>batchable</a:t>
            </a:r>
            <a:r>
              <a:rPr lang="en-US" dirty="0"/>
              <a:t>, of the primitive overlaps with different material states</a:t>
            </a:r>
          </a:p>
          <a:p>
            <a:pPr lvl="1"/>
            <a:r>
              <a:rPr lang="en-US" dirty="0"/>
              <a:t>Two rectangles with text items</a:t>
            </a:r>
          </a:p>
          <a:p>
            <a:pPr lvl="1"/>
            <a:r>
              <a:rPr lang="en-US" dirty="0"/>
              <a:t>Use opaque primitives</a:t>
            </a:r>
          </a:p>
          <a:p>
            <a:r>
              <a:rPr lang="en-US" dirty="0"/>
              <a:t>Do not use clipping per-item basis</a:t>
            </a:r>
          </a:p>
          <a:p>
            <a:r>
              <a:rPr lang="en-US" dirty="0"/>
              <a:t>Use the window monochrome color rather than top-level rectangle color</a:t>
            </a:r>
          </a:p>
          <a:p>
            <a:r>
              <a:rPr lang="en-US" dirty="0"/>
              <a:t>Textures are not batched</a:t>
            </a:r>
          </a:p>
          <a:p>
            <a:pPr lvl="1"/>
            <a:r>
              <a:rPr lang="en-US" dirty="0"/>
              <a:t>Use texture atlas </a:t>
            </a:r>
          </a:p>
          <a:p>
            <a:pPr lvl="1"/>
            <a:r>
              <a:rPr lang="en-US" dirty="0" err="1"/>
              <a:t>Mipmapped</a:t>
            </a:r>
            <a:r>
              <a:rPr lang="en-US" dirty="0"/>
              <a:t> images are not placed in global atlas, not batched</a:t>
            </a:r>
          </a:p>
          <a:p>
            <a:r>
              <a:rPr lang="en-US" dirty="0">
                <a:latin typeface="Courier New"/>
                <a:cs typeface="Courier New"/>
              </a:rPr>
              <a:t>QSG_RENDER_TIMING=1</a:t>
            </a:r>
            <a:r>
              <a:rPr lang="en-US" dirty="0"/>
              <a:t> outputs useful timing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Optimizations 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18B9953-6366-5F45-938F-25BCFF40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08492094"/>
      </p:ext>
    </p:extLst>
  </p:cSld>
  <p:clrMapOvr>
    <a:masterClrMapping/>
  </p:clrMapOvr>
  <p:transition spd="med">
    <p:fad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renderers can be implemented </a:t>
            </a:r>
          </a:p>
          <a:p>
            <a:r>
              <a:rPr lang="en-US" dirty="0"/>
              <a:t>Simple renderer exist, which disables all optimizations </a:t>
            </a:r>
          </a:p>
          <a:p>
            <a:pPr lvl="1"/>
            <a:r>
              <a:rPr lang="en-US" u="sng" dirty="0">
                <a:hlinkClick r:id="rId2"/>
              </a:rPr>
              <a:t>https://codereview.qt-project.org/#/c/110977/</a:t>
            </a:r>
            <a:endParaRPr lang="en-US" dirty="0"/>
          </a:p>
          <a:p>
            <a:r>
              <a:rPr lang="en-US" dirty="0"/>
              <a:t>Mixing 3d</a:t>
            </a:r>
          </a:p>
          <a:p>
            <a:pPr lvl="1"/>
            <a:r>
              <a:rPr lang="en-US" dirty="0"/>
              <a:t>Renderer modifies the vertex </a:t>
            </a:r>
            <a:r>
              <a:rPr lang="en-US" dirty="0" err="1"/>
              <a:t>shader</a:t>
            </a:r>
            <a:r>
              <a:rPr lang="en-US" dirty="0"/>
              <a:t>, returned by the material </a:t>
            </a:r>
            <a:r>
              <a:rPr lang="en-US" dirty="0" err="1"/>
              <a:t>shader</a:t>
            </a:r>
            <a:r>
              <a:rPr lang="en-US" dirty="0"/>
              <a:t>, and compresses the z-values in the range of 0 to 1</a:t>
            </a:r>
          </a:p>
          <a:p>
            <a:pPr lvl="1"/>
            <a:endParaRPr lang="en-US" dirty="0"/>
          </a:p>
          <a:p>
            <a:r>
              <a:rPr lang="en-US" dirty="0"/>
              <a:t>Three render loop versions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basic</a:t>
            </a:r>
            <a:r>
              <a:rPr lang="en-US" dirty="0"/>
              <a:t> – single threaded, used in Linux with MESA drivers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windows</a:t>
            </a:r>
            <a:r>
              <a:rPr lang="en-US" dirty="0"/>
              <a:t> – single threaded, used in Windows using the angle lib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threaded</a:t>
            </a:r>
            <a:r>
              <a:rPr lang="en-US" dirty="0"/>
              <a:t> – used in all other cases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QSG_RENDER_LOOP</a:t>
            </a:r>
            <a:r>
              <a:rPr lang="en-US" dirty="0"/>
              <a:t> environment variable forces the loop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QSG_INFO</a:t>
            </a:r>
            <a:r>
              <a:rPr lang="en-US" dirty="0"/>
              <a:t> set to 1 shows which loop is used </a:t>
            </a: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 Rendering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56A28FC-2D1E-DC43-B617-CA35C57E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277542328"/>
      </p:ext>
    </p:extLst>
  </p:cSld>
  <p:clrMapOvr>
    <a:masterClrMapping/>
  </p:clrMapOvr>
  <p:transition spd="med">
    <p:fad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QQuickRenderControl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Allows rendering the SG into an off-screen rendering target</a:t>
            </a:r>
          </a:p>
          <a:p>
            <a:pPr lvl="1"/>
            <a:r>
              <a:rPr lang="en-US" dirty="0"/>
              <a:t>Compare to </a:t>
            </a:r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grabWindow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known to cause performance problems</a:t>
            </a:r>
          </a:p>
          <a:p>
            <a:pPr lvl="1"/>
            <a:r>
              <a:rPr lang="en-US" dirty="0"/>
              <a:t>Set the window render target to FBO instead of native window</a:t>
            </a:r>
          </a:p>
          <a:p>
            <a:endParaRPr lang="en-US" dirty="0"/>
          </a:p>
          <a:p>
            <a:r>
              <a:rPr lang="en-US" dirty="0"/>
              <a:t>Connect  to four signals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sceneGraphInitialized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/>
              <a:t>Emitted at some point after </a:t>
            </a:r>
            <a:r>
              <a:rPr lang="en-US" dirty="0" err="1">
                <a:latin typeface="Courier New"/>
                <a:cs typeface="Courier New"/>
              </a:rPr>
              <a:t>QQuickRenderControl</a:t>
            </a:r>
            <a:r>
              <a:rPr lang="en-US" dirty="0">
                <a:latin typeface="Courier New"/>
                <a:cs typeface="Courier New"/>
              </a:rPr>
              <a:t>::initialize()</a:t>
            </a:r>
          </a:p>
          <a:p>
            <a:pPr lvl="2"/>
            <a:r>
              <a:rPr lang="en-US" dirty="0"/>
              <a:t>Create an FBO and associate it with the window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sceneGraphInvalidated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release resources, destroy the FBO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QQuickRenderControl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renderRequested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make the GL context current and call render()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QQuickRenderControl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sceneChanged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before rendering, sync and polishing is necessary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Renders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BA152AC-9863-3148-9599-17A1D9C54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876363080"/>
      </p:ext>
    </p:extLst>
  </p:cSld>
  <p:clrMapOvr>
    <a:masterClrMapping/>
  </p:clrMapOvr>
  <p:transition spd="med">
    <p:fad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QQuickWindow</a:t>
            </a:r>
            <a:r>
              <a:rPr lang="en-US" dirty="0"/>
              <a:t> contains a number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r>
              <a:rPr lang="en-US" dirty="0"/>
              <a:t> objects</a:t>
            </a:r>
          </a:p>
          <a:p>
            <a:r>
              <a:rPr lang="en-US" dirty="0"/>
              <a:t>Rendering takes place in a scene graph possibly in another thread</a:t>
            </a:r>
          </a:p>
          <a:p>
            <a:pPr lvl="1"/>
            <a:r>
              <a:rPr lang="en-US" dirty="0"/>
              <a:t>Use direct connection, if you do any paint (OpenGL) operations 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QQuickWindow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beforeRendering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signal emitted</a:t>
            </a:r>
          </a:p>
          <a:p>
            <a:pPr lvl="1"/>
            <a:r>
              <a:rPr lang="en-US" dirty="0"/>
              <a:t>Applications can make direct connections to this signal to use custom OpenGL calls which will then stack visually beneath the QML scene</a:t>
            </a:r>
          </a:p>
          <a:p>
            <a:r>
              <a:rPr lang="en-US" dirty="0"/>
              <a:t>SG calls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updatePaintNode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to sync the SG node with the corresponding item</a:t>
            </a:r>
          </a:p>
          <a:p>
            <a:pPr lvl="1"/>
            <a:r>
              <a:rPr lang="en-US" dirty="0"/>
              <a:t>This is the place for your OpenGL operations using QSG* convenience classes to set textures, geometry, materials etc.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QSGNode</a:t>
            </a:r>
            <a:r>
              <a:rPr lang="en-US" dirty="0">
                <a:latin typeface="Courier New"/>
                <a:cs typeface="Courier New"/>
              </a:rPr>
              <a:t>::preprocess()</a:t>
            </a:r>
            <a:r>
              <a:rPr lang="en-US" dirty="0"/>
              <a:t> before rendering</a:t>
            </a:r>
          </a:p>
          <a:p>
            <a:pPr lvl="2"/>
            <a:r>
              <a:rPr lang="en-US" dirty="0"/>
              <a:t>Useful for partial texture update to keep the performance 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QQuickWindow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afterRendering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signal emitted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Model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ED8E72E-AC71-2D49-B01B-CAF1B747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902804347"/>
      </p:ext>
    </p:extLst>
  </p:cSld>
  <p:clrMapOvr>
    <a:masterClrMapping/>
  </p:clrMapOvr>
  <p:transition spd="med">
    <p:fad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7207" y="218463"/>
            <a:ext cx="3326037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dirty="0"/>
              <a:t>GUI thread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9281" y="222056"/>
            <a:ext cx="3326037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dirty="0"/>
              <a:t>Render thread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31017" y="590651"/>
            <a:ext cx="3985329" cy="632373"/>
            <a:chOff x="1074225" y="1331272"/>
            <a:chExt cx="2989775" cy="489841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cs typeface="Courier New"/>
                </a:rPr>
                <a:t>Start a new frame</a:t>
              </a:r>
            </a:p>
            <a:p>
              <a:r>
                <a:rPr lang="en-US" sz="1500" dirty="0">
                  <a:cs typeface="Courier New"/>
                </a:rPr>
                <a:t>GL Context made current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695169" y="1221772"/>
            <a:ext cx="3985329" cy="632373"/>
            <a:chOff x="1074225" y="1331272"/>
            <a:chExt cx="2989775" cy="489841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cs typeface="Courier New"/>
                </a:rPr>
                <a:t>Begin sync</a:t>
              </a:r>
            </a:p>
            <a:p>
              <a:r>
                <a:rPr lang="en-US" sz="1500" dirty="0">
                  <a:cs typeface="Courier New"/>
                </a:rPr>
                <a:t>Block GUI thread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699152" y="1852887"/>
            <a:ext cx="3985329" cy="632373"/>
            <a:chOff x="1074225" y="1331272"/>
            <a:chExt cx="2989775" cy="489841"/>
          </a:xfrm>
        </p:grpSpPr>
        <p:sp>
          <p:nvSpPr>
            <p:cNvPr id="59" name="Rounded Rectangle 58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latin typeface="Courier New"/>
                  <a:cs typeface="Courier New"/>
                </a:rPr>
                <a:t>beforeSynchronization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03133" y="2484004"/>
            <a:ext cx="3985329" cy="632373"/>
            <a:chOff x="1074225" y="1331272"/>
            <a:chExt cx="2989775" cy="489841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latin typeface="Courier New"/>
                  <a:cs typeface="Courier New"/>
                </a:rPr>
                <a:t>QQuickItem</a:t>
              </a:r>
              <a:r>
                <a:rPr lang="en-US" sz="1500" dirty="0"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latin typeface="Courier New"/>
                  <a:cs typeface="Courier New"/>
                </a:rPr>
                <a:t>updatePaintNode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699152" y="3107947"/>
            <a:ext cx="3985329" cy="632373"/>
            <a:chOff x="1074225" y="1331272"/>
            <a:chExt cx="2989775" cy="489841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cs typeface="Courier New"/>
                </a:rPr>
                <a:t>End sync</a:t>
              </a:r>
            </a:p>
            <a:p>
              <a:r>
                <a:rPr lang="en-US" sz="1500" dirty="0">
                  <a:cs typeface="Courier New"/>
                </a:rPr>
                <a:t>Unblock GUI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707118" y="3742649"/>
            <a:ext cx="3985329" cy="632373"/>
            <a:chOff x="1074225" y="1331272"/>
            <a:chExt cx="2989775" cy="489841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latin typeface="Courier New"/>
                  <a:cs typeface="Courier New"/>
                </a:rPr>
                <a:t>beforeRendering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691183" y="4373766"/>
            <a:ext cx="3985329" cy="632373"/>
            <a:chOff x="1074225" y="1331272"/>
            <a:chExt cx="2989775" cy="489841"/>
          </a:xfrm>
        </p:grpSpPr>
        <p:sp>
          <p:nvSpPr>
            <p:cNvPr id="71" name="Rounded Rectangle 70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latin typeface="Courier New"/>
                  <a:cs typeface="Courier New"/>
                </a:rPr>
                <a:t>afterRendering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686418" y="5033670"/>
            <a:ext cx="3985329" cy="632373"/>
            <a:chOff x="1074225" y="1331272"/>
            <a:chExt cx="2989775" cy="489841"/>
          </a:xfrm>
        </p:grpSpPr>
        <p:sp>
          <p:nvSpPr>
            <p:cNvPr id="74" name="Rounded Rectangle 73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latin typeface="Courier New"/>
                  <a:cs typeface="Courier New"/>
                </a:rPr>
                <a:t>QOpenGLContext</a:t>
              </a:r>
              <a:r>
                <a:rPr lang="en-US" sz="1500" dirty="0"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latin typeface="Courier New"/>
                  <a:cs typeface="Courier New"/>
                </a:rPr>
                <a:t>swapBuffers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695169" y="5650340"/>
            <a:ext cx="3985329" cy="632373"/>
            <a:chOff x="1074225" y="1331272"/>
            <a:chExt cx="2989775" cy="489841"/>
          </a:xfrm>
        </p:grpSpPr>
        <p:sp>
          <p:nvSpPr>
            <p:cNvPr id="77" name="Rounded Rectangle 76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latin typeface="Courier New"/>
                  <a:cs typeface="Courier New"/>
                </a:rPr>
                <a:t>frameSwapped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64709" y="565553"/>
            <a:ext cx="3985329" cy="632373"/>
            <a:chOff x="1074225" y="1331272"/>
            <a:chExt cx="2989775" cy="489841"/>
          </a:xfrm>
        </p:grpSpPr>
        <p:sp>
          <p:nvSpPr>
            <p:cNvPr id="80" name="Rounded Rectangle 79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latin typeface="Courier New"/>
                  <a:cs typeface="Courier New"/>
                </a:rPr>
                <a:t>QQuickItem</a:t>
              </a:r>
              <a:r>
                <a:rPr lang="en-US" sz="1500" dirty="0">
                  <a:latin typeface="Courier New"/>
                  <a:cs typeface="Courier New"/>
                </a:rPr>
                <a:t>:: </a:t>
              </a:r>
            </a:p>
            <a:p>
              <a:r>
                <a:rPr lang="en-US" sz="1500" dirty="0">
                  <a:latin typeface="Courier New"/>
                  <a:cs typeface="Courier New"/>
                </a:rPr>
                <a:t>update()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68693" y="1196672"/>
            <a:ext cx="3985329" cy="632373"/>
            <a:chOff x="1074225" y="1331272"/>
            <a:chExt cx="2989775" cy="489841"/>
          </a:xfrm>
        </p:grpSpPr>
        <p:sp>
          <p:nvSpPr>
            <p:cNvPr id="83" name="Rounded Rectangle 82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latin typeface="Courier New"/>
                  <a:cs typeface="Courier New"/>
                </a:rPr>
                <a:t>QQuickItem</a:t>
              </a:r>
              <a:r>
                <a:rPr lang="en-US" sz="1500" dirty="0">
                  <a:latin typeface="Courier New"/>
                  <a:cs typeface="Courier New"/>
                </a:rPr>
                <a:t>:: </a:t>
              </a:r>
            </a:p>
            <a:p>
              <a:r>
                <a:rPr lang="en-US" sz="1500" dirty="0" err="1">
                  <a:latin typeface="Courier New"/>
                  <a:cs typeface="Courier New"/>
                </a:rPr>
                <a:t>updatePolish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07560" y="1912386"/>
            <a:ext cx="3985329" cy="1407995"/>
            <a:chOff x="1074225" y="1501106"/>
            <a:chExt cx="2989775" cy="150173"/>
          </a:xfrm>
        </p:grpSpPr>
        <p:sp>
          <p:nvSpPr>
            <p:cNvPr id="86" name="Rounded Rectangle 85"/>
            <p:cNvSpPr/>
            <p:nvPr/>
          </p:nvSpPr>
          <p:spPr bwMode="auto">
            <a:xfrm>
              <a:off x="1074225" y="1501106"/>
              <a:ext cx="2989775" cy="150173"/>
            </a:xfrm>
            <a:prstGeom prst="roundRect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60370" y="1537981"/>
              <a:ext cx="2495177" cy="76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GUI thread blocked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60726" y="3735476"/>
            <a:ext cx="3985329" cy="632373"/>
            <a:chOff x="1074225" y="1331272"/>
            <a:chExt cx="2989775" cy="489841"/>
          </a:xfrm>
        </p:grpSpPr>
        <p:sp>
          <p:nvSpPr>
            <p:cNvPr id="89" name="Rounded Rectangle 88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378300" y="1466979"/>
              <a:ext cx="2495177" cy="257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cs typeface="Courier New"/>
                </a:rPr>
                <a:t>Continue event loop</a:t>
              </a:r>
            </a:p>
          </p:txBody>
        </p:sp>
      </p:grpSp>
      <p:cxnSp>
        <p:nvCxnSpPr>
          <p:cNvPr id="92" name="Straight Arrow Connector 91"/>
          <p:cNvCxnSpPr/>
          <p:nvPr/>
        </p:nvCxnSpPr>
        <p:spPr bwMode="auto">
          <a:xfrm>
            <a:off x="4681484" y="863921"/>
            <a:ext cx="896238" cy="0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flipV="1">
            <a:off x="4482321" y="1656403"/>
            <a:ext cx="940055" cy="44464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</p:cxnSp>
      <p:cxnSp>
        <p:nvCxnSpPr>
          <p:cNvPr id="98" name="Straight Arrow Connector 97"/>
          <p:cNvCxnSpPr/>
          <p:nvPr/>
        </p:nvCxnSpPr>
        <p:spPr bwMode="auto">
          <a:xfrm flipV="1">
            <a:off x="4506223" y="3632222"/>
            <a:ext cx="940055" cy="44464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</p:cxnSp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316</a:t>
            </a:fld>
            <a:endParaRPr lang="en-US" dirty="0"/>
          </a:p>
        </p:txBody>
      </p:sp>
      <p:sp>
        <p:nvSpPr>
          <p:cNvPr id="5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2471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D408585E-8EB8-3047-BDAB-0C8F5383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102550411"/>
      </p:ext>
    </p:extLst>
  </p:cSld>
  <p:clrMapOvr>
    <a:masterClrMapping/>
  </p:clrMapOvr>
  <p:transition spd="med">
    <p:fad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scene rendering is separated from the design</a:t>
            </a:r>
          </a:p>
          <a:p>
            <a:pPr lvl="1"/>
            <a:r>
              <a:rPr lang="en-US" dirty="0"/>
              <a:t>Basically, any renderer may be used</a:t>
            </a:r>
          </a:p>
          <a:p>
            <a:pPr lvl="1"/>
            <a:r>
              <a:rPr lang="en-US" dirty="0"/>
              <a:t>Small customizations can be done with </a:t>
            </a:r>
            <a:r>
              <a:rPr lang="en-US" dirty="0" err="1">
                <a:latin typeface="Courier New"/>
                <a:cs typeface="Courier New"/>
              </a:rPr>
              <a:t>QQuickRenderControl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r>
              <a:rPr lang="en-US" dirty="0"/>
              <a:t>Each QML item may create a node into a scene graph, which is used by the renderer </a:t>
            </a:r>
          </a:p>
          <a:p>
            <a:endParaRPr lang="en-US" dirty="0"/>
          </a:p>
          <a:p>
            <a:r>
              <a:rPr lang="en-US" dirty="0"/>
              <a:t>The renderer may re-organize the scene graph to</a:t>
            </a:r>
          </a:p>
          <a:p>
            <a:pPr lvl="1"/>
            <a:r>
              <a:rPr lang="en-US" dirty="0"/>
              <a:t>Minimize data uploads to GPU</a:t>
            </a:r>
          </a:p>
          <a:p>
            <a:pPr lvl="1"/>
            <a:r>
              <a:rPr lang="en-US" dirty="0"/>
              <a:t>Minimize OpenGL state changes</a:t>
            </a:r>
          </a:p>
          <a:p>
            <a:pPr lvl="1"/>
            <a:r>
              <a:rPr lang="en-US" dirty="0"/>
              <a:t>Minimize overdraws</a:t>
            </a:r>
          </a:p>
          <a:p>
            <a:pPr lvl="1"/>
            <a:endParaRPr lang="en-US" dirty="0"/>
          </a:p>
          <a:p>
            <a:r>
              <a:rPr lang="en-US" dirty="0"/>
              <a:t>Developer must still consider how to enable the renderer to make performance optimizations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317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10: </a:t>
            </a:r>
            <a:r>
              <a:rPr lang="fi-FI" sz="1400" dirty="0">
                <a:cs typeface="Open Sans Light"/>
              </a:rPr>
              <a:t>QML </a:t>
            </a:r>
            <a:r>
              <a:rPr lang="fi-FI" sz="1400" dirty="0" err="1">
                <a:cs typeface="Open Sans Light"/>
              </a:rPr>
              <a:t>Rendering</a:t>
            </a:r>
            <a:endParaRPr lang="en-US" sz="1400" dirty="0">
              <a:cs typeface="Open Sans Light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CE82A7-987E-E94C-975A-F1E58CA0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001145380"/>
      </p:ext>
    </p:extLst>
  </p:cSld>
  <p:clrMapOvr>
    <a:masterClrMapping/>
  </p:clrMapOvr>
  <p:transition spd="med">
    <p:fad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endParaRPr lang="fi-FI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4131-FF23-40D3-9140-FC93C04B2670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318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 err="1"/>
              <a:t>training@qt.io</a:t>
            </a:r>
            <a:endParaRPr lang="fi-FI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52637564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Events handled by the window and the receiving item in C++</a:t>
            </a:r>
          </a:p>
          <a:p>
            <a:r>
              <a:rPr lang="en-US" dirty="0"/>
              <a:t>Event handlers emit signals </a:t>
            </a:r>
          </a:p>
          <a:p>
            <a:r>
              <a:rPr lang="en-US" dirty="0"/>
              <a:t>Signal handlers in QML may emit other signals connected to slots in QML or in C++</a:t>
            </a:r>
          </a:p>
          <a:p>
            <a:endParaRPr lang="en-US" dirty="0"/>
          </a:p>
          <a:p>
            <a:r>
              <a:rPr lang="en-US" dirty="0"/>
              <a:t>Three ways to handle signals</a:t>
            </a:r>
          </a:p>
          <a:p>
            <a:pPr lvl="1"/>
            <a:r>
              <a:rPr lang="en-US" dirty="0"/>
              <a:t>Write a signal handler for any existing signal (</a:t>
            </a:r>
            <a:r>
              <a:rPr lang="en-US" dirty="0" err="1">
                <a:latin typeface="Courier New"/>
                <a:cs typeface="Courier New"/>
              </a:rPr>
              <a:t>onSomeSignal</a:t>
            </a:r>
            <a:r>
              <a:rPr lang="en-US" dirty="0"/>
              <a:t>) or property (</a:t>
            </a:r>
            <a:r>
              <a:rPr lang="en-US" dirty="0" err="1">
                <a:latin typeface="Courier New"/>
                <a:cs typeface="Courier New"/>
              </a:rPr>
              <a:t>onSomePropertyChanged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Connections type </a:t>
            </a:r>
            <a:r>
              <a:rPr lang="en-US" dirty="0">
                <a:latin typeface="Courier New"/>
                <a:cs typeface="Courier New"/>
              </a:rPr>
              <a:t>Connections { target: </a:t>
            </a:r>
            <a:r>
              <a:rPr lang="en-US" dirty="0" err="1">
                <a:latin typeface="Courier New"/>
                <a:cs typeface="Courier New"/>
              </a:rPr>
              <a:t>signalSenderId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err="1">
                <a:latin typeface="Courier New"/>
                <a:cs typeface="Courier New"/>
              </a:rPr>
              <a:t>onSomeSignal</a:t>
            </a:r>
            <a:r>
              <a:rPr lang="en-US" dirty="0">
                <a:latin typeface="Courier New"/>
                <a:cs typeface="Courier New"/>
              </a:rPr>
              <a:t>: { } }</a:t>
            </a:r>
          </a:p>
          <a:p>
            <a:pPr lvl="2"/>
            <a:r>
              <a:rPr lang="en-US" dirty="0"/>
              <a:t>Needed, if multiple connections to the same signal are required</a:t>
            </a:r>
          </a:p>
          <a:p>
            <a:pPr lvl="2"/>
            <a:r>
              <a:rPr lang="en-US" dirty="0"/>
              <a:t>Or when creating connections outside the scope of the signal sender or when connecting to targets not defined in QML</a:t>
            </a:r>
          </a:p>
          <a:p>
            <a:pPr lvl="2"/>
            <a:r>
              <a:rPr lang="en-US" dirty="0"/>
              <a:t>Property </a:t>
            </a:r>
            <a:r>
              <a:rPr lang="en-US" dirty="0">
                <a:latin typeface="Courier New"/>
                <a:cs typeface="Courier New"/>
              </a:rPr>
              <a:t>target</a:t>
            </a:r>
            <a:r>
              <a:rPr lang="en-US" dirty="0"/>
              <a:t> may be set to </a:t>
            </a:r>
            <a:r>
              <a:rPr lang="en-US" dirty="0">
                <a:latin typeface="Courier New"/>
                <a:cs typeface="Courier New"/>
              </a:rPr>
              <a:t>null</a:t>
            </a:r>
            <a:r>
              <a:rPr lang="en-US" dirty="0"/>
              <a:t> to ignore all signal handlers </a:t>
            </a:r>
          </a:p>
          <a:p>
            <a:pPr lvl="1"/>
            <a:r>
              <a:rPr lang="en-US" dirty="0"/>
              <a:t>Connect using object’s </a:t>
            </a:r>
            <a:r>
              <a:rPr lang="en-US" dirty="0">
                <a:latin typeface="Courier New"/>
                <a:cs typeface="Courier New"/>
              </a:rPr>
              <a:t>connect()</a:t>
            </a:r>
            <a:r>
              <a:rPr lang="en-US" dirty="0"/>
              <a:t> method (or disconnect with </a:t>
            </a:r>
            <a:r>
              <a:rPr lang="en-US" dirty="0">
                <a:latin typeface="Courier New"/>
                <a:cs typeface="Courier New"/>
              </a:rPr>
              <a:t>disconnect()</a:t>
            </a:r>
            <a:r>
              <a:rPr lang="en-US" dirty="0"/>
              <a:t>)</a:t>
            </a:r>
          </a:p>
          <a:p>
            <a:pPr lvl="2"/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someSignal</a:t>
            </a:r>
            <a:r>
              <a:rPr lang="en-US" dirty="0" err="1">
                <a:latin typeface="Courier New"/>
                <a:cs typeface="Courier New"/>
              </a:rPr>
              <a:t>.connect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function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someFunction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>
                <a:latin typeface="Courier New"/>
                <a:cs typeface="Courier New"/>
              </a:rPr>
              <a:t>.log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”Slot called"</a:t>
            </a:r>
            <a:r>
              <a:rPr lang="en-US" dirty="0"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});</a:t>
            </a:r>
          </a:p>
          <a:p>
            <a:pPr lvl="2"/>
            <a:r>
              <a:rPr lang="en-US" dirty="0"/>
              <a:t>Allows connecting and disconnecting dynamically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events/connections</a:t>
            </a:r>
            <a:endParaRPr lang="en-US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9F05354-E633-1E4D-8C56-D1C4C2E7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691529020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MouseArea</a:t>
            </a:r>
            <a:r>
              <a:rPr lang="en-US" dirty="0"/>
              <a:t> provides a number of signals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onClicked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onPressed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onReleased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onPressAndHold</a:t>
            </a:r>
            <a:r>
              <a:rPr lang="en-US" dirty="0"/>
              <a:t>, ...</a:t>
            </a:r>
          </a:p>
          <a:p>
            <a:pPr lvl="1" algn="just"/>
            <a:r>
              <a:rPr lang="en-US" dirty="0"/>
              <a:t>The signal parameters are defined in the signal (and documentation), but not in the signal handler, </a:t>
            </a:r>
          </a:p>
          <a:p>
            <a:pPr algn="just"/>
            <a:r>
              <a:rPr lang="en-US" dirty="0"/>
              <a:t>By default reacts to left button clicks and touch events</a:t>
            </a:r>
          </a:p>
          <a:p>
            <a:pPr lvl="1" algn="just"/>
            <a:r>
              <a:rPr lang="en-US" dirty="0"/>
              <a:t>Set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acceptedButtons</a:t>
            </a:r>
            <a:r>
              <a:rPr lang="en-US" dirty="0"/>
              <a:t> property to change this behavior (button enumeration in </a:t>
            </a:r>
            <a:r>
              <a:rPr lang="en-US" dirty="0">
                <a:latin typeface="Courier New"/>
                <a:cs typeface="Courier New"/>
              </a:rPr>
              <a:t>Qt</a:t>
            </a:r>
            <a:r>
              <a:rPr lang="en-US" dirty="0"/>
              <a:t> type)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Events – Press, Release, Click, Double Click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3469" y="3573016"/>
            <a:ext cx="11047195" cy="2520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width: 200; height: 200   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     </a:t>
            </a:r>
            <a:r>
              <a:rPr lang="en-US" dirty="0">
                <a:solidFill>
                  <a:srgbClr val="008000"/>
                </a:solidFill>
              </a:rPr>
              <a:t>// Can be freely sized/positioned like any other object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	      </a:t>
            </a:r>
            <a:r>
              <a:rPr lang="en-US" dirty="0">
                <a:solidFill>
                  <a:srgbClr val="008000"/>
                </a:solidFill>
              </a:rPr>
              <a:t>// Signal handler for the clicked signal</a:t>
            </a:r>
            <a:endParaRPr lang="fi-FI" dirty="0"/>
          </a:p>
          <a:p>
            <a:r>
              <a:rPr lang="fi-FI" dirty="0"/>
              <a:t>         </a:t>
            </a:r>
            <a:r>
              <a:rPr lang="fi-FI" dirty="0" err="1"/>
              <a:t>console.log(mouse.x</a:t>
            </a:r>
            <a:r>
              <a:rPr lang="fi-FI" dirty="0"/>
              <a:t>);  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// </a:t>
            </a:r>
            <a:r>
              <a:rPr lang="en-US" i="1" dirty="0" err="1">
                <a:latin typeface="Courier New"/>
                <a:ea typeface="MS PGothic"/>
              </a:rPr>
              <a:t>MouseEvent</a:t>
            </a:r>
            <a:r>
              <a:rPr lang="en-US" dirty="0">
                <a:latin typeface="Courier New"/>
                <a:ea typeface="MS PGothic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object called </a:t>
            </a:r>
            <a:r>
              <a:rPr lang="en-US" i="1" dirty="0">
                <a:latin typeface="Courier New"/>
                <a:ea typeface="MS PGothic"/>
              </a:rPr>
              <a:t>mouse</a:t>
            </a:r>
            <a:r>
              <a:rPr lang="en-US" dirty="0">
                <a:latin typeface="Courier New"/>
                <a:ea typeface="MS PGothic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delivered with the</a:t>
            </a:r>
            <a:endParaRPr lang="fi-FI" dirty="0"/>
          </a:p>
          <a:p>
            <a:r>
              <a:rPr lang="fi-FI" dirty="0"/>
              <a:t>         </a:t>
            </a:r>
            <a:r>
              <a:rPr lang="fi-FI" dirty="0" err="1"/>
              <a:t>console.log(mouse.y</a:t>
            </a:r>
            <a:r>
              <a:rPr lang="fi-FI" dirty="0"/>
              <a:t>);  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// signal (click position, keyboard modifiers, etc.)</a:t>
            </a:r>
            <a:endParaRPr lang="fi-FI" dirty="0"/>
          </a:p>
          <a:p>
            <a:r>
              <a:rPr lang="fi-FI" dirty="0"/>
              <a:t>         </a:t>
            </a:r>
            <a:r>
              <a:rPr lang="fi-FI" dirty="0" err="1"/>
              <a:t>parent.visible</a:t>
            </a:r>
            <a:r>
              <a:rPr lang="fi-FI" dirty="0"/>
              <a:t> = </a:t>
            </a:r>
            <a:r>
              <a:rPr lang="fi-FI" dirty="0" err="1"/>
              <a:t>false</a:t>
            </a:r>
            <a:r>
              <a:rPr lang="fi-FI" dirty="0"/>
              <a:t>;</a:t>
            </a:r>
            <a:endParaRPr lang="en-US" dirty="0"/>
          </a:p>
          <a:p>
            <a:r>
              <a:rPr lang="en-US" dirty="0"/>
              <a:t>     } </a:t>
            </a:r>
          </a:p>
          <a:p>
            <a:r>
              <a:rPr lang="en-US" dirty="0"/>
              <a:t>   } 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5B77FB6-8FD7-1C46-A356-43043988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72960894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drag items around, use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drag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Note that if an anchor has been set, it might prevent dragging</a:t>
            </a:r>
          </a:p>
          <a:p>
            <a:r>
              <a:rPr lang="en-US" dirty="0"/>
              <a:t>Can you figure out what the example below does?</a:t>
            </a:r>
          </a:p>
          <a:p>
            <a:pPr lvl="1"/>
            <a:r>
              <a:rPr lang="en-US" dirty="0"/>
              <a:t>What happens if we change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drag.axis</a:t>
            </a:r>
            <a:r>
              <a:rPr lang="en-US" dirty="0"/>
              <a:t> to ”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XandYAxis</a:t>
            </a:r>
            <a:r>
              <a:rPr lang="en-US" dirty="0"/>
              <a:t>”?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Events – Dragging Objects </a:t>
            </a:r>
          </a:p>
        </p:txBody>
      </p:sp>
      <p:pic>
        <p:nvPicPr>
          <p:cNvPr id="5" name="Picture 4" descr="C:/Work/workspaces/creator_workspace/Opacitytest/Opacitytest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472" y="3621530"/>
            <a:ext cx="3663693" cy="20534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08852" y="3284984"/>
            <a:ext cx="7136333" cy="2736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glow rad="228600">
              <a:schemeClr val="bg1">
                <a:lumMod val="95000"/>
                <a:alpha val="40000"/>
              </a:schemeClr>
            </a:glow>
          </a:effectLst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mainRect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600;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"white"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pic;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"face-smile.png"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anchors.verticalCenter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parent.verticalCenter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opacity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(600.0-pic.x)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600; </a:t>
            </a:r>
          </a:p>
          <a:p>
            <a:r>
              <a:rPr lang="en-US" dirty="0">
                <a:solidFill>
                  <a:srgbClr val="800080"/>
                </a:solidFill>
              </a:rPr>
              <a:t>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drag.target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pic; </a:t>
            </a:r>
            <a:r>
              <a:rPr lang="en-US" b="1" dirty="0" err="1">
                <a:solidFill>
                  <a:srgbClr val="800000"/>
                </a:solidFill>
              </a:rPr>
              <a:t>drag.axis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Drag.XAxis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drag.minimumX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0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drag.maximumX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mainRect.width-pic.width</a:t>
            </a:r>
            <a:r>
              <a:rPr lang="en-US" b="1" dirty="0"/>
              <a:t> </a:t>
            </a:r>
          </a:p>
          <a:p>
            <a:r>
              <a:rPr lang="en-US" dirty="0"/>
              <a:t>      }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events/mouseAreaDrag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A84CAAAD-0332-E846-8D24-7258D2671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6715877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MouseArea</a:t>
            </a:r>
            <a:r>
              <a:rPr lang="en-US" dirty="0"/>
              <a:t> provides a very simple way of detecting mouse hover</a:t>
            </a:r>
          </a:p>
          <a:p>
            <a:pPr lvl="1"/>
            <a:r>
              <a:rPr lang="en-US" dirty="0"/>
              <a:t>For example, highlighting an object upon mouse hover: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Events – Hovering </a:t>
            </a:r>
          </a:p>
        </p:txBody>
      </p:sp>
      <p:pic>
        <p:nvPicPr>
          <p:cNvPr id="5" name="Picture 4" descr="C:/Work/Training/Qt/QtQuick/under_construction/courseware/slides/examples/03_qml_basics/Rocket/Rocket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98" y="2262475"/>
            <a:ext cx="3538660" cy="361911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0121" y="2564906"/>
            <a:ext cx="7057186" cy="3576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fi-FI" dirty="0">
                <a:solidFill>
                  <a:srgbClr val="800080"/>
                </a:solidFill>
              </a:rPr>
              <a:t>   </a:t>
            </a:r>
            <a:r>
              <a:rPr lang="fi-FI" dirty="0">
                <a:solidFill>
                  <a:srgbClr val="008000"/>
                </a:solidFill>
              </a:rPr>
              <a:t>//</a:t>
            </a:r>
            <a:r>
              <a:rPr lang="fi-FI" dirty="0">
                <a:solidFill>
                  <a:srgbClr val="80008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...</a:t>
            </a: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id: </a:t>
            </a:r>
            <a:r>
              <a:rPr lang="en-US" dirty="0" err="1"/>
              <a:t>rocketHighlight</a:t>
            </a:r>
            <a:r>
              <a:rPr lang="en-US" dirty="0"/>
              <a:t>; </a:t>
            </a:r>
          </a:p>
          <a:p>
            <a:r>
              <a:rPr lang="en-US" dirty="0"/>
              <a:t>   </a:t>
            </a:r>
            <a:r>
              <a:rPr lang="en-US" dirty="0" err="1"/>
              <a:t>anchors.centerIn</a:t>
            </a:r>
            <a:r>
              <a:rPr lang="en-US" dirty="0"/>
              <a:t>: rocket </a:t>
            </a:r>
          </a:p>
          <a:p>
            <a:r>
              <a:rPr lang="en-US" dirty="0"/>
              <a:t>   rotation: </a:t>
            </a:r>
            <a:r>
              <a:rPr lang="en-US" dirty="0" err="1"/>
              <a:t>rocket.rotation</a:t>
            </a:r>
            <a:r>
              <a:rPr lang="en-US" dirty="0"/>
              <a:t>; radius: 10; color: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"black"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   </a:t>
            </a:r>
            <a:r>
              <a:rPr lang="en-US" dirty="0" err="1"/>
              <a:t>border.color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"white"</a:t>
            </a:r>
            <a:r>
              <a:rPr lang="en-US" dirty="0"/>
              <a:t>; </a:t>
            </a:r>
            <a:r>
              <a:rPr lang="en-US" dirty="0" err="1"/>
              <a:t>border.width</a:t>
            </a:r>
            <a:r>
              <a:rPr lang="en-US" dirty="0"/>
              <a:t>: 2 </a:t>
            </a:r>
          </a:p>
          <a:p>
            <a:r>
              <a:rPr lang="en-US" b="1" dirty="0"/>
              <a:t>   visible: </a:t>
            </a:r>
            <a:r>
              <a:rPr lang="en-US" b="1" dirty="0" err="1"/>
              <a:t>myMouse.containsMouse</a:t>
            </a:r>
            <a:r>
              <a:rPr lang="en-US" b="1" dirty="0"/>
              <a:t> </a:t>
            </a:r>
          </a:p>
          <a:p>
            <a:r>
              <a:rPr lang="en-US" dirty="0"/>
              <a:t>   }</a:t>
            </a:r>
          </a:p>
          <a:p>
            <a:r>
              <a:rPr lang="en-US" dirty="0">
                <a:solidFill>
                  <a:srgbClr val="800080"/>
                </a:solidFill>
              </a:rPr>
              <a:t>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rocket </a:t>
            </a:r>
            <a:r>
              <a:rPr lang="en-US" dirty="0">
                <a:solidFill>
                  <a:srgbClr val="008000"/>
                </a:solidFill>
              </a:rPr>
              <a:t>/* Other definitions */</a:t>
            </a:r>
            <a:r>
              <a:rPr lang="en-US" dirty="0"/>
              <a:t> 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  id: </a:t>
            </a:r>
            <a:r>
              <a:rPr lang="en-US" dirty="0" err="1"/>
              <a:t>myMouse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  <a:r>
              <a:rPr lang="en-US" dirty="0" err="1"/>
              <a:t>anchors.fill</a:t>
            </a:r>
            <a:r>
              <a:rPr lang="en-US" dirty="0"/>
              <a:t>: rocket </a:t>
            </a:r>
          </a:p>
          <a:p>
            <a:r>
              <a:rPr lang="en-US" b="1" dirty="0"/>
              <a:t>      </a:t>
            </a:r>
            <a:r>
              <a:rPr lang="en-US" b="1" dirty="0" err="1"/>
              <a:t>hoverEnabled</a:t>
            </a:r>
            <a:r>
              <a:rPr lang="en-US" b="1" dirty="0"/>
              <a:t>: true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} </a:t>
            </a:r>
            <a:endParaRPr lang="fi-FI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events/rocket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ECE3248C-CF98-EA48-BFB3-B647E9BC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88096754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visual items automatically support key event handling via the </a:t>
            </a:r>
            <a:r>
              <a:rPr lang="en-US" dirty="0">
                <a:latin typeface="Courier New" pitchFamily="49" charset="0"/>
              </a:rPr>
              <a:t>Keys</a:t>
            </a:r>
            <a:r>
              <a:rPr lang="en-US" dirty="0"/>
              <a:t> </a:t>
            </a:r>
            <a:r>
              <a:rPr lang="en-US" b="1" i="1" dirty="0"/>
              <a:t>attached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Item, whose read-only </a:t>
            </a:r>
            <a:r>
              <a:rPr lang="en-US" dirty="0" err="1">
                <a:latin typeface="Courier New"/>
                <a:cs typeface="Courier New"/>
              </a:rPr>
              <a:t>activeFocus</a:t>
            </a:r>
            <a:r>
              <a:rPr lang="en-US" dirty="0"/>
              <a:t> property is true, can receive key input  </a:t>
            </a:r>
          </a:p>
          <a:p>
            <a:pPr lvl="1"/>
            <a:r>
              <a:rPr lang="en-US" dirty="0"/>
              <a:t>The keyboard focus may be requested by setting item’s </a:t>
            </a:r>
            <a:r>
              <a:rPr lang="en-US" dirty="0">
                <a:latin typeface="Courier New"/>
                <a:cs typeface="Courier New"/>
              </a:rPr>
              <a:t>focus</a:t>
            </a:r>
            <a:r>
              <a:rPr lang="en-US" dirty="0"/>
              <a:t> property to true </a:t>
            </a:r>
          </a:p>
          <a:p>
            <a:pPr marL="357187" lvl="1" indent="0">
              <a:buNone/>
            </a:pPr>
            <a:endParaRPr lang="en-US" dirty="0"/>
          </a:p>
          <a:p>
            <a:r>
              <a:rPr lang="en-US" dirty="0"/>
              <a:t>There are multiple signals associated with this property</a:t>
            </a:r>
          </a:p>
          <a:p>
            <a:pPr lvl="1"/>
            <a:r>
              <a:rPr lang="en-US" dirty="0"/>
              <a:t>The ”generic” ones: </a:t>
            </a:r>
            <a:r>
              <a:rPr lang="en-US" dirty="0" err="1">
                <a:latin typeface="Courier New" pitchFamily="49" charset="0"/>
              </a:rPr>
              <a:t>onPressed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onReleased</a:t>
            </a:r>
            <a:endParaRPr lang="en-US" dirty="0">
              <a:latin typeface="Courier New" pitchFamily="49" charset="0"/>
            </a:endParaRPr>
          </a:p>
          <a:p>
            <a:pPr lvl="1"/>
            <a:r>
              <a:rPr lang="en-US" dirty="0"/>
              <a:t>The ”specialized” ones: </a:t>
            </a:r>
            <a:r>
              <a:rPr lang="en-US" dirty="0" err="1">
                <a:latin typeface="Courier New" pitchFamily="49" charset="0"/>
              </a:rPr>
              <a:t>onReturnPressed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onSelectPressed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onVolumeUpPressed</a:t>
            </a:r>
            <a:r>
              <a:rPr lang="en-US" dirty="0">
                <a:latin typeface="Courier New" pitchFamily="49" charset="0"/>
              </a:rPr>
              <a:t>, 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contain a </a:t>
            </a:r>
            <a:r>
              <a:rPr lang="en-US" dirty="0" err="1">
                <a:latin typeface="Courier New" pitchFamily="49" charset="0"/>
              </a:rPr>
              <a:t>KeyEvent</a:t>
            </a:r>
            <a:r>
              <a:rPr lang="en-US" dirty="0"/>
              <a:t> parameter called </a:t>
            </a:r>
            <a:r>
              <a:rPr lang="en-US" dirty="0">
                <a:latin typeface="Courier New" pitchFamily="49" charset="0"/>
              </a:rPr>
              <a:t>event</a:t>
            </a:r>
          </a:p>
          <a:p>
            <a:pPr lvl="1"/>
            <a:r>
              <a:rPr lang="en-US" dirty="0"/>
              <a:t>Must be explicitly accepted in generic handlers:</a:t>
            </a:r>
          </a:p>
          <a:p>
            <a:pPr marL="586130" lvl="1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 pitchFamily="49" charset="0"/>
              </a:rPr>
              <a:t>event.accepted</a:t>
            </a:r>
            <a:r>
              <a:rPr lang="en-US" dirty="0">
                <a:latin typeface="Courier New" pitchFamily="49" charset="0"/>
              </a:rPr>
              <a:t> = true;</a:t>
            </a:r>
            <a:endParaRPr lang="en-US" dirty="0"/>
          </a:p>
          <a:p>
            <a:pPr lvl="1"/>
            <a:r>
              <a:rPr lang="en-US" dirty="0"/>
              <a:t>Otherwise it will be propagated to other items</a:t>
            </a:r>
          </a:p>
          <a:p>
            <a:pPr lvl="1"/>
            <a:r>
              <a:rPr lang="en-US" dirty="0"/>
              <a:t>Specialized handlers accept the event by default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Events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events/rocket</a:t>
            </a:r>
            <a:endParaRPr lang="en-US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0E267D5-3924-4145-9976-00185926F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874998289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KeyNavigation</a:t>
            </a:r>
            <a:r>
              <a:rPr lang="en-US" dirty="0"/>
              <a:t> type enables easily changing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focus</a:t>
            </a:r>
            <a:r>
              <a:rPr lang="en-US" dirty="0"/>
              <a:t> using the arrow and tab keys</a:t>
            </a:r>
          </a:p>
          <a:p>
            <a:r>
              <a:rPr lang="en-US" dirty="0"/>
              <a:t>Only one item at a time can have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focus</a:t>
            </a:r>
            <a:r>
              <a:rPr lang="en-US" dirty="0"/>
              <a:t> set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/>
          </a:p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Events – </a:t>
            </a:r>
            <a:r>
              <a:rPr lang="en-US" dirty="0" err="1"/>
              <a:t>KeyNavigation</a:t>
            </a:r>
            <a:r>
              <a:rPr lang="en-US" dirty="0"/>
              <a:t> </a:t>
            </a:r>
          </a:p>
        </p:txBody>
      </p:sp>
      <p:pic>
        <p:nvPicPr>
          <p:cNvPr id="5" name="Picture 4" descr="C:/Work/Training/Qt/QtQuick/under_construction/courseware/slides/examples/03_qml_basics/KeyNavigation/KeyNavigation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90" y="2590277"/>
            <a:ext cx="1759743" cy="1799749"/>
          </a:xfrm>
          <a:prstGeom prst="rect">
            <a:avLst/>
          </a:prstGeom>
        </p:spPr>
      </p:pic>
      <p:pic>
        <p:nvPicPr>
          <p:cNvPr id="6" name="Picture 5" descr="C:/Work/Training/Qt/QtQuick/under_construction/courseware/slides/examples/03_qml_basics/KeyNavigation/KeyNavigation.qml - Qt QML Viewer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972" y="2590273"/>
            <a:ext cx="1760182" cy="1800199"/>
          </a:xfrm>
          <a:prstGeom prst="rect">
            <a:avLst/>
          </a:prstGeom>
        </p:spPr>
      </p:pic>
      <p:pic>
        <p:nvPicPr>
          <p:cNvPr id="7" name="Picture 6" descr="C:/Work/Training/Qt/QtQuick/under_construction/courseware/slides/examples/03_qml_basics/KeyNavigation/KeyNavigation.qml - Qt QML Viewer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92" y="4494298"/>
            <a:ext cx="1774675" cy="1815022"/>
          </a:xfrm>
          <a:prstGeom prst="rect">
            <a:avLst/>
          </a:prstGeom>
        </p:spPr>
      </p:pic>
      <p:pic>
        <p:nvPicPr>
          <p:cNvPr id="8" name="Picture 7" descr="C:/Work/Training/Qt/QtQuick/under_construction/courseware/slides/examples/03_qml_basics/KeyNavigation/KeyNavigation.qml - Qt QML Viewer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976" y="4494298"/>
            <a:ext cx="1774675" cy="181502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29985" y="2636914"/>
            <a:ext cx="6448514" cy="3584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Grid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rect1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b="1" dirty="0">
                <a:solidFill>
                  <a:srgbClr val="800000"/>
                </a:solidFill>
              </a:rPr>
              <a:t>color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focus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?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"red"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"green"</a:t>
            </a:r>
            <a:r>
              <a:rPr lang="en-US" b="1" dirty="0"/>
              <a:t>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focus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true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//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Initially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focused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>
                <a:solidFill>
                  <a:srgbClr val="008000"/>
                </a:solidFill>
              </a:rPr>
              <a:t>rect</a:t>
            </a:r>
            <a:r>
              <a:rPr lang="en-US" b="1" dirty="0"/>
              <a:t>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KeyNavigation.right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rect2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KeyNavigation.down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rect3 		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KeyNavigation.tab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rect2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KeyNavigation.backtab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rect4 </a:t>
            </a:r>
          </a:p>
          <a:p>
            <a:r>
              <a:rPr lang="en-US" dirty="0"/>
              <a:t>      } </a:t>
            </a:r>
          </a:p>
          <a:p>
            <a:r>
              <a:rPr lang="en-US" dirty="0">
                <a:solidFill>
                  <a:srgbClr val="800080"/>
                </a:solidFill>
              </a:rPr>
              <a:t>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rect2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color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focus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?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"red"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"green"</a:t>
            </a:r>
            <a:r>
              <a:rPr lang="en-US" b="1" dirty="0"/>
              <a:t> </a:t>
            </a:r>
            <a:endParaRPr lang="en-US" b="1" dirty="0">
              <a:solidFill>
                <a:srgbClr val="800000"/>
              </a:solidFill>
            </a:endParaRPr>
          </a:p>
          <a:p>
            <a:r>
              <a:rPr lang="en-US" dirty="0"/>
              <a:t>      }</a:t>
            </a:r>
          </a:p>
          <a:p>
            <a:r>
              <a:rPr lang="fi-FI" dirty="0"/>
              <a:t>   </a:t>
            </a:r>
            <a:r>
              <a:rPr lang="en-US" dirty="0"/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events/keyNavigation</a:t>
            </a:r>
            <a:endParaRPr lang="en-US" sz="1400" dirty="0">
              <a:cs typeface="Open Sans Ligh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FC60A740-915A-5647-8C9D-4EA2A12B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723864329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8" y="1844281"/>
            <a:ext cx="11087386" cy="4321025"/>
          </a:xfrm>
        </p:spPr>
        <p:txBody>
          <a:bodyPr/>
          <a:lstStyle/>
          <a:p>
            <a:r>
              <a:rPr lang="en-US" dirty="0"/>
              <a:t>Controlling the focus may be problematic, if the focus is requested inside an imported component</a:t>
            </a:r>
          </a:p>
          <a:p>
            <a:pPr lvl="1"/>
            <a:r>
              <a:rPr lang="en-US" dirty="0"/>
              <a:t>Focus is given to the last instances, which requests the focus</a:t>
            </a:r>
          </a:p>
          <a:p>
            <a:pPr lvl="1"/>
            <a:r>
              <a:rPr lang="en-US" dirty="0"/>
              <a:t>If you have, for example, three custom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Button</a:t>
            </a:r>
            <a:r>
              <a:rPr lang="en-US" dirty="0"/>
              <a:t> component and you want the second one to have focus, the focus will go to the component created last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FocusScope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can be used to control, which item will have the focus</a:t>
            </a:r>
          </a:p>
          <a:p>
            <a:pPr lvl="1"/>
            <a:r>
              <a:rPr lang="en-US" dirty="0"/>
              <a:t>Used in custom components, requiring the keyboard input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Focus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2829" y="4293098"/>
            <a:ext cx="10659200" cy="1453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Button </a:t>
            </a:r>
            <a:r>
              <a:rPr lang="en-US" dirty="0"/>
              <a:t>{ /* Other property settings */ }</a:t>
            </a:r>
          </a:p>
          <a:p>
            <a:r>
              <a:rPr lang="en-US" dirty="0">
                <a:solidFill>
                  <a:srgbClr val="800080"/>
                </a:solidFill>
              </a:rPr>
              <a:t>    Button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focus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/* Other property settings */ } // Focus given to this Button</a:t>
            </a:r>
          </a:p>
          <a:p>
            <a:r>
              <a:rPr lang="en-US" dirty="0">
                <a:solidFill>
                  <a:srgbClr val="800080"/>
                </a:solidFill>
              </a:rPr>
              <a:t>    Button </a:t>
            </a:r>
            <a:r>
              <a:rPr lang="en-US" dirty="0"/>
              <a:t>{ /* Other property settings */ }</a:t>
            </a:r>
          </a:p>
          <a:p>
            <a:r>
              <a:rPr lang="en-US" dirty="0">
                <a:solidFill>
                  <a:srgbClr val="800080"/>
                </a:solidFill>
              </a:rPr>
              <a:t>    Button </a:t>
            </a:r>
            <a:r>
              <a:rPr lang="en-US" dirty="0"/>
              <a:t>{ /* Other property settings */ }</a:t>
            </a:r>
          </a:p>
          <a:p>
            <a:r>
              <a:rPr lang="en-US" dirty="0">
                <a:solidFill>
                  <a:srgbClr val="800080"/>
                </a:solidFill>
              </a:rPr>
              <a:t>    Button </a:t>
            </a:r>
            <a:r>
              <a:rPr lang="en-US" dirty="0"/>
              <a:t>{ /* Other property settings */ }</a:t>
            </a:r>
          </a:p>
          <a:p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18A3DB0-63B0-B643-BB86-08605F42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88682028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Delegates the focus to its children</a:t>
            </a:r>
          </a:p>
          <a:p>
            <a:pPr lvl="1"/>
            <a:r>
              <a:rPr lang="en-US" dirty="0"/>
              <a:t>Focus is given to the last instance, which requests the focus</a:t>
            </a:r>
          </a:p>
          <a:p>
            <a:pPr lvl="1"/>
            <a:r>
              <a:rPr lang="en-US" dirty="0"/>
              <a:t>If you have, for example, three custom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Button</a:t>
            </a:r>
            <a:r>
              <a:rPr lang="en-US" dirty="0"/>
              <a:t> components and you want the second one to have focus, the focus will go to the component created last</a:t>
            </a:r>
          </a:p>
          <a:p>
            <a:r>
              <a:rPr lang="en-US" dirty="0"/>
              <a:t>Not a visual parent </a:t>
            </a:r>
          </a:p>
          <a:p>
            <a:pPr lvl="1"/>
            <a:r>
              <a:rPr lang="en-US" dirty="0"/>
              <a:t>Visual child properties must be exposed 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FocusScope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parent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FocusScope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4" y="3933057"/>
            <a:ext cx="10659200" cy="1813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FocusScope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// Exposed properties</a:t>
            </a:r>
          </a:p>
          <a:p>
            <a:r>
              <a:rPr lang="en-US" dirty="0"/>
              <a:t>    // rectangle color can now be changed in component instances </a:t>
            </a:r>
          </a:p>
          <a:p>
            <a:r>
              <a:rPr lang="en-US" dirty="0"/>
              <a:t>   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alias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rectangle</a:t>
            </a:r>
            <a:r>
              <a:rPr lang="en-US" dirty="0" err="1"/>
              <a:t>.color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rectangle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focus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events/focusScope</a:t>
            </a:r>
            <a:endParaRPr lang="en-US" sz="1400" dirty="0">
              <a:cs typeface="Open Sans Light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4D113B7-1458-2142-836F-45D92A46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18237192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9" y="1844826"/>
            <a:ext cx="7343425" cy="4321025"/>
          </a:xfrm>
        </p:spPr>
        <p:txBody>
          <a:bodyPr/>
          <a:lstStyle/>
          <a:p>
            <a:pPr>
              <a:defRPr/>
            </a:pPr>
            <a:r>
              <a:rPr lang="en-US" dirty="0"/>
              <a:t>To get a good practical experience on</a:t>
            </a:r>
          </a:p>
          <a:p>
            <a:pPr lvl="1">
              <a:defRPr/>
            </a:pPr>
            <a:r>
              <a:rPr lang="en-US" dirty="0"/>
              <a:t>QML programming</a:t>
            </a:r>
          </a:p>
          <a:p>
            <a:pPr lvl="1">
              <a:defRPr/>
            </a:pPr>
            <a:r>
              <a:rPr lang="en-US" dirty="0"/>
              <a:t>C++ and QML integration</a:t>
            </a:r>
          </a:p>
          <a:p>
            <a:pPr lvl="1">
              <a:defRPr/>
            </a:pPr>
            <a:r>
              <a:rPr lang="en-US" dirty="0"/>
              <a:t>QML rendering and optimizations </a:t>
            </a:r>
          </a:p>
          <a:p>
            <a:pPr lvl="1">
              <a:defRPr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r>
              <a:rPr lang="en-US" dirty="0"/>
              <a:t>Any questions at any point – please do not hesitate to ask!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7" name="Picture 2" descr="C:\Users\tipyssys\AppData\Local\Microsoft\Windows\Temporary Internet Files\Content.IE5\ZF25F942\MC900056116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571" y="1628804"/>
            <a:ext cx="2859853" cy="22818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47E37AC-7E93-504F-912D-27B81C5A4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954001310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Single-touch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MouseArea</a:t>
            </a:r>
            <a:endParaRPr lang="en-US" dirty="0"/>
          </a:p>
          <a:p>
            <a:r>
              <a:rPr lang="en-US" dirty="0"/>
              <a:t>Multi-touch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MultiPointTouchArea</a:t>
            </a:r>
            <a:endParaRPr lang="en-US" dirty="0"/>
          </a:p>
          <a:p>
            <a:r>
              <a:rPr lang="en-US" dirty="0"/>
              <a:t>Gestures</a:t>
            </a:r>
          </a:p>
          <a:p>
            <a:pPr lvl="1"/>
            <a:r>
              <a:rPr lang="en-US" dirty="0"/>
              <a:t>Tap and Hold</a:t>
            </a:r>
          </a:p>
          <a:p>
            <a:pPr lvl="2"/>
            <a:r>
              <a:rPr lang="en-US" dirty="0"/>
              <a:t>Provided by </a:t>
            </a:r>
            <a:r>
              <a:rPr lang="en-US" dirty="0" err="1">
                <a:latin typeface="Courier New"/>
                <a:cs typeface="Courier New"/>
              </a:rPr>
              <a:t>MouseArea</a:t>
            </a:r>
            <a:r>
              <a:rPr lang="en-US" dirty="0"/>
              <a:t> </a:t>
            </a:r>
            <a:r>
              <a:rPr lang="en-US" dirty="0" err="1">
                <a:latin typeface="Courier New"/>
                <a:cs typeface="Courier New"/>
              </a:rPr>
              <a:t>onPressAndHold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signal</a:t>
            </a:r>
          </a:p>
          <a:p>
            <a:pPr lvl="1"/>
            <a:r>
              <a:rPr lang="en-US" dirty="0"/>
              <a:t>Swipe</a:t>
            </a:r>
          </a:p>
          <a:p>
            <a:pPr lvl="2"/>
            <a:r>
              <a:rPr lang="en-US" dirty="0"/>
              <a:t>Provided by </a:t>
            </a:r>
            <a:r>
              <a:rPr lang="en-US" dirty="0" err="1">
                <a:latin typeface="Courier New"/>
                <a:cs typeface="Courier New"/>
              </a:rPr>
              <a:t>Flickable</a:t>
            </a:r>
            <a:r>
              <a:rPr lang="en-US" dirty="0"/>
              <a:t> type</a:t>
            </a:r>
          </a:p>
          <a:p>
            <a:pPr lvl="1"/>
            <a:r>
              <a:rPr lang="en-US" dirty="0"/>
              <a:t>Pinch </a:t>
            </a:r>
          </a:p>
          <a:p>
            <a:pPr lvl="2"/>
            <a:r>
              <a:rPr lang="en-US" dirty="0"/>
              <a:t>Provided by </a:t>
            </a:r>
            <a:r>
              <a:rPr lang="en-US" dirty="0" err="1">
                <a:latin typeface="Courier New"/>
                <a:cs typeface="Courier New"/>
              </a:rPr>
              <a:t>PinchArea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622764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Events and Gestures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F93E74F-A6AB-4D41-A8B8-6DA3FAC07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009422270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9" y="1844826"/>
            <a:ext cx="5687671" cy="4321025"/>
          </a:xfrm>
        </p:spPr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MultiPointTouchArea</a:t>
            </a:r>
            <a:r>
              <a:rPr lang="en-US" dirty="0"/>
              <a:t> is used to track multiple touch points</a:t>
            </a:r>
          </a:p>
          <a:p>
            <a:pPr lvl="1"/>
            <a:r>
              <a:rPr lang="en-US" dirty="0"/>
              <a:t>Provides a list of touch points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TouchPoint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real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, real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previousX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real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y, </a:t>
            </a:r>
            <a:r>
              <a:rPr lang="en-US" dirty="0"/>
              <a:t>real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previousY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real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pressure</a:t>
            </a:r>
          </a:p>
          <a:p>
            <a:pPr lvl="1"/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pressed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By default, mouse events are handled as single touch points</a:t>
            </a:r>
          </a:p>
          <a:p>
            <a:pPr lvl="1"/>
            <a:r>
              <a:rPr lang="en-US" dirty="0"/>
              <a:t>Set </a:t>
            </a:r>
            <a:r>
              <a:rPr lang="en-US" dirty="0" err="1">
                <a:latin typeface="Courier New"/>
                <a:cs typeface="Courier New"/>
              </a:rPr>
              <a:t>mouseEnabled</a:t>
            </a:r>
            <a:r>
              <a:rPr lang="en-US" dirty="0"/>
              <a:t> to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 to disable the use of </a:t>
            </a:r>
            <a:r>
              <a:rPr lang="en-US" dirty="0" err="1">
                <a:latin typeface="Courier New"/>
                <a:cs typeface="Courier New"/>
              </a:rPr>
              <a:t>MouseArea</a:t>
            </a:r>
            <a:r>
              <a:rPr lang="en-US" dirty="0">
                <a:latin typeface="Courier New"/>
                <a:cs typeface="Courier New"/>
              </a:rPr>
              <a:t>   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Multi-Touch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27062" y="1232263"/>
            <a:ext cx="5546224" cy="4918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 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800080"/>
                </a:solidFill>
              </a:rPr>
              <a:t>MultiPointTouchArea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touchPoints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TouchPoint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point1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}, </a:t>
            </a:r>
          </a:p>
          <a:p>
            <a:r>
              <a:rPr lang="en-US" dirty="0"/>
              <a:t>            </a:t>
            </a:r>
            <a:r>
              <a:rPr lang="en-US" dirty="0" err="1">
                <a:solidFill>
                  <a:srgbClr val="800080"/>
                </a:solidFill>
              </a:rPr>
              <a:t>TouchPoint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point2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/>
              <a:t>] </a:t>
            </a:r>
          </a:p>
          <a:p>
            <a:r>
              <a:rPr lang="en-US" dirty="0"/>
              <a:t>    }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 </a:t>
            </a:r>
          </a:p>
          <a:p>
            <a:r>
              <a:rPr lang="en-US" dirty="0">
                <a:solidFill>
                  <a:srgbClr val="800000"/>
                </a:solidFill>
              </a:rPr>
              <a:t>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point1</a:t>
            </a:r>
            <a:r>
              <a:rPr lang="en-US" dirty="0"/>
              <a:t>.x </a:t>
            </a:r>
          </a:p>
          <a:p>
            <a:r>
              <a:rPr lang="en-US" dirty="0">
                <a:solidFill>
                  <a:srgbClr val="800000"/>
                </a:solidFill>
              </a:rPr>
              <a:t>        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point1</a:t>
            </a:r>
            <a:r>
              <a:rPr lang="en-US" dirty="0"/>
              <a:t>.y </a:t>
            </a:r>
          </a:p>
          <a:p>
            <a:r>
              <a:rPr lang="en-US" dirty="0"/>
              <a:t>    }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 </a:t>
            </a:r>
          </a:p>
          <a:p>
            <a:r>
              <a:rPr lang="en-US" dirty="0">
                <a:solidFill>
                  <a:srgbClr val="800000"/>
                </a:solidFill>
              </a:rPr>
              <a:t>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"yellow"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point2</a:t>
            </a:r>
            <a:r>
              <a:rPr lang="en-US" dirty="0"/>
              <a:t>.x </a:t>
            </a:r>
          </a:p>
          <a:p>
            <a:r>
              <a:rPr lang="en-US" dirty="0">
                <a:solidFill>
                  <a:srgbClr val="800000"/>
                </a:solidFill>
              </a:rPr>
              <a:t>        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point2</a:t>
            </a:r>
            <a:r>
              <a:rPr lang="en-US" dirty="0"/>
              <a:t>.y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events/multiTouch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4241A63-4880-4F44-B5BD-DC330071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963376098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onPressed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(list</a:t>
            </a:r>
            <a:r>
              <a:rPr lang="en-US" i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TouchPoint</a:t>
            </a:r>
            <a:r>
              <a:rPr lang="en-US" i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touchPoints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onReleased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touchPoints</a:t>
            </a:r>
            <a:r>
              <a:rPr lang="en-US" dirty="0"/>
              <a:t> is list of </a:t>
            </a:r>
            <a:r>
              <a:rPr lang="en-US" i="1" dirty="0"/>
              <a:t>changed </a:t>
            </a:r>
            <a:r>
              <a:rPr lang="en-US" dirty="0"/>
              <a:t>points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onUpdated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lvl="1"/>
            <a:r>
              <a:rPr lang="en-US" dirty="0"/>
              <a:t>Called when existing points are updated (moved), </a:t>
            </a:r>
            <a:r>
              <a:rPr lang="en-US" dirty="0" err="1">
                <a:latin typeface="Courier New"/>
                <a:cs typeface="Courier New"/>
              </a:rPr>
              <a:t>touchPoints</a:t>
            </a:r>
            <a:r>
              <a:rPr lang="en-US" dirty="0"/>
              <a:t> is list of </a:t>
            </a:r>
            <a:r>
              <a:rPr lang="en-US" i="1" dirty="0"/>
              <a:t>changed </a:t>
            </a:r>
            <a:r>
              <a:rPr lang="en-US" dirty="0"/>
              <a:t>points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onTouchUpdated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marL="532366" lvl="1">
              <a:spcBef>
                <a:spcPts val="769"/>
              </a:spcBef>
              <a:spcAft>
                <a:spcPts val="769"/>
              </a:spcAft>
            </a:pPr>
            <a:r>
              <a:rPr lang="en-US" dirty="0"/>
              <a:t>Called on any change, like new points added or existing points removed. </a:t>
            </a:r>
            <a:r>
              <a:rPr lang="en-US" dirty="0" err="1">
                <a:latin typeface="Courier New"/>
                <a:cs typeface="Courier New"/>
              </a:rPr>
              <a:t>touchPoints</a:t>
            </a:r>
            <a:r>
              <a:rPr lang="en-US" dirty="0"/>
              <a:t> is list of </a:t>
            </a:r>
            <a:r>
              <a:rPr lang="en-US" i="1" dirty="0"/>
              <a:t>all </a:t>
            </a:r>
            <a:r>
              <a:rPr lang="en-US" dirty="0"/>
              <a:t>points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onGestureStarted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GestureEvent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gesture)</a:t>
            </a:r>
          </a:p>
          <a:p>
            <a:pPr lvl="1"/>
            <a:r>
              <a:rPr lang="en-US" dirty="0"/>
              <a:t>Cancel the gesture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gesture.cancel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>
                <a:latin typeface="+mn-lt"/>
                <a:cs typeface="Courier New" pitchFamily="49" charset="0"/>
              </a:rPr>
              <a:t>Used to decide, whether to grab the touch points or whether to allow a nested area/</a:t>
            </a:r>
            <a:r>
              <a:rPr lang="en-US" dirty="0" err="1">
                <a:latin typeface="Courier New"/>
                <a:cs typeface="Courier New"/>
              </a:rPr>
              <a:t>Flickable</a:t>
            </a:r>
            <a:r>
              <a:rPr lang="en-US" dirty="0">
                <a:latin typeface="+mn-lt"/>
                <a:cs typeface="Courier New" pitchFamily="49" charset="0"/>
              </a:rPr>
              <a:t> to grab the points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onCanceled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(list&lt;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TouchPoint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touchPoints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/>
              <a:t>Called when another item (</a:t>
            </a:r>
            <a:r>
              <a:rPr lang="en-US" dirty="0" err="1">
                <a:latin typeface="Courier New"/>
                <a:cs typeface="Courier New"/>
              </a:rPr>
              <a:t>Flickable</a:t>
            </a:r>
            <a:r>
              <a:rPr lang="en-US" dirty="0"/>
              <a:t> or another </a:t>
            </a:r>
            <a:r>
              <a:rPr lang="en-US" dirty="0" err="1">
                <a:latin typeface="Courier New"/>
                <a:cs typeface="Courier New"/>
              </a:rPr>
              <a:t>MultiPointTouchArea</a:t>
            </a:r>
            <a:r>
              <a:rPr lang="en-US" dirty="0"/>
              <a:t>) takes over touch handling</a:t>
            </a:r>
          </a:p>
          <a:p>
            <a:pPr lvl="1"/>
            <a:r>
              <a:rPr lang="en-US" dirty="0"/>
              <a:t>Useful for undoing what was done on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onPressed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TouchPoint</a:t>
            </a:r>
            <a:r>
              <a:rPr lang="en-US" dirty="0"/>
              <a:t> Signals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98A82C7-9BF3-2249-9209-2AD57CA68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977288460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 </a:t>
            </a:r>
            <a:r>
              <a:rPr lang="en-US" dirty="0" err="1"/>
              <a:t>flickable</a:t>
            </a:r>
            <a:r>
              <a:rPr lang="en-US" dirty="0"/>
              <a:t> surface</a:t>
            </a:r>
          </a:p>
          <a:p>
            <a:r>
              <a:rPr lang="en-US" dirty="0"/>
              <a:t>Children will be parented to </a:t>
            </a:r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Use this property to access the items or add new items dynamically</a:t>
            </a:r>
          </a:p>
          <a:p>
            <a:r>
              <a:rPr lang="en-US" dirty="0"/>
              <a:t>Define the flicking behavior or disable it completely with </a:t>
            </a:r>
            <a:r>
              <a:rPr lang="en-US" dirty="0">
                <a:latin typeface="Courier New"/>
                <a:cs typeface="Courier New"/>
              </a:rPr>
              <a:t>interactive: false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flickDirection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flickDeceleration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horizontalVelocity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verticalVelocity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overShoot</a:t>
            </a:r>
            <a:r>
              <a:rPr lang="en-US" dirty="0">
                <a:latin typeface="Courier New" pitchFamily="49" charset="0"/>
              </a:rPr>
              <a:t> (</a:t>
            </a:r>
            <a:r>
              <a:rPr lang="en-US" dirty="0" err="1">
                <a:latin typeface="Courier New" pitchFamily="49" charset="0"/>
              </a:rPr>
              <a:t>StopAtBounds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DragOverBounds</a:t>
            </a:r>
            <a:r>
              <a:rPr lang="en-US" dirty="0">
                <a:latin typeface="Courier New" pitchFamily="49" charset="0"/>
              </a:rPr>
              <a:t>), </a:t>
            </a:r>
            <a:r>
              <a:rPr lang="en-US" dirty="0" err="1">
                <a:latin typeface="Courier New" pitchFamily="49" charset="0"/>
              </a:rPr>
              <a:t>pixelAligned</a:t>
            </a:r>
            <a:r>
              <a:rPr lang="en-US" dirty="0">
                <a:latin typeface="Courier New" pitchFamily="49" charset="0"/>
              </a:rPr>
              <a:t>, rebound, …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Flickable</a:t>
            </a:r>
            <a:endParaRPr lang="en-US" dirty="0"/>
          </a:p>
        </p:txBody>
      </p:sp>
      <p:pic>
        <p:nvPicPr>
          <p:cNvPr id="7" name="Picture 6" descr="C:/Work/Training/Qt/QtQuick/under_construction/courseware/slides/examples/07_model_view/Flickable/Flickable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21" y="4005064"/>
            <a:ext cx="2999098" cy="165618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52828" y="4013510"/>
            <a:ext cx="6825374" cy="1658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Flickable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width: 200; height: 200 </a:t>
            </a:r>
          </a:p>
          <a:p>
            <a:r>
              <a:rPr lang="en-US" dirty="0"/>
              <a:t>   </a:t>
            </a:r>
            <a:r>
              <a:rPr lang="en-US" dirty="0" err="1"/>
              <a:t>contentWidth</a:t>
            </a:r>
            <a:r>
              <a:rPr lang="en-US" dirty="0"/>
              <a:t>: </a:t>
            </a:r>
            <a:r>
              <a:rPr lang="en-US" dirty="0" err="1"/>
              <a:t>image.width</a:t>
            </a:r>
            <a:r>
              <a:rPr lang="en-US" dirty="0"/>
              <a:t>; </a:t>
            </a:r>
          </a:p>
          <a:p>
            <a:r>
              <a:rPr lang="en-US" dirty="0"/>
              <a:t>   </a:t>
            </a:r>
            <a:r>
              <a:rPr lang="en-US" dirty="0" err="1"/>
              <a:t>contentHeight</a:t>
            </a:r>
            <a:r>
              <a:rPr lang="en-US" dirty="0"/>
              <a:t>: </a:t>
            </a:r>
            <a:r>
              <a:rPr lang="en-US" dirty="0" err="1"/>
              <a:t>image.height</a:t>
            </a:r>
            <a:r>
              <a:rPr lang="en-US" dirty="0"/>
              <a:t> </a:t>
            </a:r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800080"/>
                </a:solidFill>
              </a:rPr>
              <a:t>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id: image; source: </a:t>
            </a:r>
            <a:r>
              <a:rPr lang="en-US" dirty="0">
                <a:solidFill>
                  <a:srgbClr val="008000"/>
                </a:solidFill>
              </a:rPr>
              <a:t>"qt_logo.png"</a:t>
            </a:r>
            <a:r>
              <a:rPr lang="en-US" dirty="0"/>
              <a:t> } </a:t>
            </a:r>
          </a:p>
          <a:p>
            <a:r>
              <a:rPr lang="en-US" dirty="0"/>
              <a:t>}</a:t>
            </a:r>
          </a:p>
          <a:p>
            <a:endParaRPr lang="fi-FI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events/flickable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7D9B021-8535-124A-B4C1-387BCD9E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8008721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Signals for manual pinch handling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onPinchStarted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PinchEvent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pinch)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onPinchUpdated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PinchEvent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pinch)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onPinchFinished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PinchEvent</a:t>
            </a:r>
            <a:r>
              <a:rPr lang="en-US" dirty="0"/>
              <a:t> properties: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point1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point2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center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rotation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scale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accepted</a:t>
            </a:r>
            <a:r>
              <a:rPr lang="en-US" dirty="0"/>
              <a:t> – set to false in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onPinchStarted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handler if the gesture should not be handled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Instead of signals, you may set </a:t>
            </a:r>
            <a:r>
              <a:rPr lang="en-US" dirty="0" err="1">
                <a:latin typeface="Courier New"/>
                <a:cs typeface="Courier New"/>
              </a:rPr>
              <a:t>pinch.target</a:t>
            </a:r>
            <a:r>
              <a:rPr lang="en-US" dirty="0"/>
              <a:t> to the target item and set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pinch.minimumScale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pinch.maximumScale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pinch.mimimumRotation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pinch.maximumRotation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pinch.DragAxis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pinch.minimumX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pinch.maximumX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pinch.minimumY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pinch.maximumY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Pinch Gestures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events/pinchArea</a:t>
            </a:r>
            <a:endParaRPr lang="en-US" sz="1400" dirty="0">
              <a:cs typeface="Open Sans Light"/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2451054-EEAD-C947-9B3B-2F3DDEC5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783018461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DD8A0B-0C82-0A43-9AEB-B98C027EBA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Handling multiple events in several items at the same time is not straightforward</a:t>
            </a:r>
          </a:p>
          <a:p>
            <a:pPr lvl="1"/>
            <a:r>
              <a:rPr lang="en-US" dirty="0"/>
              <a:t>Having several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MouseArea</a:t>
            </a:r>
            <a:r>
              <a:rPr lang="en-US" dirty="0"/>
              <a:t> objects would not work</a:t>
            </a:r>
          </a:p>
          <a:p>
            <a:pPr lvl="2"/>
            <a:r>
              <a:rPr lang="en-US" dirty="0"/>
              <a:t>One area grabs all touch/mouse events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Challenging to tap and drag at the same time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MultiPointTouchArea</a:t>
            </a:r>
            <a:r>
              <a:rPr lang="en-US" dirty="0"/>
              <a:t> would require some logic to handle multiple touch points</a:t>
            </a:r>
          </a:p>
          <a:p>
            <a:r>
              <a:rPr lang="en-US" dirty="0"/>
              <a:t>Pointer handlers allow </a:t>
            </a:r>
            <a:r>
              <a:rPr lang="en-US" dirty="0">
                <a:solidFill>
                  <a:schemeClr val="tx2"/>
                </a:solidFill>
              </a:rPr>
              <a:t>multiple items to track multiple fingers or any pointer devices at the same time</a:t>
            </a:r>
            <a:endParaRPr lang="en-US" dirty="0"/>
          </a:p>
          <a:p>
            <a:pPr lvl="1"/>
            <a:r>
              <a:rPr lang="en-US" dirty="0"/>
              <a:t>Lightweight compared to area-based items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Allows handling touch input from multiple screens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Enables using multiple camera sensors to recognize camera gestures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3EB99-EDF4-F64A-B9D1-E0515C15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24204-0042-5A42-B6F2-ACEC4EF5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E80D69-4358-CE48-975F-C455DC0D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Handlers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58604-959C-E74D-9437-BA4F13CABE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374" y="1549877"/>
            <a:ext cx="5577194" cy="4615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610D57-01FA-6C4B-B7FC-0B28B13BA1C1}"/>
              </a:ext>
            </a:extLst>
          </p:cNvPr>
          <p:cNvSpPr txBox="1"/>
          <p:nvPr/>
        </p:nvSpPr>
        <p:spPr>
          <a:xfrm>
            <a:off x="6781185" y="5660908"/>
            <a:ext cx="4499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Rectangles scaled and rotated with </a:t>
            </a:r>
            <a:r>
              <a:rPr lang="en-GB" sz="1200" dirty="0" err="1"/>
              <a:t>PinchHandlers</a:t>
            </a:r>
            <a:endParaRPr lang="en-GB" sz="12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02545F3-C07B-4646-A6AB-55212A85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583006403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3EB99-EDF4-F64A-B9D1-E0515C15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396F-C39B-4224-81A1-5F6D16B5898B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24204-0042-5A42-B6F2-ACEC4EF5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E80D69-4358-CE48-975F-C455DC0D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Handlers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2E7CBE-EF39-1B49-83D2-6D5E1770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412776"/>
            <a:ext cx="6687809" cy="45677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EED0C07-D6D8-1F41-AD8F-CB2D6E8A078C}"/>
              </a:ext>
            </a:extLst>
          </p:cNvPr>
          <p:cNvSpPr txBox="1">
            <a:spLocks/>
          </p:cNvSpPr>
          <p:nvPr/>
        </p:nvSpPr>
        <p:spPr>
          <a:xfrm>
            <a:off x="6960096" y="1916832"/>
            <a:ext cx="4535983" cy="2520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 err="1">
                <a:solidFill>
                  <a:srgbClr val="800080"/>
                </a:solidFill>
              </a:rPr>
              <a:t>Rectangle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rectangle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width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100 </a:t>
            </a:r>
            <a:r>
              <a:rPr lang="fi-FI" dirty="0" err="1">
                <a:solidFill>
                  <a:srgbClr val="800000"/>
                </a:solidFill>
              </a:rPr>
              <a:t>height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100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anchors.centerIn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parent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 err="1">
                <a:solidFill>
                  <a:srgbClr val="800000"/>
                </a:solidFill>
              </a:rPr>
              <a:t>color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lightgreen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 </a:t>
            </a:r>
            <a:br>
              <a:rPr lang="fi-FI" dirty="0"/>
            </a:br>
            <a:endParaRPr lang="fi-FI" dirty="0"/>
          </a:p>
          <a:p>
            <a:r>
              <a:rPr lang="fi-FI" dirty="0">
                <a:solidFill>
                  <a:srgbClr val="800080"/>
                </a:solidFill>
              </a:rPr>
              <a:t>    </a:t>
            </a:r>
            <a:r>
              <a:rPr lang="fi-FI" dirty="0" err="1">
                <a:solidFill>
                  <a:srgbClr val="800080"/>
                </a:solidFill>
              </a:rPr>
              <a:t>PinchHandler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r>
              <a:rPr lang="fi-FI" dirty="0">
                <a:solidFill>
                  <a:srgbClr val="800000"/>
                </a:solidFill>
              </a:rPr>
              <a:t>    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handler</a:t>
            </a:r>
            <a:r>
              <a:rPr lang="fi-FI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target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0000"/>
                </a:solidFill>
              </a:rPr>
              <a:t>rectangle</a:t>
            </a:r>
            <a:r>
              <a:rPr lang="fi-FI" dirty="0"/>
              <a:t> </a:t>
            </a:r>
          </a:p>
          <a:p>
            <a:r>
              <a:rPr lang="fi-FI" dirty="0"/>
              <a:t>   } </a:t>
            </a:r>
            <a:br>
              <a:rPr lang="fi-FI" dirty="0"/>
            </a:br>
            <a:r>
              <a:rPr lang="fi-FI" dirty="0"/>
              <a:t>}</a:t>
            </a:r>
            <a:endParaRPr lang="fi-FI" b="1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0114A13-C067-3848-BB2A-20DA9DA5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004067021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Signals can be handled in QML signals handlers or connected to JS methods as public slots</a:t>
            </a:r>
          </a:p>
          <a:p>
            <a:r>
              <a:rPr lang="en-US" dirty="0"/>
              <a:t>QML provides area-based items for handling mouse, touch, and gesture events</a:t>
            </a:r>
          </a:p>
          <a:p>
            <a:pPr lvl="1"/>
            <a:r>
              <a:rPr lang="en-US" dirty="0"/>
              <a:t>Events grabbed by one area </a:t>
            </a:r>
          </a:p>
          <a:p>
            <a:pPr lvl="1"/>
            <a:r>
              <a:rPr lang="en-US" dirty="0"/>
              <a:t>Easy for handling single touches and ready-made gestures, such as pinch</a:t>
            </a:r>
          </a:p>
          <a:p>
            <a:r>
              <a:rPr lang="en-US" dirty="0"/>
              <a:t>Pointer handlers provide more efficient way for handling several touch points in the device agnostic way</a:t>
            </a:r>
          </a:p>
          <a:p>
            <a:pPr lvl="1"/>
            <a:r>
              <a:rPr lang="en-US" dirty="0"/>
              <a:t>Easy to handle multiple events even from multiple screens</a:t>
            </a:r>
          </a:p>
          <a:p>
            <a:pPr lvl="1"/>
            <a:r>
              <a:rPr lang="en-US" dirty="0"/>
              <a:t>Easy to handle multiple touches in several items </a:t>
            </a:r>
          </a:p>
          <a:p>
            <a:pPr lvl="1"/>
            <a:r>
              <a:rPr lang="en-US" dirty="0"/>
              <a:t>Easy to implement custom gestures </a:t>
            </a:r>
          </a:p>
          <a:p>
            <a:r>
              <a:rPr lang="en-US" dirty="0"/>
              <a:t>Key handling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TextInput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TextEdit</a:t>
            </a:r>
            <a:r>
              <a:rPr lang="en-US" dirty="0"/>
              <a:t> provide text entry features</a:t>
            </a:r>
          </a:p>
          <a:p>
            <a:pPr lvl="1"/>
            <a:r>
              <a:rPr lang="en-US" dirty="0"/>
              <a:t>Item, having the active focus, will receive key presses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1: </a:t>
            </a:r>
            <a:r>
              <a:rPr lang="fi-FI" sz="1400" dirty="0" err="1">
                <a:cs typeface="Open Sans Light"/>
              </a:rPr>
              <a:t>Hello</a:t>
            </a:r>
            <a:r>
              <a:rPr lang="fi-FI" sz="1400" dirty="0">
                <a:cs typeface="Open Sans Light"/>
              </a:rPr>
              <a:t> World</a:t>
            </a:r>
            <a:endParaRPr lang="en-US" sz="1400" dirty="0">
              <a:cs typeface="Open Sans Light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10CAF7A-C783-954E-BBB0-68CD67DB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207286380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CA5831-059F-BF43-804A-A7EC896505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Layout Management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5C893AF-331C-EF41-9569-E88E6A11D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CF9893-2250-8B49-BBEB-948418CC7A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4B90C0-A18A-1F45-B901-FB74DB3EB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91484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4B0DFD5-BD93-784E-BF71-8CE6AF70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Items</a:t>
            </a:r>
          </a:p>
          <a:p>
            <a:r>
              <a:rPr lang="en-US" dirty="0"/>
              <a:t>Anchors</a:t>
            </a:r>
          </a:p>
          <a:p>
            <a:r>
              <a:rPr lang="en-US" dirty="0"/>
              <a:t>Positioners</a:t>
            </a:r>
          </a:p>
          <a:p>
            <a:r>
              <a:rPr lang="en-US" dirty="0"/>
              <a:t>Qt Quick Layouts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E81FC-84B7-C449-9913-0EF43FE9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31333-4EBC-44D2-B511-0374BB425A5A}" type="datetime3">
              <a:rPr lang="en-US" smtClean="0"/>
              <a:t>29 April 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AD06D-5E65-6C46-812F-0F7B1C70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DF2D5CE-31EB-DF4C-BD10-DA76E7E0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2F66A36-39C1-1B49-8A51-80AE7B51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06442230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11712F-31FE-764D-B487-3B612BCFA4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QtQuick</a:t>
            </a:r>
            <a:r>
              <a:rPr lang="en-US" dirty="0"/>
              <a:t> and QML</a:t>
            </a:r>
            <a:endParaRPr lang="en-US" dirty="0">
              <a:cs typeface="Open Sans Light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DF4C07D-45C7-8546-974C-30B01E726C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51187-7DAD-4E44-8D94-61E30FA57C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D543AC-AAAB-F14B-9A35-F641FC71B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71388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2308" y="1844826"/>
            <a:ext cx="8135306" cy="4321025"/>
          </a:xfrm>
        </p:spPr>
        <p:txBody>
          <a:bodyPr>
            <a:normAutofit/>
          </a:bodyPr>
          <a:lstStyle/>
          <a:p>
            <a:r>
              <a:rPr lang="en-US" dirty="0"/>
              <a:t>Hard-coding item positions is not recommended</a:t>
            </a:r>
          </a:p>
          <a:p>
            <a:pPr lvl="1"/>
            <a:r>
              <a:rPr lang="en-US" dirty="0"/>
              <a:t>Difficult to achieve UI scalability (portrait / landscape)</a:t>
            </a:r>
          </a:p>
          <a:p>
            <a:pPr lvl="1"/>
            <a:r>
              <a:rPr lang="en-US" dirty="0"/>
              <a:t>Difficult to maintain the code</a:t>
            </a:r>
          </a:p>
          <a:p>
            <a:pPr lvl="1"/>
            <a:r>
              <a:rPr lang="en-US" dirty="0"/>
              <a:t>Using the layout improves reusability and encapsulation and allows pixel perfect items placing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QML provides several mechanism for creating the UI layout</a:t>
            </a:r>
          </a:p>
          <a:p>
            <a:pPr lvl="1"/>
            <a:r>
              <a:rPr lang="en-US" dirty="0"/>
              <a:t>Nested items</a:t>
            </a:r>
          </a:p>
          <a:p>
            <a:pPr lvl="1"/>
            <a:r>
              <a:rPr lang="en-US" dirty="0"/>
              <a:t>Anchor layout</a:t>
            </a:r>
          </a:p>
          <a:p>
            <a:pPr lvl="1"/>
            <a:r>
              <a:rPr lang="en-US" dirty="0"/>
              <a:t>Basic positioners (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Column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Grid</a:t>
            </a:r>
            <a:r>
              <a:rPr lang="en-US" dirty="0"/>
              <a:t>, and </a:t>
            </a:r>
            <a:r>
              <a:rPr lang="en-US" dirty="0">
                <a:latin typeface="Courier New"/>
                <a:cs typeface="Courier New"/>
              </a:rPr>
              <a:t>Flow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Qt Quick Layouts (</a:t>
            </a:r>
            <a:r>
              <a:rPr lang="en-US" dirty="0" err="1">
                <a:latin typeface="Courier New"/>
                <a:cs typeface="Courier New"/>
              </a:rPr>
              <a:t>RowLayout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ColumnLayout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GridLayout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005" y="1425118"/>
            <a:ext cx="2327497" cy="2824133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888025D-D555-5242-BD05-E8DE430A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879886230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9" y="1844826"/>
            <a:ext cx="7271435" cy="4321025"/>
          </a:xfrm>
        </p:spPr>
        <p:txBody>
          <a:bodyPr>
            <a:normAutofit/>
          </a:bodyPr>
          <a:lstStyle/>
          <a:p>
            <a:r>
              <a:rPr lang="en-US" dirty="0"/>
              <a:t>Each item positioned relative to its parents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May be difficult to maintain the desired layout, when adding/removing items dynamically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Items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701" y="2924944"/>
            <a:ext cx="3250353" cy="292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8032158" y="1751604"/>
            <a:ext cx="3303085" cy="942871"/>
            <a:chOff x="5560868" y="1223344"/>
            <a:chExt cx="2431226" cy="1020817"/>
          </a:xfrm>
          <a:solidFill>
            <a:schemeClr val="accent6"/>
          </a:solidFill>
        </p:grpSpPr>
        <p:sp>
          <p:nvSpPr>
            <p:cNvPr id="11" name="Rounded Rectangle 10"/>
            <p:cNvSpPr>
              <a:spLocks noChangeArrowheads="1"/>
            </p:cNvSpPr>
            <p:nvPr/>
          </p:nvSpPr>
          <p:spPr bwMode="auto">
            <a:xfrm>
              <a:off x="5560868" y="1223344"/>
              <a:ext cx="2431226" cy="1020817"/>
            </a:xfrm>
            <a:prstGeom prst="roundRect">
              <a:avLst>
                <a:gd name="adj" fmla="val 2792"/>
              </a:avLst>
            </a:prstGeom>
            <a:grpFill/>
            <a:ln w="19050" cap="rnd">
              <a:noFill/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976884">
                <a:spcBef>
                  <a:spcPct val="50000"/>
                </a:spcBef>
                <a:defRPr/>
              </a:pPr>
              <a:endParaRPr lang="en-US" sz="17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0868" y="1318253"/>
              <a:ext cx="2431226" cy="79972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cs typeface="Open Sans Light"/>
                </a:rPr>
                <a:t>Hint! Avoid nesting and prefer anchors and positioners for performance and maintainability 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552830" y="3284984"/>
            <a:ext cx="6766989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QtQuick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2.1</a:t>
            </a:r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lightblue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"white"</a:t>
            </a:r>
            <a:r>
              <a:rPr lang="en-US" dirty="0"/>
              <a:t> </a:t>
            </a:r>
          </a:p>
          <a:p>
            <a:r>
              <a:rPr lang="en-US" dirty="0"/>
              <a:t>       }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layouts/nestedItems</a:t>
            </a:r>
            <a:endParaRPr lang="en-US" sz="1400" dirty="0">
              <a:cs typeface="Open Sans Ligh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D5797BD-F091-1F4A-98BC-3AAE0B09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407360982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17"/>
          <p:cNvSpPr>
            <a:spLocks noChangeArrowheads="1"/>
          </p:cNvSpPr>
          <p:nvPr/>
        </p:nvSpPr>
        <p:spPr bwMode="auto">
          <a:xfrm>
            <a:off x="1344712" y="4437112"/>
            <a:ext cx="1963755" cy="141351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visual Qt Quick item has </a:t>
            </a:r>
          </a:p>
          <a:p>
            <a:pPr lvl="1"/>
            <a:r>
              <a:rPr lang="en-US" dirty="0"/>
              <a:t>6 invisible anchor lines, and</a:t>
            </a:r>
          </a:p>
          <a:p>
            <a:pPr lvl="1"/>
            <a:r>
              <a:rPr lang="en-US" dirty="0"/>
              <a:t>4 invisible margin lines</a:t>
            </a:r>
          </a:p>
          <a:p>
            <a:r>
              <a:rPr lang="en-US" dirty="0"/>
              <a:t>Used for specifying relative positions of items</a:t>
            </a:r>
          </a:p>
          <a:p>
            <a:pPr lvl="1"/>
            <a:r>
              <a:rPr lang="en-US" dirty="0"/>
              <a:t>To remove/clear an anchor, set it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undefined</a:t>
            </a:r>
          </a:p>
          <a:p>
            <a:endParaRPr lang="en-US" dirty="0"/>
          </a:p>
        </p:txBody>
      </p:sp>
      <p:sp>
        <p:nvSpPr>
          <p:cNvPr id="3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Layout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2323172" y="4033167"/>
            <a:ext cx="29389" cy="220414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rot="5400000" flipH="1">
            <a:off x="2640517" y="3717408"/>
            <a:ext cx="0" cy="2879571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rot="5400000">
            <a:off x="2603788" y="4388939"/>
            <a:ext cx="13288" cy="2963381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rot="5400000">
            <a:off x="2635349" y="2980339"/>
            <a:ext cx="22156" cy="289139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68797" y="3822923"/>
            <a:ext cx="1248508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left</a:t>
            </a:r>
            <a:endParaRPr lang="en-US" dirty="0">
              <a:cs typeface="Open Sans Light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360409" y="3822923"/>
            <a:ext cx="1248508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right</a:t>
            </a:r>
            <a:endParaRPr lang="en-US" dirty="0">
              <a:cs typeface="Open Sans Light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049923" y="4182963"/>
            <a:ext cx="1248508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>
                <a:cs typeface="Open Sans Light"/>
              </a:rPr>
              <a:t>top</a:t>
            </a:r>
            <a:endParaRPr lang="en-US" dirty="0">
              <a:cs typeface="Open Sans Light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028809" y="5551115"/>
            <a:ext cx="1248508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bottom</a:t>
            </a:r>
            <a:endParaRPr lang="en-US" dirty="0">
              <a:cs typeface="Open Sans Light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1477563" y="3606898"/>
            <a:ext cx="2746718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horizontalCenter</a:t>
            </a:r>
            <a:endParaRPr lang="en-US" dirty="0">
              <a:cs typeface="Open Sans Light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4092129" y="4936504"/>
            <a:ext cx="3265166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verticalCenter</a:t>
            </a:r>
            <a:endParaRPr lang="en-US" dirty="0">
              <a:cs typeface="Open Sans Light"/>
            </a:endParaRP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8921220" y="4311925"/>
            <a:ext cx="1963755" cy="141351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rot="5400000">
            <a:off x="9806812" y="4043212"/>
            <a:ext cx="0" cy="4031201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rot="5400000">
            <a:off x="9804697" y="1971593"/>
            <a:ext cx="0" cy="4031201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7789098" y="3318867"/>
            <a:ext cx="2156320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leftMargin</a:t>
            </a:r>
            <a:endParaRPr lang="en-US" dirty="0">
              <a:cs typeface="Open Sans Light"/>
            </a:endParaRP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0712894" y="3302349"/>
            <a:ext cx="1934129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rightMargin</a:t>
            </a:r>
            <a:endParaRPr lang="en-US" dirty="0">
              <a:cs typeface="Open Sans Light"/>
            </a:endParaRP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6473188" y="3966939"/>
            <a:ext cx="1826207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topMargin</a:t>
            </a:r>
            <a:endParaRPr lang="en-US" dirty="0">
              <a:cs typeface="Open Sans Light"/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6093258" y="5680586"/>
            <a:ext cx="2594357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bottomMargin</a:t>
            </a:r>
            <a:endParaRPr lang="en-US" dirty="0">
              <a:cs typeface="Open Sans Light"/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9922141" y="5708290"/>
            <a:ext cx="0" cy="3448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9922141" y="3978550"/>
            <a:ext cx="0" cy="3448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rot="5400000">
            <a:off x="8712782" y="4825266"/>
            <a:ext cx="0" cy="3830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 rot="5400000">
            <a:off x="11074367" y="4823362"/>
            <a:ext cx="0" cy="3830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118552" y="1773359"/>
            <a:ext cx="4124233" cy="1045870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Note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! </a:t>
            </a:r>
          </a:p>
          <a:p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For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performance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reasons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,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you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can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anchor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 an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item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only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 to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its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direct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parent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or</a:t>
            </a:r>
            <a:r>
              <a:rPr lang="fi-FI" sz="1600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sz="1600" kern="0" dirty="0" err="1">
                <a:solidFill>
                  <a:sysClr val="windowText" lastClr="000000"/>
                </a:solidFill>
                <a:cs typeface="Open Sans Light"/>
              </a:rPr>
              <a:t>siblings</a:t>
            </a:r>
            <a:endParaRPr lang="en-US" sz="1600" kern="0" dirty="0">
              <a:solidFill>
                <a:sysClr val="windowText" lastClr="000000"/>
              </a:solidFill>
              <a:cs typeface="Open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layouts/anchorLayout</a:t>
            </a:r>
            <a:endParaRPr lang="en-US" sz="1400" dirty="0">
              <a:cs typeface="Open Sans Light"/>
            </a:endParaRPr>
          </a:p>
        </p:txBody>
      </p:sp>
      <p:sp>
        <p:nvSpPr>
          <p:cNvPr id="3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38" name="Line 6"/>
          <p:cNvSpPr>
            <a:spLocks noChangeShapeType="1"/>
          </p:cNvSpPr>
          <p:nvPr/>
        </p:nvSpPr>
        <p:spPr bwMode="auto">
          <a:xfrm>
            <a:off x="1315322" y="3961159"/>
            <a:ext cx="29389" cy="220414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39" name="Line 6"/>
          <p:cNvSpPr>
            <a:spLocks noChangeShapeType="1"/>
          </p:cNvSpPr>
          <p:nvPr/>
        </p:nvSpPr>
        <p:spPr bwMode="auto">
          <a:xfrm>
            <a:off x="3288422" y="3961159"/>
            <a:ext cx="29389" cy="220414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BC493B73-657C-4E4A-B985-FE88D7BA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4467549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308" y="692696"/>
            <a:ext cx="11087386" cy="936626"/>
          </a:xfrm>
        </p:spPr>
        <p:txBody>
          <a:bodyPr/>
          <a:lstStyle/>
          <a:p>
            <a:r>
              <a:rPr lang="en-US" dirty="0"/>
              <a:t>Anchor Layout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64" y="1838149"/>
            <a:ext cx="2653980" cy="115459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940" y="4779037"/>
            <a:ext cx="2730170" cy="116602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65" y="3695861"/>
            <a:ext cx="2628581" cy="236634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5074" y="1232875"/>
            <a:ext cx="7413477" cy="2338856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7857" y="3571732"/>
            <a:ext cx="7413477" cy="2593572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690192" y="1677707"/>
            <a:ext cx="4331660" cy="4487597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8963" y="1348433"/>
            <a:ext cx="3704121" cy="2062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rect1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"blue"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/>
              <a:t>}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rect2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</a:t>
            </a:r>
            <a:r>
              <a:rPr lang="en-US" sz="1300" b="1" dirty="0" err="1">
                <a:solidFill>
                  <a:srgbClr val="800000"/>
                </a:solidFill>
              </a:rPr>
              <a:t>anchors.left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rect1.right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96542" y="3691070"/>
            <a:ext cx="3726542" cy="2366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id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i="1" dirty="0">
                <a:solidFill>
                  <a:srgbClr val="000000"/>
                </a:solidFill>
              </a:rPr>
              <a:t>rect1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>
                <a:solidFill>
                  <a:srgbClr val="008000"/>
                </a:solidFill>
              </a:rPr>
              <a:t>"blue"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/>
              <a:t>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id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i="1" dirty="0">
                <a:solidFill>
                  <a:srgbClr val="000000"/>
                </a:solidFill>
              </a:rPr>
              <a:t>rect2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anchors.left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/>
              <a:t>rect1.right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anchors.top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/>
              <a:t>rect1.bottom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992751" y="2096972"/>
            <a:ext cx="3726542" cy="2497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glow rad="228600">
              <a:schemeClr val="bg1">
                <a:lumMod val="95000"/>
                <a:alpha val="40000"/>
              </a:schemeClr>
            </a:glow>
          </a:effectLst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i="1" dirty="0">
                <a:solidFill>
                  <a:srgbClr val="000000"/>
                </a:solidFill>
              </a:rPr>
              <a:t>rect1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"blue"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i="1" dirty="0">
                <a:solidFill>
                  <a:srgbClr val="000000"/>
                </a:solidFill>
              </a:rPr>
              <a:t>rect2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anchors.left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rect1.right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anchors.leftMargin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5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/>
              <a:t>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endParaRPr lang="en-US" sz="1300" dirty="0"/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7696A8A7-19B3-B84D-B72D-54263A8E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7844080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8" y="1844825"/>
            <a:ext cx="11087386" cy="4248471"/>
          </a:xfrm>
        </p:spPr>
        <p:txBody>
          <a:bodyPr/>
          <a:lstStyle/>
          <a:p>
            <a:r>
              <a:rPr lang="en-US" dirty="0"/>
              <a:t>Anchors can also be used to control the size of an item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Layout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61" y="3975157"/>
            <a:ext cx="5422245" cy="115459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94514" y="2204864"/>
            <a:ext cx="10800681" cy="3941898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07621" y="2363978"/>
            <a:ext cx="3726542" cy="3671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rect1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x: 0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"blue"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/>
              <a:t>}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rect2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</a:t>
            </a:r>
            <a:r>
              <a:rPr lang="en-US" sz="1300" b="1" dirty="0" err="1">
                <a:solidFill>
                  <a:srgbClr val="800000"/>
                </a:solidFill>
              </a:rPr>
              <a:t>anchors.left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rect1.right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</a:t>
            </a:r>
            <a:r>
              <a:rPr lang="en-US" sz="1300" b="1" dirty="0" err="1">
                <a:solidFill>
                  <a:srgbClr val="800000"/>
                </a:solidFill>
              </a:rPr>
              <a:t>anchors.right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rect3.left 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/>
              <a:t>}</a:t>
            </a:r>
            <a:endParaRPr lang="fi-FI" sz="1300" b="1" dirty="0">
              <a:solidFill>
                <a:srgbClr val="0000FF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  <a:latin typeface="Courier New"/>
                <a:ea typeface="MS PGothic"/>
              </a:rPr>
              <a:t>Rectangle</a:t>
            </a:r>
            <a:r>
              <a:rPr lang="en-US" sz="1300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{ </a:t>
            </a:r>
          </a:p>
          <a:p>
            <a:r>
              <a:rPr lang="en-US" sz="1300" dirty="0">
                <a:solidFill>
                  <a:srgbClr val="800000"/>
                </a:solidFill>
                <a:latin typeface="Courier New"/>
                <a:ea typeface="MS PGothic"/>
              </a:rPr>
              <a:t>   id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:</a:t>
            </a:r>
            <a:r>
              <a:rPr lang="en-US" sz="1300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rect3 </a:t>
            </a:r>
          </a:p>
          <a:p>
            <a:r>
              <a:rPr lang="en-US" sz="1300" dirty="0">
                <a:solidFill>
                  <a:srgbClr val="800000"/>
                </a:solidFill>
                <a:latin typeface="Courier New"/>
                <a:ea typeface="MS PGothic"/>
              </a:rPr>
              <a:t>   x: 150</a:t>
            </a:r>
          </a:p>
          <a:p>
            <a:r>
              <a:rPr lang="en-US" sz="1300" dirty="0">
                <a:solidFill>
                  <a:srgbClr val="800000"/>
                </a:solidFill>
                <a:latin typeface="Courier New"/>
                <a:ea typeface="MS PGothic"/>
              </a:rPr>
              <a:t>   color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:</a:t>
            </a:r>
            <a:r>
              <a:rPr lang="en-US" sz="1300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urier New"/>
                <a:ea typeface="MS PGothic"/>
              </a:rPr>
              <a:t>"blue"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 </a:t>
            </a:r>
          </a:p>
          <a:p>
            <a:r>
              <a:rPr lang="en-US" sz="1300" dirty="0">
                <a:solidFill>
                  <a:srgbClr val="008000"/>
                </a:solidFill>
                <a:latin typeface="Courier New"/>
                <a:ea typeface="MS PGothic"/>
              </a:rPr>
              <a:t>   //</a:t>
            </a:r>
            <a:r>
              <a:rPr lang="en-US" sz="1300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urier New"/>
                <a:ea typeface="MS PGothic"/>
              </a:rPr>
              <a:t>...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 </a:t>
            </a:r>
          </a:p>
          <a:p>
            <a:endParaRPr lang="fi-FI" sz="1500" b="1" dirty="0">
              <a:solidFill>
                <a:srgbClr val="0000FF"/>
              </a:solidFill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E73049F-D1EB-0345-BB4C-E91D38E1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202825751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also a couple of ”non-line-based” anchors – referring to items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anchors.centerIn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anchors.fill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Layout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99" y="2718366"/>
            <a:ext cx="3896033" cy="348954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13087" y="2924944"/>
            <a:ext cx="7372738" cy="331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// ... </a:t>
            </a:r>
            <a:r>
              <a:rPr lang="en-US" dirty="0">
                <a:solidFill>
                  <a:srgbClr val="800080"/>
                </a:solidFill>
              </a:rPr>
              <a:t>	</a:t>
            </a:r>
          </a:p>
          <a:p>
            <a:r>
              <a:rPr lang="en-US" dirty="0">
                <a:solidFill>
                  <a:srgbClr val="800080"/>
                </a:solidFill>
              </a:rPr>
              <a:t> 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anchors.horizontalCenter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parent.horizontalCenter</a:t>
            </a:r>
            <a:endParaRPr lang="en-US" dirty="0"/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anchors.horizontalCenterOffset</a:t>
            </a:r>
            <a:r>
              <a:rPr lang="en-US" dirty="0"/>
              <a:t>: -23.6</a:t>
            </a:r>
          </a:p>
          <a:p>
            <a:r>
              <a:rPr lang="fi-FI" dirty="0"/>
              <a:t>        // ...</a:t>
            </a:r>
            <a:endParaRPr lang="en-US" dirty="0"/>
          </a:p>
          <a:p>
            <a:r>
              <a:rPr lang="en-US" dirty="0"/>
              <a:t>    } 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b="1" dirty="0" err="1">
                <a:solidFill>
                  <a:srgbClr val="800000"/>
                </a:solidFill>
              </a:rPr>
              <a:t>anchors.centerIn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parent </a:t>
            </a:r>
          </a:p>
          <a:p>
            <a:r>
              <a:rPr lang="fi-FI" dirty="0"/>
              <a:t>        // ...</a:t>
            </a:r>
            <a:endParaRPr lang="en-US" dirty="0"/>
          </a:p>
          <a:p>
            <a:r>
              <a:rPr lang="en-US" dirty="0"/>
              <a:t>    } 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b="1" dirty="0" err="1">
                <a:solidFill>
                  <a:srgbClr val="800000"/>
                </a:solidFill>
              </a:rPr>
              <a:t>anchors.fill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parent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E24619F-FB52-4E49-AA15-E4BF6B2A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285381063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Anchors can only be used with parent and sibling items</a:t>
            </a:r>
          </a:p>
          <a:p>
            <a:r>
              <a:rPr lang="en-US" dirty="0"/>
              <a:t>Anchors work on constraints</a:t>
            </a:r>
          </a:p>
          <a:p>
            <a:pPr lvl="1"/>
            <a:r>
              <a:rPr lang="en-US" dirty="0"/>
              <a:t>Some items need to have well-defined positions and sizes</a:t>
            </a:r>
          </a:p>
          <a:p>
            <a:pPr lvl="1"/>
            <a:r>
              <a:rPr lang="en-US" dirty="0"/>
              <a:t>Items without default sizes should be anchored to fixed or well-defined items</a:t>
            </a:r>
          </a:p>
          <a:p>
            <a:endParaRPr lang="en-US" dirty="0"/>
          </a:p>
          <a:p>
            <a:r>
              <a:rPr lang="en-US" dirty="0"/>
              <a:t>Anchors create dependencies on geometries of other items</a:t>
            </a:r>
          </a:p>
          <a:p>
            <a:pPr lvl="1"/>
            <a:r>
              <a:rPr lang="en-US" dirty="0"/>
              <a:t>Creates an order in which geometries are calculated</a:t>
            </a:r>
          </a:p>
          <a:p>
            <a:pPr lvl="1"/>
            <a:r>
              <a:rPr lang="en-US" dirty="0"/>
              <a:t>Avoid creating circular dependencies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parent</a:t>
            </a:r>
            <a:r>
              <a:rPr lang="en-US" i="1" dirty="0" err="1"/>
              <a:t>!</a:t>
            </a:r>
            <a:r>
              <a:rPr lang="en-US" dirty="0" err="1"/>
              <a:t>child</a:t>
            </a:r>
            <a:r>
              <a:rPr lang="en-US" i="1" dirty="0" err="1"/>
              <a:t>!</a:t>
            </a:r>
            <a:r>
              <a:rPr lang="en-US" dirty="0" err="1"/>
              <a:t>parent</a:t>
            </a:r>
            <a:endParaRPr lang="en-US" dirty="0"/>
          </a:p>
          <a:p>
            <a:r>
              <a:rPr lang="en-US" dirty="0"/>
              <a:t>Margins are only used if the corresponding anchors are used</a:t>
            </a:r>
          </a:p>
          <a:p>
            <a:pPr lvl="1"/>
            <a:r>
              <a:rPr lang="en-US" dirty="0"/>
              <a:t>e.g.,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leftMargin</a:t>
            </a:r>
            <a:r>
              <a:rPr lang="en-US" dirty="0"/>
              <a:t> needs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anchors.left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to be defined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 and Tips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A8B395C-7E87-E44D-AEE4-3D041F4E7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674869326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item with different roles in the user interface:</a:t>
            </a:r>
          </a:p>
          <a:p>
            <a:endParaRPr lang="en-US" dirty="0"/>
          </a:p>
          <a:p>
            <a:r>
              <a:rPr lang="en-US" dirty="0"/>
              <a:t>Fixed items</a:t>
            </a:r>
          </a:p>
          <a:p>
            <a:pPr lvl="1"/>
            <a:r>
              <a:rPr lang="en-US" dirty="0"/>
              <a:t>Make sure these have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id</a:t>
            </a:r>
            <a:r>
              <a:rPr lang="en-US" dirty="0"/>
              <a:t> properties defined unless these items can easily be referenced as parent items</a:t>
            </a:r>
          </a:p>
          <a:p>
            <a:endParaRPr lang="en-US" dirty="0"/>
          </a:p>
          <a:p>
            <a:r>
              <a:rPr lang="en-US" dirty="0"/>
              <a:t>Items that dominate the user interface</a:t>
            </a:r>
          </a:p>
          <a:p>
            <a:pPr lvl="1"/>
            <a:r>
              <a:rPr lang="en-US" dirty="0"/>
              <a:t>Make sure these have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id</a:t>
            </a:r>
            <a:r>
              <a:rPr lang="en-US" dirty="0"/>
              <a:t> properties defined</a:t>
            </a:r>
          </a:p>
          <a:p>
            <a:endParaRPr lang="en-US" dirty="0"/>
          </a:p>
          <a:p>
            <a:r>
              <a:rPr lang="en-US" dirty="0"/>
              <a:t>Items that react to size changes of the dominant items</a:t>
            </a:r>
          </a:p>
          <a:p>
            <a:pPr lvl="1"/>
            <a:r>
              <a:rPr lang="en-US" dirty="0"/>
              <a:t>Give these anchors that refer to the dominant or fixed items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Strategies 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80924C8-13DB-9644-A3D1-898F66232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649865561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Grid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Row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Column</a:t>
            </a:r>
            <a:r>
              <a:rPr lang="en-US" dirty="0"/>
              <a:t>,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Flow</a:t>
            </a:r>
            <a:r>
              <a:rPr lang="en-US" dirty="0"/>
              <a:t> provide basic positioning</a:t>
            </a:r>
          </a:p>
          <a:p>
            <a:pPr lvl="1"/>
            <a:r>
              <a:rPr lang="en-US" dirty="0"/>
              <a:t>Extremely simple to use</a:t>
            </a:r>
          </a:p>
          <a:p>
            <a:pPr lvl="1"/>
            <a:r>
              <a:rPr lang="en-US" dirty="0"/>
              <a:t>Can be combined to create more complex layouts</a:t>
            </a:r>
          </a:p>
          <a:p>
            <a:pPr lvl="1"/>
            <a:r>
              <a:rPr lang="en-US" dirty="0"/>
              <a:t>If an item within a positioner is not visible or has a width or height of 0, the item will not be laid out </a:t>
            </a:r>
          </a:p>
          <a:p>
            <a:pPr lvl="1"/>
            <a:endParaRPr lang="en-US" dirty="0"/>
          </a:p>
          <a:p>
            <a:r>
              <a:rPr lang="en-US" dirty="0"/>
              <a:t>Custom transition effects (animations) can be specified</a:t>
            </a:r>
          </a:p>
          <a:p>
            <a:pPr lvl="1"/>
            <a:r>
              <a:rPr lang="en-US" dirty="0"/>
              <a:t>Item is added</a:t>
            </a:r>
          </a:p>
          <a:p>
            <a:pPr lvl="1"/>
            <a:r>
              <a:rPr lang="en-US" dirty="0"/>
              <a:t>Item is removed</a:t>
            </a:r>
          </a:p>
          <a:p>
            <a:pPr lvl="1"/>
            <a:r>
              <a:rPr lang="en-US" dirty="0"/>
              <a:t>Item moves to another position in the layout</a:t>
            </a:r>
          </a:p>
          <a:p>
            <a:pPr lvl="1"/>
            <a:endParaRPr lang="en-US" dirty="0"/>
          </a:p>
          <a:p>
            <a:r>
              <a:rPr lang="en-US" dirty="0"/>
              <a:t>Two scaling options</a:t>
            </a:r>
          </a:p>
          <a:p>
            <a:pPr lvl="1"/>
            <a:r>
              <a:rPr lang="en-US" dirty="0"/>
              <a:t>Positioner size may depend on the size of the children (</a:t>
            </a:r>
            <a:r>
              <a:rPr lang="en-US" dirty="0">
                <a:latin typeface="Courier New"/>
                <a:cs typeface="Courier New"/>
              </a:rPr>
              <a:t>Item</a:t>
            </a:r>
            <a:r>
              <a:rPr lang="en-US" dirty="0"/>
              <a:t> property </a:t>
            </a:r>
            <a:r>
              <a:rPr lang="en-US" dirty="0" err="1">
                <a:latin typeface="Courier New"/>
                <a:cs typeface="Courier New"/>
              </a:rPr>
              <a:t>childrenRect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May be used, if child item size explicitly set or if the child item has implicit size (</a:t>
            </a:r>
            <a:r>
              <a:rPr lang="en-US" dirty="0">
                <a:latin typeface="Courier New"/>
                <a:cs typeface="Courier New"/>
              </a:rPr>
              <a:t>Image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Child items are bound to the size of the positioner (which is anchored to some parent…) 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Positioners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1E77493-A0EB-E54D-B755-60C9E425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051602969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Positioners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77" y="4247201"/>
            <a:ext cx="2512048" cy="114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50" y="1385588"/>
            <a:ext cx="865879" cy="19324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44426" y="1182351"/>
            <a:ext cx="10298853" cy="2439262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47208" y="3809037"/>
            <a:ext cx="10296071" cy="1996652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969998" y="1510546"/>
            <a:ext cx="7669110" cy="1807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0080"/>
                </a:solidFill>
              </a:rPr>
              <a:t>Column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spacing: 2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Rectangle </a:t>
            </a:r>
            <a:r>
              <a:rPr lang="en-US" sz="1500" dirty="0">
                <a:solidFill>
                  <a:srgbClr val="800000"/>
                </a:solidFill>
              </a:rPr>
              <a:t>{ color: </a:t>
            </a:r>
            <a:r>
              <a:rPr lang="en-US" sz="1500" dirty="0">
                <a:solidFill>
                  <a:srgbClr val="008000"/>
                </a:solidFill>
              </a:rPr>
              <a:t>"red"</a:t>
            </a:r>
            <a:r>
              <a:rPr lang="en-US" sz="1500" dirty="0">
                <a:solidFill>
                  <a:srgbClr val="800000"/>
                </a:solidFill>
              </a:rPr>
              <a:t>; width: 50; height: 50 }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{ color: </a:t>
            </a:r>
            <a:r>
              <a:rPr lang="en-US" sz="1500" dirty="0">
                <a:solidFill>
                  <a:srgbClr val="008000"/>
                </a:solidFill>
              </a:rPr>
              <a:t>"green"</a:t>
            </a:r>
            <a:r>
              <a:rPr lang="en-US" sz="1500" dirty="0">
                <a:solidFill>
                  <a:srgbClr val="800000"/>
                </a:solidFill>
              </a:rPr>
              <a:t>; width: 20; height: 50 }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{ color: </a:t>
            </a:r>
            <a:r>
              <a:rPr lang="en-US" sz="1500" dirty="0">
                <a:solidFill>
                  <a:srgbClr val="008000"/>
                </a:solidFill>
              </a:rPr>
              <a:t>"blue"</a:t>
            </a:r>
            <a:r>
              <a:rPr lang="en-US" sz="1500" dirty="0">
                <a:solidFill>
                  <a:srgbClr val="800000"/>
                </a:solidFill>
              </a:rPr>
              <a:t>; width: 50; height: 20 }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}</a:t>
            </a:r>
            <a:endParaRPr lang="fi-FI" sz="1500" dirty="0">
              <a:solidFill>
                <a:srgbClr val="80000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985828" y="4022788"/>
            <a:ext cx="7669110" cy="1500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0080"/>
                </a:solidFill>
              </a:rPr>
              <a:t>Row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spacing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color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"red"</a:t>
            </a:r>
            <a:r>
              <a:rPr lang="en-US" sz="1500" dirty="0"/>
              <a:t>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50;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50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color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"green"</a:t>
            </a:r>
            <a:r>
              <a:rPr lang="en-US" sz="1500" dirty="0"/>
              <a:t>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50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color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"blue"</a:t>
            </a:r>
            <a:r>
              <a:rPr lang="en-US" sz="1500" dirty="0"/>
              <a:t>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50;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20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/>
              <a:t>}</a:t>
            </a:r>
            <a:endParaRPr lang="fi-FI" sz="1500" dirty="0">
              <a:solidFill>
                <a:srgbClr val="80008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layouts/positioners</a:t>
            </a:r>
            <a:endParaRPr lang="en-US" sz="1400" dirty="0">
              <a:cs typeface="Open Sans Light"/>
            </a:endParaRP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934F1A-D0B4-2C43-B745-5E6D7AC2E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6455538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Declarative UI and QML</a:t>
            </a:r>
          </a:p>
          <a:p>
            <a:r>
              <a:rPr lang="en-US" dirty="0"/>
              <a:t>Design Workflow</a:t>
            </a:r>
          </a:p>
          <a:p>
            <a:r>
              <a:rPr lang="en-US" dirty="0"/>
              <a:t>Qt Quick Designer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Open Sans Light"/>
              </a:rPr>
              <a:t>Contents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0E2206B-81B8-184F-BAF3-438D55D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269330392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Flow</a:t>
            </a:r>
            <a:r>
              <a:rPr lang="en-US" dirty="0"/>
              <a:t> item positions its child items like words on a page, wrapping them to create rows or columns of items</a:t>
            </a:r>
          </a:p>
          <a:p>
            <a:pPr lvl="1"/>
            <a:r>
              <a:rPr lang="en-US" dirty="0"/>
              <a:t>An item in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Flow</a:t>
            </a:r>
            <a:r>
              <a:rPr lang="en-US" dirty="0"/>
              <a:t> (or any other positioner) should not set its x or y positions or anchor itself 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Positioners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76" y="3367193"/>
            <a:ext cx="2015699" cy="241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47207" y="2852938"/>
            <a:ext cx="11068318" cy="3263339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04201" y="2998297"/>
            <a:ext cx="8168094" cy="28876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360 </a:t>
            </a:r>
          </a:p>
          <a:p>
            <a:r>
              <a:rPr lang="en-US" dirty="0">
                <a:solidFill>
                  <a:srgbClr val="800080"/>
                </a:solidFill>
              </a:rPr>
              <a:t>    Flow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anchors.margins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 </a:t>
            </a:r>
          </a:p>
          <a:p>
            <a:r>
              <a:rPr lang="en-US" dirty="0">
                <a:solidFill>
                  <a:srgbClr val="800000"/>
                </a:solidFill>
              </a:rPr>
              <a:t>        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70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"yellow"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"black"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305F4F7-E8E3-9846-A464-BA4DD4000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1490057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308" y="548680"/>
            <a:ext cx="11087386" cy="936626"/>
          </a:xfrm>
        </p:spPr>
        <p:txBody>
          <a:bodyPr/>
          <a:lstStyle/>
          <a:p>
            <a:r>
              <a:rPr lang="en-US" dirty="0"/>
              <a:t>Basic Positioners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29" y="1212231"/>
            <a:ext cx="2311634" cy="1900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30" y="3680667"/>
            <a:ext cx="2009732" cy="22573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27543" y="1107176"/>
            <a:ext cx="11178656" cy="2305487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7543" y="3412660"/>
            <a:ext cx="11178656" cy="2824652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26843" y="1214118"/>
            <a:ext cx="7669110" cy="2084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Grid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columns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"cyan"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"magenta"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8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579593" y="3572491"/>
            <a:ext cx="7669110" cy="2550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Column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“yellow"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“black"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80"/>
              </a:solidFill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266417E-1CAF-164A-8DA0-DDABADE4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8126659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0862" y="1844825"/>
            <a:ext cx="11090275" cy="2722934"/>
          </a:xfrm>
        </p:spPr>
        <p:txBody>
          <a:bodyPr/>
          <a:lstStyle/>
          <a:p>
            <a:r>
              <a:rPr lang="en-US" dirty="0"/>
              <a:t>Default behavior is similar to positioners</a:t>
            </a:r>
          </a:p>
          <a:p>
            <a:r>
              <a:rPr lang="en-US" dirty="0"/>
              <a:t>However, can be used in the same way as </a:t>
            </a:r>
            <a:r>
              <a:rPr lang="en-US" dirty="0" err="1">
                <a:latin typeface="Courier New"/>
                <a:cs typeface="Courier New"/>
              </a:rPr>
              <a:t>QLayout</a:t>
            </a:r>
            <a:r>
              <a:rPr lang="en-US" dirty="0"/>
              <a:t> works for widgets</a:t>
            </a:r>
          </a:p>
          <a:p>
            <a:pPr lvl="1"/>
            <a:r>
              <a:rPr lang="en-US" dirty="0"/>
              <a:t>The layout automatically defines the size of the items – no anchors or explicit width/height needed</a:t>
            </a:r>
          </a:p>
          <a:p>
            <a:r>
              <a:rPr lang="en-US" dirty="0"/>
              <a:t>Just set the </a:t>
            </a:r>
            <a:r>
              <a:rPr lang="en-US" dirty="0" err="1">
                <a:latin typeface="Courier New"/>
                <a:cs typeface="Courier New"/>
              </a:rPr>
              <a:t>Layout.fillHeight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Layout.fillWidth</a:t>
            </a:r>
            <a:r>
              <a:rPr lang="en-US" dirty="0"/>
              <a:t> to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 – if you do not want the layout to use all extra space for the item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– if you want the extra space to be used to expand the item</a:t>
            </a:r>
          </a:p>
          <a:p>
            <a:pPr lvl="1"/>
            <a:r>
              <a:rPr lang="en-US" dirty="0"/>
              <a:t>Compare to </a:t>
            </a:r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::Expanding</a:t>
            </a:r>
          </a:p>
          <a:p>
            <a:r>
              <a:rPr lang="en-US" dirty="0">
                <a:cs typeface="Courier New"/>
              </a:rPr>
              <a:t>Possible to set the minimum, maximum, and preferred size as well</a:t>
            </a:r>
          </a:p>
          <a:p>
            <a:pPr lvl="1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Layouts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0568" y="4639224"/>
            <a:ext cx="10874024" cy="1598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ColumnLayout</a:t>
            </a:r>
            <a:r>
              <a:rPr lang="en-US" dirty="0">
                <a:solidFill>
                  <a:srgbClr val="C0C0C0"/>
                </a:solidFill>
              </a:rPr>
              <a:t> 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anchors.margins</a:t>
            </a:r>
            <a:r>
              <a:rPr lang="en-US" dirty="0">
                <a:solidFill>
                  <a:srgbClr val="000000"/>
                </a:solidFill>
              </a:rPr>
              <a:t>: 50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Layout.fillHeight</a:t>
            </a:r>
            <a:r>
              <a:rPr lang="en-US" dirty="0">
                <a:solidFill>
                  <a:srgbClr val="000000"/>
                </a:solidFill>
              </a:rPr>
              <a:t>: true // No width or height defined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Layout.fillWidth</a:t>
            </a:r>
            <a:r>
              <a:rPr lang="en-US" dirty="0">
                <a:solidFill>
                  <a:srgbClr val="000000"/>
                </a:solidFill>
              </a:rPr>
              <a:t>: true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layouts/qtQuickLayouts</a:t>
            </a:r>
            <a:endParaRPr lang="en-US" sz="1400" dirty="0">
              <a:cs typeface="Open Sans Light"/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05D678F-60A9-A040-9139-EA46516C5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329423229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layout of nested items is based on x and y coordinates, relative to parent coordinates</a:t>
            </a:r>
          </a:p>
          <a:p>
            <a:pPr lvl="1"/>
            <a:r>
              <a:rPr lang="en-US" dirty="0"/>
              <a:t>May be difficult to maintain, for example LTR and RTL support </a:t>
            </a:r>
          </a:p>
          <a:p>
            <a:pPr lvl="1"/>
            <a:r>
              <a:rPr lang="en-US" dirty="0"/>
              <a:t>Performance may not be optimal </a:t>
            </a:r>
          </a:p>
          <a:p>
            <a:pPr lvl="1"/>
            <a:endParaRPr lang="en-US" dirty="0"/>
          </a:p>
          <a:p>
            <a:r>
              <a:rPr lang="en-US" dirty="0"/>
              <a:t>Anchors allow positioning items relative to their direct parent or sibling positions and dimensions</a:t>
            </a:r>
          </a:p>
          <a:p>
            <a:pPr lvl="1"/>
            <a:r>
              <a:rPr lang="en-US" dirty="0"/>
              <a:t>Efficient, but cannot anchor to grandparents </a:t>
            </a:r>
          </a:p>
          <a:p>
            <a:pPr lvl="1"/>
            <a:endParaRPr lang="en-US" dirty="0"/>
          </a:p>
          <a:p>
            <a:r>
              <a:rPr lang="en-US" dirty="0"/>
              <a:t>Basic positioners allow adding items into a row, column, grid, and flow layout </a:t>
            </a:r>
          </a:p>
          <a:p>
            <a:pPr lvl="1"/>
            <a:r>
              <a:rPr lang="en-US" dirty="0"/>
              <a:t>Item size must be still specified</a:t>
            </a:r>
          </a:p>
          <a:p>
            <a:pPr lvl="1"/>
            <a:endParaRPr lang="en-US" dirty="0"/>
          </a:p>
          <a:p>
            <a:r>
              <a:rPr lang="en-US" dirty="0"/>
              <a:t>Qt Quick Control layouts allow items to expand and shrink without defining item sizes explicitly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2: </a:t>
            </a:r>
            <a:r>
              <a:rPr lang="fi-FI" sz="1400" dirty="0">
                <a:cs typeface="Open Sans Light"/>
              </a:rPr>
              <a:t>QML Essentials</a:t>
            </a:r>
            <a:endParaRPr lang="en-US" sz="1400" dirty="0">
              <a:cs typeface="Open Sans Light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CAED5F-6795-174D-A00D-0C398087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724499744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3723A5A-223F-C246-A924-B1036AF6F6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Custom Items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60534E5-A21D-1948-9650-C75C23968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80D37-F8DD-134D-9343-6E9BD9A106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DF8BC-253D-5C43-8488-BEF7EE9671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8355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Items and Components</a:t>
            </a:r>
          </a:p>
          <a:p>
            <a:r>
              <a:rPr lang="en-US" dirty="0"/>
              <a:t>Property Scope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QML Modules</a:t>
            </a:r>
          </a:p>
          <a:p>
            <a:r>
              <a:rPr lang="en-US" dirty="0"/>
              <a:t>Component Design Guidelines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B20517C-543C-9342-BD2A-048D9D97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130088784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Declared in two files</a:t>
            </a:r>
          </a:p>
          <a:p>
            <a:pPr lvl="1"/>
            <a:r>
              <a:rPr lang="en-US" dirty="0"/>
              <a:t>UI form –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Button.ui.qml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Component –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Button.qml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/>
              <a:t>Notice the uppercase first letter in the file name! Defines a new type</a:t>
            </a:r>
          </a:p>
          <a:p>
            <a:endParaRPr lang="en-US" dirty="0"/>
          </a:p>
          <a:p>
            <a:r>
              <a:rPr lang="en-US" dirty="0"/>
              <a:t>One root item (type) per file/component</a:t>
            </a:r>
          </a:p>
          <a:p>
            <a:endParaRPr lang="en-US" dirty="0"/>
          </a:p>
          <a:p>
            <a:r>
              <a:rPr lang="en-US" dirty="0"/>
              <a:t>Used in the same way as any other type</a:t>
            </a:r>
          </a:p>
          <a:p>
            <a:pPr lvl="1"/>
            <a:r>
              <a:rPr lang="en-US" dirty="0"/>
              <a:t>Possible to refer items in the same folder</a:t>
            </a:r>
          </a:p>
          <a:p>
            <a:pPr lvl="1"/>
            <a:r>
              <a:rPr lang="en-US" dirty="0"/>
              <a:t>Import items located elsewhere</a:t>
            </a:r>
          </a:p>
          <a:p>
            <a:endParaRPr lang="en-US" dirty="0"/>
          </a:p>
          <a:p>
            <a:r>
              <a:rPr lang="en-US" dirty="0"/>
              <a:t>Can have an associated version number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Component</a:t>
            </a:r>
            <a:r>
              <a:rPr lang="en-US" dirty="0"/>
              <a:t> QML type</a:t>
            </a:r>
          </a:p>
          <a:p>
            <a:pPr lvl="1"/>
            <a:r>
              <a:rPr lang="en-US" dirty="0"/>
              <a:t>Defines an inline file, e.g. a custom item </a:t>
            </a:r>
          </a:p>
          <a:p>
            <a:pPr lvl="1"/>
            <a:r>
              <a:rPr lang="en-US" dirty="0"/>
              <a:t>Child objects created dynamically</a:t>
            </a:r>
          </a:p>
          <a:p>
            <a:pPr lvl="1"/>
            <a:r>
              <a:rPr lang="en-US" dirty="0"/>
              <a:t>Used, e.g.,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Repeater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Instantiator</a:t>
            </a:r>
            <a:r>
              <a:rPr lang="en-US" dirty="0"/>
              <a:t>, and many view types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as templates for items</a:t>
            </a:r>
          </a:p>
          <a:p>
            <a:endParaRPr lang="en-US" dirty="0"/>
          </a:p>
          <a:p>
            <a:r>
              <a:rPr lang="en-US" dirty="0"/>
              <a:t>Reduces startup-time as all objects not created statically at the beginning </a:t>
            </a:r>
          </a:p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CD436BE-D4E6-0041-A7FB-0F70BE42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272667501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50862" y="1844825"/>
            <a:ext cx="11090275" cy="2952328"/>
          </a:xfrm>
        </p:spPr>
        <p:txBody>
          <a:bodyPr/>
          <a:lstStyle/>
          <a:p>
            <a:r>
              <a:rPr lang="en-US" dirty="0"/>
              <a:t>Defines the visibility rules for properties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JavaScript has its own scope and QML does not interfere with that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Binding scope </a:t>
            </a:r>
          </a:p>
          <a:p>
            <a:pPr lvl="1"/>
            <a:r>
              <a:rPr lang="en-US" dirty="0"/>
              <a:t>Binding scope object’s properties may be accessed without qualification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485C-34D3-4ECC-994B-A61645FE01F4}" type="datetime3">
              <a:rPr lang="en-US" smtClean="0"/>
              <a:t>29 April 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67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Scope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52830" y="2996952"/>
            <a:ext cx="10506403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return2</a:t>
            </a:r>
            <a:r>
              <a:rPr lang="en-US" dirty="0"/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2985C7"/>
                </a:solidFill>
              </a:rPr>
              <a:t>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Does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interfere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with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item's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coordinate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return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2985C7"/>
                </a:solidFill>
              </a:rPr>
              <a:t>x</a:t>
            </a:r>
            <a:r>
              <a:rPr lang="en-US" dirty="0"/>
              <a:t>; }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2830" y="4869160"/>
            <a:ext cx="10506403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aProperty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120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aProperty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binding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scope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object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008000"/>
                </a:solidFill>
              </a:rPr>
              <a:t>                 // Its properties can be accessed without qualification</a:t>
            </a:r>
            <a:r>
              <a:rPr lang="en-US" dirty="0"/>
              <a:t> </a:t>
            </a:r>
            <a:br>
              <a:rPr lang="en-US" dirty="0"/>
            </a:b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3C03A42-A499-8547-B506-73D5B63E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201886062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Component scope</a:t>
            </a:r>
          </a:p>
          <a:p>
            <a:pPr lvl="1"/>
            <a:r>
              <a:rPr lang="en-US" dirty="0"/>
              <a:t>A union of object ids within the component and the component’s root object’s properties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Component instance hierarchy</a:t>
            </a:r>
          </a:p>
          <a:p>
            <a:pPr lvl="1"/>
            <a:r>
              <a:rPr lang="en-US" dirty="0"/>
              <a:t>Component instances can access the component scopes of their ancestors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485C-34D3-4ECC-994B-A61645FE01F4}" type="datetime3">
              <a:rPr lang="en-US" smtClean="0"/>
              <a:t>29 April 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68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Scope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52830" y="4797152"/>
            <a:ext cx="10506403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Repeater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 </a:t>
            </a:r>
          </a:p>
          <a:p>
            <a:r>
              <a:rPr lang="en-US" dirty="0">
                <a:solidFill>
                  <a:srgbClr val="800000"/>
                </a:solidFill>
              </a:rPr>
              <a:t>    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ancestorObjectId</a:t>
            </a:r>
            <a:r>
              <a:rPr lang="en-US" dirty="0" err="1"/>
              <a:t>.color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2830" y="2564904"/>
            <a:ext cx="10506403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00"/>
                </a:solidFill>
              </a:rPr>
              <a:t>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}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index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exposed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Repeater to Rectangle root</a:t>
            </a:r>
            <a:r>
              <a:rPr lang="en-US" dirty="0">
                <a:solidFill>
                  <a:srgbClr val="C0C0C0"/>
                </a:solidFill>
              </a:rPr>
              <a:t>    </a:t>
            </a:r>
          </a:p>
          <a:p>
            <a:r>
              <a:rPr lang="en-US" i="1" dirty="0">
                <a:solidFill>
                  <a:srgbClr val="C0C0C0"/>
                </a:solidFill>
              </a:rPr>
              <a:t>        </a:t>
            </a:r>
            <a:r>
              <a:rPr lang="en-US" i="1" dirty="0" err="1">
                <a:solidFill>
                  <a:srgbClr val="0055AF"/>
                </a:solidFill>
              </a:rPr>
              <a:t>console</a:t>
            </a:r>
            <a:r>
              <a:rPr lang="en-US" dirty="0" err="1"/>
              <a:t>.log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Item"</a:t>
            </a:r>
            <a:r>
              <a:rPr lang="en-US" dirty="0" err="1"/>
              <a:t>,index,</a:t>
            </a:r>
            <a:r>
              <a:rPr lang="en-US" dirty="0" err="1">
                <a:solidFill>
                  <a:srgbClr val="008000"/>
                </a:solidFill>
              </a:rPr>
              <a:t>"pressed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);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C63A1254-9E43-C648-8891-09FF29BA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460481248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property is exposed in a context</a:t>
            </a:r>
          </a:p>
          <a:p>
            <a:pPr lvl="1"/>
            <a:r>
              <a:rPr lang="en-US" dirty="0"/>
              <a:t>Defines how the property can be accessed together with the scope </a:t>
            </a:r>
          </a:p>
          <a:p>
            <a:endParaRPr lang="en-US" dirty="0"/>
          </a:p>
          <a:p>
            <a:r>
              <a:rPr lang="en-US" dirty="0"/>
              <a:t>In most cases, child objects are created in the same context as their parents - no new context is created </a:t>
            </a:r>
          </a:p>
          <a:p>
            <a:endParaRPr lang="en-US" dirty="0"/>
          </a:p>
          <a:p>
            <a:r>
              <a:rPr lang="en-US" dirty="0"/>
              <a:t>Some QML types create child objects in sub-contexts </a:t>
            </a:r>
          </a:p>
          <a:p>
            <a:pPr lvl="1"/>
            <a:r>
              <a:rPr lang="en-US" dirty="0"/>
              <a:t>For example, views,  </a:t>
            </a:r>
            <a:r>
              <a:rPr lang="en-US" dirty="0">
                <a:latin typeface="Courier New"/>
                <a:cs typeface="Courier New"/>
              </a:rPr>
              <a:t>Repeater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Instantiator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This allows the parent to expose properties, visible in the sub-context only (</a:t>
            </a:r>
            <a:r>
              <a:rPr lang="en-US" dirty="0">
                <a:latin typeface="Courier New"/>
                <a:cs typeface="Courier New"/>
              </a:rPr>
              <a:t>index, </a:t>
            </a:r>
            <a:r>
              <a:rPr lang="en-US" dirty="0" err="1">
                <a:latin typeface="Courier New"/>
                <a:cs typeface="Courier New"/>
              </a:rPr>
              <a:t>modelData</a:t>
            </a:r>
            <a:r>
              <a:rPr lang="en-US" dirty="0"/>
              <a:t>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59DE11F-FC1E-C749-8E02-D7757D56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55066242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QML – ”Qt Meta-Object Language”</a:t>
            </a:r>
          </a:p>
          <a:p>
            <a:pPr lvl="1"/>
            <a:r>
              <a:rPr lang="en-US" dirty="0"/>
              <a:t>Declarative language for defining GUIs </a:t>
            </a:r>
          </a:p>
          <a:p>
            <a:pPr lvl="1"/>
            <a:r>
              <a:rPr lang="en-US" dirty="0"/>
              <a:t>Extends JavaScript with QML-specific constructs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Interpreted at runtime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Compiled to byte code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Can be compiled to C++ with Qt </a:t>
            </a:r>
            <a:r>
              <a:rPr lang="en-US" dirty="0" err="1"/>
              <a:t>Qtuick</a:t>
            </a:r>
            <a:r>
              <a:rPr lang="en-US" dirty="0"/>
              <a:t> Compiler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Ahead-of-time generation of QML type caches</a:t>
            </a:r>
          </a:p>
          <a:p>
            <a:pPr lvl="2">
              <a:lnSpc>
                <a:spcPct val="90000"/>
              </a:lnSpc>
            </a:pPr>
            <a:endParaRPr lang="en-US" dirty="0"/>
          </a:p>
          <a:p>
            <a:r>
              <a:rPr lang="fi-FI" dirty="0"/>
              <a:t>”</a:t>
            </a:r>
            <a:r>
              <a:rPr lang="en-US" dirty="0" err="1"/>
              <a:t>Qt</a:t>
            </a:r>
            <a:r>
              <a:rPr lang="en-US" dirty="0"/>
              <a:t> User Interface Creation Kit” – </a:t>
            </a:r>
            <a:r>
              <a:rPr lang="en-US" dirty="0" err="1"/>
              <a:t>Qt</a:t>
            </a:r>
            <a:r>
              <a:rPr lang="en-US" dirty="0"/>
              <a:t> Quick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Contains the QML runtime environment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Provides facilities for embedding QML content into </a:t>
            </a:r>
            <a:r>
              <a:rPr lang="en-US" dirty="0" err="1"/>
              <a:t>Qt</a:t>
            </a:r>
            <a:r>
              <a:rPr lang="en-US" dirty="0"/>
              <a:t>/C++ applications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r>
              <a:rPr lang="en-US" dirty="0"/>
              <a:t>Aimed at designers and developers alike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UI and QML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cinematicExperience</a:t>
            </a:r>
            <a:endParaRPr lang="en-US" sz="1400" dirty="0">
              <a:cs typeface="Open Sans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1F3A77-0119-044A-B761-9B31B825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66" y="1861364"/>
            <a:ext cx="5238824" cy="3952506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781D4B1-913F-8A43-9A88-11B59BF9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074824891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 and Contexts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4027" y="1256090"/>
            <a:ext cx="10506403" cy="4981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Grid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grid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 </a:t>
            </a:r>
            <a:r>
              <a:rPr lang="en-US" dirty="0">
                <a:solidFill>
                  <a:srgbClr val="800000"/>
                </a:solidFill>
              </a:rPr>
              <a:t>columns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008000"/>
                </a:solidFill>
              </a:rPr>
              <a:t>    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Grid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has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children,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which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Rectangles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Component.onCompleted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children</a:t>
            </a:r>
            <a:r>
              <a:rPr lang="en-US" dirty="0"/>
              <a:t>[2].color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Repeater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.columns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grid</a:t>
            </a:r>
            <a:r>
              <a:rPr lang="en-US" dirty="0" err="1"/>
              <a:t>.spacing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        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width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      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   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008000"/>
                </a:solidFill>
              </a:rPr>
              <a:t>                        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index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exposed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sub-context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Repeater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      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console</a:t>
            </a:r>
            <a:r>
              <a:rPr lang="en-US" dirty="0" err="1"/>
              <a:t>.log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Item"</a:t>
            </a:r>
            <a:r>
              <a:rPr lang="en-US" dirty="0" err="1"/>
              <a:t>,index,</a:t>
            </a:r>
            <a:r>
              <a:rPr lang="en-US" dirty="0" err="1">
                <a:solidFill>
                  <a:srgbClr val="008000"/>
                </a:solidFill>
              </a:rPr>
              <a:t>"pressed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    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}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}     </a:t>
            </a:r>
            <a:br>
              <a:rPr lang="en-US" dirty="0"/>
            </a:br>
            <a:r>
              <a:rPr lang="en-US" dirty="0"/>
              <a:t> 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76646" y="2978684"/>
            <a:ext cx="8548422" cy="302433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customItems/repeater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3000464" y="5138924"/>
            <a:ext cx="7558871" cy="936104"/>
          </a:xfrm>
        </p:spPr>
        <p:txBody>
          <a:bodyPr/>
          <a:lstStyle/>
          <a:p>
            <a:r>
              <a:rPr lang="en-US" sz="1400" dirty="0"/>
              <a:t>Property </a:t>
            </a:r>
            <a:r>
              <a:rPr lang="en-US" sz="1400" dirty="0">
                <a:latin typeface="Courier New"/>
                <a:cs typeface="Courier New"/>
              </a:rPr>
              <a:t>index</a:t>
            </a:r>
            <a:r>
              <a:rPr lang="en-US" sz="1400" dirty="0"/>
              <a:t>, exposed by Repeater, is not visible outside this sub-context </a:t>
            </a:r>
          </a:p>
          <a:p>
            <a:r>
              <a:rPr lang="en-US" sz="1400" dirty="0"/>
              <a:t>Child item properties are not visible, even if the item is instantiated in the same context</a:t>
            </a:r>
          </a:p>
          <a:p>
            <a:pPr lvl="1"/>
            <a:r>
              <a:rPr lang="en-US" sz="1400" dirty="0"/>
              <a:t>Component scope rule  </a:t>
            </a:r>
          </a:p>
          <a:p>
            <a:pPr lvl="1"/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063FF3-0E16-8945-9505-C071D0733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577305537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5371026" y="1355170"/>
            <a:ext cx="4918029" cy="452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8000"/>
                </a:solidFill>
              </a:rPr>
              <a:t>//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Components.qml</a:t>
            </a:r>
            <a:endParaRPr lang="en-US" sz="1300" dirty="0"/>
          </a:p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/>
              <a:t> 2.4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mainRect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150;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150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"black"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>
                <a:solidFill>
                  <a:srgbClr val="008000"/>
                </a:solidFill>
              </a:rPr>
              <a:t>// Same context as in </a:t>
            </a:r>
            <a:r>
              <a:rPr lang="en-US" sz="1300" dirty="0" err="1">
                <a:solidFill>
                  <a:srgbClr val="008000"/>
                </a:solidFill>
              </a:rPr>
              <a:t>mainRect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/>
              <a:t>   }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anchors.top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parent.top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anchors.horizontalCenter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	</a:t>
            </a:r>
            <a:r>
              <a:rPr lang="en-US" sz="1300" dirty="0" err="1"/>
              <a:t>parent.horizontalCenter</a:t>
            </a:r>
            <a:r>
              <a:rPr lang="en-US" sz="1300" dirty="0"/>
              <a:t> </a:t>
            </a:r>
          </a:p>
          <a:p>
            <a:r>
              <a:rPr lang="en-US" sz="1300" dirty="0"/>
              <a:t>      }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anchors.bottom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parent.bottom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anchors.horizontalCenter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	</a:t>
            </a:r>
            <a:r>
              <a:rPr lang="en-US" sz="1300" dirty="0" err="1"/>
              <a:t>parent.horizontalCenter</a:t>
            </a:r>
            <a:r>
              <a:rPr lang="en-US" sz="1300" dirty="0"/>
              <a:t> </a:t>
            </a:r>
          </a:p>
          <a:p>
            <a:r>
              <a:rPr lang="en-US" sz="1300" b="1" dirty="0"/>
              <a:t>   </a:t>
            </a:r>
            <a:r>
              <a:rPr lang="en-US" sz="1300" dirty="0"/>
              <a:t>} </a:t>
            </a:r>
          </a:p>
          <a:p>
            <a:r>
              <a:rPr lang="en-US" sz="1300" dirty="0"/>
              <a:t>}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43987" y="1355170"/>
            <a:ext cx="4918029" cy="4522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8000"/>
                </a:solidFill>
              </a:rPr>
              <a:t>//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MyButton.qml</a:t>
            </a:r>
            <a:endParaRPr lang="en-US" sz="1300" b="1" dirty="0"/>
          </a:p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/>
              <a:t> 2.4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30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radius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opacity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0.5;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"yellow"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dirty="0">
                <a:solidFill>
                  <a:srgbClr val="800080"/>
                </a:solidFill>
              </a:rPr>
              <a:t>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myText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font.pixelSize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16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font.bold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true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"Click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me!"</a:t>
            </a:r>
            <a:r>
              <a:rPr lang="en-US" sz="1300" dirty="0"/>
              <a:t>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onClicked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  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TODO: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     // Handle click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  </a:t>
            </a:r>
            <a:r>
              <a:rPr lang="en-US" sz="1300" dirty="0"/>
              <a:t>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 Example</a:t>
            </a:r>
          </a:p>
        </p:txBody>
      </p:sp>
      <p:pic>
        <p:nvPicPr>
          <p:cNvPr id="10" name="Picture 9" descr="C:/Work/Training/Qt/QtQuick/under_construction/courseware/slides/examples/06_custom_components/Components/Components.qml - Qt QML View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18" y="1360622"/>
            <a:ext cx="2721613" cy="308475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98890" y="3068960"/>
            <a:ext cx="4161252" cy="93610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31760" y="4437112"/>
            <a:ext cx="4128382" cy="91240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01567" y="4509120"/>
            <a:ext cx="1758575" cy="580036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sz="1500" dirty="0"/>
              <a:t>Not visible outside this component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556" y="3156898"/>
            <a:ext cx="1758575" cy="580036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sz="1500" dirty="0"/>
              <a:t>Not visible outside this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customItems/customItems</a:t>
            </a:r>
            <a:endParaRPr lang="en-US" sz="1400" dirty="0">
              <a:cs typeface="Open Sans Light"/>
            </a:endParaRPr>
          </a:p>
        </p:txBody>
      </p:sp>
      <p:sp>
        <p:nvSpPr>
          <p:cNvPr id="2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F45E715E-5C66-464C-8239-522EFF62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5525993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9" y="1844826"/>
            <a:ext cx="7631381" cy="43210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Custom components can extend built-in QML types by adding new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Signals</a:t>
            </a:r>
          </a:p>
          <a:p>
            <a:pPr lvl="1"/>
            <a:r>
              <a:rPr lang="en-US" dirty="0"/>
              <a:t>Methods</a:t>
            </a:r>
          </a:p>
          <a:p>
            <a:r>
              <a:rPr lang="en-US" dirty="0"/>
              <a:t>All this can be done purely in QML</a:t>
            </a:r>
          </a:p>
          <a:p>
            <a:pPr lvl="1"/>
            <a:r>
              <a:rPr lang="en-US" dirty="0"/>
              <a:t>QML types can be created/extended in C++ as well</a:t>
            </a:r>
          </a:p>
          <a:p>
            <a:pPr lvl="1"/>
            <a:endParaRPr lang="en-US" dirty="0"/>
          </a:p>
          <a:p>
            <a:r>
              <a:rPr lang="en-US" dirty="0"/>
              <a:t>Each added property has to have a type</a:t>
            </a:r>
          </a:p>
          <a:p>
            <a:pPr lvl="1"/>
            <a:r>
              <a:rPr lang="en-US" dirty="0"/>
              <a:t>A set of pre-defined basic types + module-specific types available</a:t>
            </a:r>
          </a:p>
          <a:p>
            <a:pPr lvl="1"/>
            <a:r>
              <a:rPr lang="en-US" dirty="0"/>
              <a:t>Each maps to an underlying C++ type</a:t>
            </a:r>
          </a:p>
          <a:p>
            <a:pPr lvl="1"/>
            <a:r>
              <a:rPr lang="en-US" dirty="0"/>
              <a:t>Note! No mapping in V4 JS engine</a:t>
            </a:r>
          </a:p>
          <a:p>
            <a:pPr lvl="1"/>
            <a:endParaRPr lang="en-US" dirty="0"/>
          </a:p>
          <a:p>
            <a:r>
              <a:rPr lang="en-US" dirty="0"/>
              <a:t>Note! Regular properties of JavaScript objects assigned to a 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/>
              <a:t> property will </a:t>
            </a:r>
            <a:r>
              <a:rPr lang="en-US" b="1" dirty="0"/>
              <a:t>not</a:t>
            </a:r>
            <a:r>
              <a:rPr lang="en-US" dirty="0"/>
              <a:t> trigger updates of bindings that access them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QML Types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27062"/>
              </p:ext>
            </p:extLst>
          </p:nvPr>
        </p:nvGraphicFramePr>
        <p:xfrm>
          <a:off x="8190635" y="1149420"/>
          <a:ext cx="3588933" cy="527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2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900" b="0" dirty="0">
                          <a:solidFill>
                            <a:schemeClr val="tx1"/>
                          </a:solidFill>
                          <a:latin typeface="+mn-lt"/>
                          <a:cs typeface="Open Sans Light"/>
                        </a:rPr>
                        <a:t>QML </a:t>
                      </a:r>
                      <a:r>
                        <a:rPr lang="fi-FI" sz="1900" b="0" dirty="0" err="1">
                          <a:solidFill>
                            <a:schemeClr val="tx1"/>
                          </a:solidFill>
                          <a:latin typeface="+mn-lt"/>
                          <a:cs typeface="Open Sans Light"/>
                        </a:rPr>
                        <a:t>Type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900" b="0" dirty="0">
                          <a:solidFill>
                            <a:schemeClr val="tx1"/>
                          </a:solidFill>
                          <a:latin typeface="+mn-lt"/>
                          <a:cs typeface="Open Sans Light"/>
                        </a:rPr>
                        <a:t>C++ </a:t>
                      </a:r>
                      <a:r>
                        <a:rPr lang="fi-FI" sz="1900" b="0" dirty="0" err="1">
                          <a:solidFill>
                            <a:schemeClr val="tx1"/>
                          </a:solidFill>
                          <a:latin typeface="+mn-lt"/>
                          <a:cs typeface="Open Sans Light"/>
                        </a:rPr>
                        <a:t>Type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enumeration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enum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double</a:t>
                      </a:r>
                      <a:r>
                        <a:rPr lang="fi-FI" sz="1400" dirty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double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string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QString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2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fi-FI" sz="1400" dirty="0">
                          <a:latin typeface="Courier New" pitchFamily="49" charset="0"/>
                          <a:cs typeface="Courier New" pitchFamily="49" charset="0"/>
                        </a:rPr>
                        <a:t> of QML </a:t>
                      </a:r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objects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string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QString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url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QUrl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color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QColor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2150760880"/>
                  </a:ext>
                </a:extLst>
              </a:tr>
              <a:tr h="310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date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QDate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531358427"/>
                  </a:ext>
                </a:extLst>
              </a:tr>
              <a:tr h="2792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var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400" dirty="0" err="1">
                          <a:latin typeface="Courier New" pitchFamily="49" charset="0"/>
                          <a:cs typeface="Courier New" pitchFamily="49" charset="0"/>
                        </a:rPr>
                        <a:t>QVariant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4274831206"/>
                  </a:ext>
                </a:extLst>
              </a:tr>
              <a:tr h="16006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itchFamily="49" charset="0"/>
                          <a:cs typeface="Courier New" pitchFamily="49" charset="0"/>
                        </a:rPr>
                        <a:t>font</a:t>
                      </a: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itchFamily="49" charset="0"/>
                          <a:cs typeface="Courier New" pitchFamily="49" charset="0"/>
                        </a:rPr>
                        <a:t>QFont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639191658"/>
                  </a:ext>
                </a:extLst>
              </a:tr>
              <a:tr h="31093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itchFamily="49" charset="0"/>
                          <a:cs typeface="Courier New" pitchFamily="49" charset="0"/>
                        </a:rPr>
                        <a:t>quaternion</a:t>
                      </a: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itchFamily="49" charset="0"/>
                          <a:cs typeface="Courier New" pitchFamily="49" charset="0"/>
                        </a:rPr>
                        <a:t>QQuaternion</a:t>
                      </a:r>
                      <a:endParaRPr lang="en-US" sz="14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2488954829"/>
                  </a:ext>
                </a:extLst>
              </a:tr>
              <a:tr h="42826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itchFamily="49" charset="0"/>
                          <a:cs typeface="Courier New" pitchFamily="49" charset="0"/>
                        </a:rPr>
                        <a:t>vector4d</a:t>
                      </a: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itchFamily="49" charset="0"/>
                          <a:cs typeface="Courier New" pitchFamily="49" charset="0"/>
                        </a:rPr>
                        <a:t>QVector4D</a:t>
                      </a: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683266405"/>
                  </a:ext>
                </a:extLst>
              </a:tr>
            </a:tbl>
          </a:graphicData>
        </a:graphic>
      </p:graphicFrame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FD3A212-705E-4D40-8640-01E51B28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609168554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595287" y="4581128"/>
            <a:ext cx="5667877" cy="1276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/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i="1" dirty="0">
                <a:solidFill>
                  <a:srgbClr val="000000"/>
                </a:solidFill>
              </a:rPr>
              <a:t>parent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buttonText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Cowabunga</a:t>
            </a:r>
            <a:r>
              <a:rPr lang="en-US" sz="1300" dirty="0">
                <a:solidFill>
                  <a:srgbClr val="008000"/>
                </a:solidFill>
              </a:rPr>
              <a:t>!"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/>
              <a:t>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/>
              <a:t>}</a:t>
            </a:r>
            <a:endParaRPr lang="fi-FI" sz="1300" b="1" dirty="0">
              <a:solidFill>
                <a:srgbClr val="00800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86422" y="1167655"/>
            <a:ext cx="5667877" cy="341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8000"/>
                </a:solidFill>
              </a:rPr>
              <a:t>//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MyButton.qml</a:t>
            </a:r>
            <a:endParaRPr lang="en-US" sz="1300" b="1" dirty="0"/>
          </a:p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/>
              <a:t> 2.4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30; </a:t>
            </a:r>
            <a:r>
              <a:rPr lang="en-US" sz="1300" dirty="0">
                <a:solidFill>
                  <a:srgbClr val="800000"/>
                </a:solidFill>
              </a:rPr>
              <a:t>radius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opacity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0.5;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"yellow"</a:t>
            </a:r>
            <a:r>
              <a:rPr lang="en-US" sz="1300" dirty="0"/>
              <a:t> </a:t>
            </a:r>
          </a:p>
          <a:p>
            <a:endParaRPr lang="en-US" sz="1300" dirty="0"/>
          </a:p>
          <a:p>
            <a:r>
              <a:rPr lang="en-US" sz="1300" b="1" dirty="0"/>
              <a:t>   property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buttonText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"Click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me!"</a:t>
            </a:r>
            <a:r>
              <a:rPr lang="en-US" sz="1300" b="1" dirty="0"/>
              <a:t>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myText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   </a:t>
            </a:r>
            <a:r>
              <a:rPr lang="en-US" sz="1300" dirty="0"/>
              <a:t>parent </a:t>
            </a:r>
            <a:r>
              <a:rPr lang="en-US" sz="1300" dirty="0" err="1">
                <a:solidFill>
                  <a:srgbClr val="800000"/>
                </a:solidFill>
              </a:rPr>
              <a:t>font.pixelSize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16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</a:t>
            </a:r>
            <a:r>
              <a:rPr lang="en-US" sz="1300" dirty="0" err="1">
                <a:solidFill>
                  <a:srgbClr val="800000"/>
                </a:solidFill>
              </a:rPr>
              <a:t>font.bold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true</a:t>
            </a:r>
          </a:p>
          <a:p>
            <a:r>
              <a:rPr lang="en-US" sz="1300" dirty="0"/>
              <a:t>         </a:t>
            </a:r>
            <a:r>
              <a:rPr lang="en-US" sz="1300" b="1" dirty="0">
                <a:solidFill>
                  <a:srgbClr val="800000"/>
                </a:solidFill>
              </a:rPr>
              <a:t>text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parent.buttonText</a:t>
            </a:r>
            <a:r>
              <a:rPr lang="en-US" sz="1300" b="1" dirty="0"/>
              <a:t>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/>
              <a:t>} 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Properties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5392" y="2524962"/>
            <a:ext cx="5015574" cy="3306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60533" y="3736030"/>
            <a:ext cx="2992451" cy="3306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57882" y="1145201"/>
            <a:ext cx="5031009" cy="951971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Courier New"/>
              </a:rPr>
              <a:t>Provide access to an inner object’s property by defining a new property for the component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82573" y="5198149"/>
            <a:ext cx="3150260" cy="3306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11" name="Picture 10" descr="C:/Work/Training/Qt/QtQuick/under_construction/courseware/slides/examples/06_custom_components/Extending/Extending.qml - Qt QML View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282" y="2690306"/>
            <a:ext cx="2674203" cy="30310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customItems/extending</a:t>
            </a:r>
            <a:endParaRPr lang="en-US" sz="1400" dirty="0">
              <a:cs typeface="Open Sans Light"/>
            </a:endParaRP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D76D7BF-17F8-5F46-9BF3-F39565B1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673316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Quite often it is actually better to use a </a:t>
            </a:r>
            <a:r>
              <a:rPr lang="en-US" i="1" dirty="0"/>
              <a:t>property alias</a:t>
            </a:r>
          </a:p>
          <a:p>
            <a:pPr lvl="1"/>
            <a:r>
              <a:rPr lang="en-US" dirty="0"/>
              <a:t>Lighter weight, avoids creating/storing new properties</a:t>
            </a:r>
          </a:p>
          <a:p>
            <a:pPr lvl="1"/>
            <a:r>
              <a:rPr lang="en-US" dirty="0"/>
              <a:t>Type automatically determined by the target property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Alias Example</a:t>
            </a:r>
          </a:p>
        </p:txBody>
      </p:sp>
      <p:pic>
        <p:nvPicPr>
          <p:cNvPr id="5" name="Picture 4" descr="C:/Work/Training/Qt/QtQuick/under_construction/courseware/slides/examples/06_custom_components/Extending/Extending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116" y="401593"/>
            <a:ext cx="1928431" cy="21857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8815" y="2867336"/>
            <a:ext cx="5281538" cy="329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8000"/>
                </a:solidFill>
              </a:rPr>
              <a:t>//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MyButton.qml</a:t>
            </a:r>
            <a:endParaRPr lang="en-US" sz="1300" b="1" dirty="0"/>
          </a:p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/>
              <a:t> 2.4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30; </a:t>
            </a:r>
            <a:r>
              <a:rPr lang="en-US" sz="1300" dirty="0">
                <a:solidFill>
                  <a:srgbClr val="800000"/>
                </a:solidFill>
              </a:rPr>
              <a:t>radius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opacity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0.5;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"yellow"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b="1" dirty="0"/>
              <a:t>property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alias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buttonText</a:t>
            </a:r>
            <a:r>
              <a:rPr lang="en-US" sz="1300" b="1" dirty="0"/>
              <a:t>: </a:t>
            </a:r>
            <a:r>
              <a:rPr lang="en-US" sz="1300" b="1" dirty="0" err="1"/>
              <a:t>myText.text</a:t>
            </a:r>
            <a:endParaRPr lang="en-US" sz="1300" b="1" dirty="0"/>
          </a:p>
          <a:p>
            <a:r>
              <a:rPr lang="en-US" sz="1300" dirty="0">
                <a:solidFill>
                  <a:srgbClr val="800080"/>
                </a:solidFill>
              </a:rPr>
              <a:t>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myText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/>
              <a:t>parent </a:t>
            </a:r>
            <a:r>
              <a:rPr lang="en-US" sz="1300" dirty="0" err="1">
                <a:solidFill>
                  <a:srgbClr val="800000"/>
                </a:solidFill>
              </a:rPr>
              <a:t>font.pixelSize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16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font.bold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true</a:t>
            </a:r>
          </a:p>
          <a:p>
            <a:r>
              <a:rPr lang="en-US" sz="1300" dirty="0"/>
              <a:t>      </a:t>
            </a:r>
            <a:r>
              <a:rPr lang="en-US" sz="1300" b="1" dirty="0">
                <a:solidFill>
                  <a:srgbClr val="800000"/>
                </a:solidFill>
              </a:rPr>
              <a:t>text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"Click me!"</a:t>
            </a:r>
            <a:endParaRPr lang="en-US" sz="1300" b="1" dirty="0"/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/>
              <a:t>} 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240822" y="2867339"/>
            <a:ext cx="5276481" cy="2006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 ...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</a:t>
            </a:r>
          </a:p>
          <a:p>
            <a:r>
              <a:rPr lang="en-US" sz="1300" b="1" dirty="0"/>
              <a:t>      </a:t>
            </a:r>
            <a:r>
              <a:rPr lang="en-US" sz="1300" b="1" dirty="0" err="1"/>
              <a:t>buttonText</a:t>
            </a:r>
            <a:r>
              <a:rPr lang="en-US" sz="1300" b="1" dirty="0"/>
              <a:t>: 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Cowabunga</a:t>
            </a:r>
            <a:r>
              <a:rPr lang="en-US" sz="1300" b="1" dirty="0">
                <a:solidFill>
                  <a:srgbClr val="008000"/>
                </a:solidFill>
              </a:rPr>
              <a:t>!"</a:t>
            </a:r>
            <a:r>
              <a:rPr lang="en-US" sz="1300" b="1" dirty="0"/>
              <a:t>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 ...</a:t>
            </a:r>
            <a:r>
              <a:rPr lang="en-US" sz="1300" dirty="0"/>
              <a:t> </a:t>
            </a:r>
          </a:p>
          <a:p>
            <a:r>
              <a:rPr lang="en-US" sz="1300" dirty="0"/>
              <a:t>}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CC0037D3-5216-D349-BDD0-072C7606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2840136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Aliases can only be activated/used once the component specifying them is completed</a:t>
            </a:r>
          </a:p>
          <a:p>
            <a:pPr lvl="1"/>
            <a:r>
              <a:rPr lang="en-US" dirty="0"/>
              <a:t>Cannot use the alias inside the component itself!</a:t>
            </a:r>
          </a:p>
          <a:p>
            <a:pPr lvl="1"/>
            <a:r>
              <a:rPr lang="en-US" dirty="0"/>
              <a:t>An alias cannot refer to another alias in the same component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Property Aliases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0862" y="3002186"/>
            <a:ext cx="10945738" cy="2006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b="1" dirty="0">
                <a:solidFill>
                  <a:srgbClr val="008000"/>
                </a:solidFill>
              </a:rPr>
              <a:t>//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Does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NOT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work: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alias </a:t>
            </a:r>
            <a:r>
              <a:rPr lang="en-US" dirty="0" err="1"/>
              <a:t>innerColor</a:t>
            </a:r>
            <a:r>
              <a:rPr lang="en-US" dirty="0"/>
              <a:t>: </a:t>
            </a:r>
            <a:r>
              <a:rPr lang="en-US" dirty="0" err="1"/>
              <a:t>innerRect.color</a:t>
            </a:r>
            <a:r>
              <a:rPr lang="en-US" dirty="0"/>
              <a:t> </a:t>
            </a:r>
          </a:p>
          <a:p>
            <a:r>
              <a:rPr lang="en-US" b="1" dirty="0" err="1">
                <a:solidFill>
                  <a:srgbClr val="800000"/>
                </a:solidFill>
              </a:rPr>
              <a:t>innerColor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"black"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//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...and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neither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does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this: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id: root </a:t>
            </a:r>
          </a:p>
          <a:p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alias </a:t>
            </a:r>
            <a:r>
              <a:rPr lang="en-US" dirty="0" err="1"/>
              <a:t>innerColor</a:t>
            </a:r>
            <a:r>
              <a:rPr lang="en-US" dirty="0"/>
              <a:t>: </a:t>
            </a:r>
            <a:r>
              <a:rPr lang="en-US" dirty="0" err="1"/>
              <a:t>innerRect.color</a:t>
            </a:r>
            <a:r>
              <a:rPr lang="en-US" dirty="0"/>
              <a:t> </a:t>
            </a:r>
          </a:p>
          <a:p>
            <a:r>
              <a:rPr lang="en-US" b="1" dirty="0"/>
              <a:t>property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alias innerColor2: </a:t>
            </a:r>
            <a:r>
              <a:rPr lang="en-US" b="1" dirty="0" err="1"/>
              <a:t>root.innerColor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58B8DCF-C4CE-0343-914D-E340876C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023361551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Despite the limitation, property aliases are very flexible</a:t>
            </a:r>
          </a:p>
          <a:p>
            <a:pPr lvl="1"/>
            <a:r>
              <a:rPr lang="en-US" dirty="0"/>
              <a:t>You can e.g. hide another property altogether with an alias!</a:t>
            </a:r>
          </a:p>
          <a:p>
            <a:r>
              <a:rPr lang="en-US" dirty="0"/>
              <a:t>In the example below: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mainRect</a:t>
            </a:r>
            <a:r>
              <a:rPr lang="en-US" dirty="0" err="1"/>
              <a:t>’s</a:t>
            </a:r>
            <a:r>
              <a:rPr lang="en-US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dirty="0"/>
              <a:t> cannot be changed from outside the component</a:t>
            </a:r>
          </a:p>
          <a:p>
            <a:pPr lvl="1"/>
            <a:r>
              <a:rPr lang="en-US" dirty="0"/>
              <a:t>What actually changes is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innerRect</a:t>
            </a:r>
            <a:r>
              <a:rPr lang="en-US" dirty="0" err="1"/>
              <a:t>’s</a:t>
            </a:r>
            <a:r>
              <a:rPr lang="en-US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color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Notes on Property </a:t>
            </a:r>
            <a:r>
              <a:rPr lang="fi-FI" dirty="0" err="1"/>
              <a:t>Aliases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0862" y="3567660"/>
            <a:ext cx="10873730" cy="2598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/>
              <a:t> { </a:t>
            </a:r>
          </a:p>
          <a:p>
            <a:r>
              <a:rPr lang="en-US" dirty="0"/>
              <a:t>    id: </a:t>
            </a:r>
            <a:r>
              <a:rPr lang="en-US" dirty="0" err="1"/>
              <a:t>mainRect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</a:t>
            </a:r>
            <a:r>
              <a:rPr lang="en-US" b="1" dirty="0"/>
              <a:t>property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alias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color: </a:t>
            </a:r>
            <a:r>
              <a:rPr lang="en-US" b="1" dirty="0" err="1"/>
              <a:t>innerRect.color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b="1" dirty="0">
                <a:solidFill>
                  <a:srgbClr val="800000"/>
                </a:solidFill>
              </a:rPr>
              <a:t>color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"red” // No effect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    width: 100; height: 100 </a:t>
            </a:r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    id: </a:t>
            </a:r>
            <a:r>
              <a:rPr lang="en-US" dirty="0" err="1"/>
              <a:t>innerRect</a:t>
            </a:r>
            <a:r>
              <a:rPr lang="en-US" dirty="0"/>
              <a:t> </a:t>
            </a:r>
          </a:p>
          <a:p>
            <a:r>
              <a:rPr lang="en-US" dirty="0"/>
              <a:t>        width: 50; height: 50 </a:t>
            </a:r>
          </a:p>
          <a:p>
            <a:r>
              <a:rPr lang="en-US" b="1" dirty="0"/>
              <a:t>        color: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"black"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 </a:t>
            </a:r>
            <a:endParaRPr lang="fi-FI" b="1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67B2B52-5AFF-EE43-A484-31102F74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681060277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property automatically has a special signal for informing when the property’s value changes</a:t>
            </a:r>
          </a:p>
          <a:p>
            <a:pPr lvl="1"/>
            <a:r>
              <a:rPr lang="en-US" dirty="0"/>
              <a:t>Even custom properties</a:t>
            </a:r>
          </a:p>
          <a:p>
            <a:pPr lvl="1"/>
            <a:r>
              <a:rPr lang="en-US" i="1" dirty="0"/>
              <a:t>Use this mechanism when simple property bindings are not sufficient</a:t>
            </a:r>
          </a:p>
          <a:p>
            <a:pPr lvl="1"/>
            <a:r>
              <a:rPr lang="en-US" dirty="0"/>
              <a:t>For example, when you have to perform multiple steps upon reacting to a property change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Change Signals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0862" y="3433638"/>
            <a:ext cx="10945738" cy="273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/>
              <a:t>   width: 30 </a:t>
            </a:r>
          </a:p>
          <a:p>
            <a:r>
              <a:rPr lang="en-US" b="1" dirty="0">
                <a:solidFill>
                  <a:srgbClr val="C0C0C0"/>
                </a:solidFill>
              </a:rPr>
              <a:t>   </a:t>
            </a:r>
            <a:r>
              <a:rPr lang="en-US" b="1" dirty="0"/>
              <a:t>property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string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myCustomProperty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"Hello!"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Notice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naming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signal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handlers: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on&lt;</a:t>
            </a:r>
            <a:r>
              <a:rPr lang="en-US" dirty="0" err="1">
                <a:solidFill>
                  <a:srgbClr val="008000"/>
                </a:solidFill>
              </a:rPr>
              <a:t>PropertyName</a:t>
            </a:r>
            <a:r>
              <a:rPr lang="en-US" dirty="0">
                <a:solidFill>
                  <a:srgbClr val="008000"/>
                </a:solidFill>
              </a:rPr>
              <a:t>&gt;Changed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b="1" dirty="0" err="1">
                <a:solidFill>
                  <a:srgbClr val="800000"/>
                </a:solidFill>
              </a:rPr>
              <a:t>onWidthChanged</a:t>
            </a:r>
            <a:r>
              <a:rPr lang="en-US" b="1" dirty="0"/>
              <a:t>:</a:t>
            </a:r>
            <a:r>
              <a:rPr lang="en-US" dirty="0"/>
              <a:t> { </a:t>
            </a:r>
          </a:p>
          <a:p>
            <a:r>
              <a:rPr lang="en-US" dirty="0"/>
              <a:t>      </a:t>
            </a:r>
            <a:r>
              <a:rPr lang="en-US" dirty="0" err="1"/>
              <a:t>console.debug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width: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+ width);</a:t>
            </a:r>
            <a:endParaRPr lang="en-US" dirty="0">
              <a:solidFill>
                <a:srgbClr val="C0C0C0"/>
              </a:solidFill>
            </a:endParaRPr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b="1" dirty="0" err="1">
                <a:solidFill>
                  <a:srgbClr val="800000"/>
                </a:solidFill>
              </a:rPr>
              <a:t>onMyCustomPropertyChanged</a:t>
            </a:r>
            <a:r>
              <a:rPr lang="en-US" b="1" dirty="0"/>
              <a:t>:</a:t>
            </a:r>
            <a:r>
              <a:rPr lang="en-US" dirty="0"/>
              <a:t> { </a:t>
            </a:r>
          </a:p>
          <a:p>
            <a:r>
              <a:rPr lang="en-US" dirty="0"/>
              <a:t>      console.log(</a:t>
            </a:r>
            <a:r>
              <a:rPr lang="en-US" dirty="0">
                <a:solidFill>
                  <a:srgbClr val="008000"/>
                </a:solidFill>
              </a:rPr>
              <a:t>"New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custom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value:”</a:t>
            </a:r>
            <a:r>
              <a:rPr lang="en-US" dirty="0"/>
              <a:t>, </a:t>
            </a:r>
            <a:r>
              <a:rPr lang="en-US" dirty="0" err="1"/>
              <a:t>myCustomProperty</a:t>
            </a:r>
            <a:r>
              <a:rPr lang="en-US" dirty="0"/>
              <a:t>);</a:t>
            </a:r>
          </a:p>
          <a:p>
            <a:r>
              <a:rPr lang="en-US" dirty="0"/>
              <a:t>   } </a:t>
            </a:r>
          </a:p>
          <a:p>
            <a:r>
              <a:rPr lang="en-US" dirty="0"/>
              <a:t>}</a:t>
            </a:r>
            <a:endParaRPr lang="fi-FI" b="1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D3A8CEC-AD4F-104E-8A9D-89CCDCA95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64689775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earlier various signals used in existing QML types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MouseArea.onClicked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Timer.onTriggered</a:t>
            </a:r>
            <a:r>
              <a:rPr lang="en-US" dirty="0">
                <a:latin typeface="Courier New" pitchFamily="49" charset="0"/>
              </a:rPr>
              <a:t>, …</a:t>
            </a:r>
          </a:p>
          <a:p>
            <a:endParaRPr lang="en-US" dirty="0"/>
          </a:p>
          <a:p>
            <a:r>
              <a:rPr lang="en-US" dirty="0"/>
              <a:t>Custom signals can be defined as well</a:t>
            </a:r>
          </a:p>
          <a:p>
            <a:pPr lvl="1"/>
            <a:r>
              <a:rPr lang="en-US" dirty="0"/>
              <a:t>Can be used within QML</a:t>
            </a:r>
          </a:p>
          <a:p>
            <a:pPr lvl="1"/>
            <a:r>
              <a:rPr lang="en-US" dirty="0"/>
              <a:t>Also appear as regular Qt signals in the C++ side!</a:t>
            </a:r>
          </a:p>
          <a:p>
            <a:pPr lvl="1"/>
            <a:r>
              <a:rPr lang="en-US" dirty="0"/>
              <a:t>Signals can have arguments (of the QML types shown earlier)</a:t>
            </a:r>
          </a:p>
          <a:p>
            <a:pPr lvl="2"/>
            <a:r>
              <a:rPr lang="en-US" dirty="0">
                <a:latin typeface="Courier New" pitchFamily="49" charset="0"/>
                <a:cs typeface="Courier New" pitchFamily="49" charset="0"/>
              </a:rPr>
              <a:t>signal checked(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checkValue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2"/>
            <a:r>
              <a:rPr lang="en-US" dirty="0"/>
              <a:t>handled by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onChecked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/>
              <a:t>argument passed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checkValue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>
                <a:latin typeface="+mn-lt"/>
                <a:cs typeface="Courier New" pitchFamily="49" charset="0"/>
              </a:rPr>
              <a:t>For non-registered types, use 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Signals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FFFDD80-13B3-714C-9C5D-1D9BF301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256735841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4236636" y="2781149"/>
            <a:ext cx="7447230" cy="3456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  <a:endParaRPr lang="fi-FI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buttonText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Cowabunga</a:t>
            </a:r>
            <a:r>
              <a:rPr lang="en-US" sz="1300" dirty="0">
                <a:solidFill>
                  <a:srgbClr val="008000"/>
                </a:solidFill>
              </a:rPr>
              <a:t>!"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</a:t>
            </a:r>
            <a:r>
              <a:rPr lang="en-US" sz="1300" b="1" dirty="0" err="1">
                <a:solidFill>
                  <a:srgbClr val="800000"/>
                </a:solidFill>
              </a:rPr>
              <a:t>onButtonClicked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console.log(</a:t>
            </a:r>
            <a:r>
              <a:rPr lang="en-US" sz="1300" b="1" dirty="0">
                <a:solidFill>
                  <a:srgbClr val="008000"/>
                </a:solidFill>
              </a:rPr>
              <a:t>"Center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button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clicked!"</a:t>
            </a:r>
            <a:r>
              <a:rPr lang="en-US" sz="1300" b="1" dirty="0"/>
              <a:t>);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anchors.top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parent.top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anchors.horizontalCenter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parent.horizontalCenter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</a:t>
            </a:r>
            <a:r>
              <a:rPr lang="en-US" sz="1300" b="1" dirty="0" err="1">
                <a:solidFill>
                  <a:srgbClr val="800000"/>
                </a:solidFill>
              </a:rPr>
              <a:t>onButtonClicked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console.log(</a:t>
            </a:r>
            <a:r>
              <a:rPr lang="en-US" sz="1300" b="1" dirty="0">
                <a:solidFill>
                  <a:srgbClr val="008000"/>
                </a:solidFill>
              </a:rPr>
              <a:t>"Top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button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clicked!"</a:t>
            </a:r>
            <a:r>
              <a:rPr lang="en-US" sz="1300" b="1" dirty="0"/>
              <a:t>);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</a:t>
            </a:r>
            <a:r>
              <a:rPr lang="en-US" sz="1300" dirty="0" err="1">
                <a:solidFill>
                  <a:srgbClr val="800000"/>
                </a:solidFill>
              </a:rPr>
              <a:t>anchors.bottom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parent.bottom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</a:t>
            </a:r>
            <a:r>
              <a:rPr lang="en-US" sz="1300" dirty="0" err="1">
                <a:solidFill>
                  <a:srgbClr val="800000"/>
                </a:solidFill>
              </a:rPr>
              <a:t>anchors.horizontalCenter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parent.horizontalCenter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 </a:t>
            </a:r>
            <a:r>
              <a:rPr lang="en-US" sz="1300" b="1" dirty="0" err="1">
                <a:solidFill>
                  <a:srgbClr val="800000"/>
                </a:solidFill>
              </a:rPr>
              <a:t>onButtonClicked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console.log(</a:t>
            </a:r>
            <a:r>
              <a:rPr lang="en-US" sz="1300" b="1" dirty="0">
                <a:solidFill>
                  <a:srgbClr val="008000"/>
                </a:solidFill>
              </a:rPr>
              <a:t>"Bottom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button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clicked!"</a:t>
            </a:r>
            <a:r>
              <a:rPr lang="en-US" sz="1300" b="1" dirty="0"/>
              <a:t>);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9268" y="1271414"/>
            <a:ext cx="3353136" cy="24456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8000"/>
                </a:solidFill>
              </a:rPr>
              <a:t>//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MyButton.qml</a:t>
            </a:r>
            <a:r>
              <a:rPr lang="en-US" sz="1300" b="1" dirty="0">
                <a:solidFill>
                  <a:srgbClr val="008000"/>
                </a:solidFill>
              </a:rPr>
              <a:t>:</a:t>
            </a:r>
            <a:endParaRPr lang="en-US" sz="1300" b="1" dirty="0"/>
          </a:p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/>
              <a:t> 2.4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/>
              <a:t>   signal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buttonClicked</a:t>
            </a:r>
            <a:r>
              <a:rPr lang="en-US" sz="1300" b="1" dirty="0"/>
              <a:t>()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endParaRPr lang="fi-FI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onClicked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/>
              <a:t>         </a:t>
            </a:r>
            <a:r>
              <a:rPr lang="en-US" sz="1300" b="1" dirty="0" err="1"/>
              <a:t>buttonClicked</a:t>
            </a:r>
            <a:r>
              <a:rPr lang="en-US" sz="1300" b="1" dirty="0"/>
              <a:t>();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Signals Example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5952023" y="1159684"/>
            <a:ext cx="5351767" cy="541124"/>
          </a:xfrm>
          <a:prstGeom prst="borderCallout1">
            <a:avLst>
              <a:gd name="adj1" fmla="val 43356"/>
              <a:gd name="adj2" fmla="val -268"/>
              <a:gd name="adj3" fmla="val 147613"/>
              <a:gd name="adj4" fmla="val -48921"/>
            </a:avLst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MyButton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emits a signal when it is clicked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929035" y="1828374"/>
            <a:ext cx="5351767" cy="736530"/>
          </a:xfrm>
          <a:prstGeom prst="borderCallout1">
            <a:avLst>
              <a:gd name="adj1" fmla="val 96486"/>
              <a:gd name="adj2" fmla="val 56235"/>
              <a:gd name="adj3" fmla="val 236612"/>
              <a:gd name="adj4" fmla="val 30380"/>
            </a:avLst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Notice the naming convention on the signal handler: </a:t>
            </a:r>
            <a:r>
              <a:rPr lang="en-US" kern="0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onButtonClicked</a:t>
            </a:r>
            <a:endParaRPr lang="en-US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82F4E64-2A1C-6F4F-9F1F-9A00FAD1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3805300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Rapid</a:t>
            </a:r>
            <a:r>
              <a:rPr lang="fi-FI" dirty="0"/>
              <a:t> </a:t>
            </a:r>
            <a:r>
              <a:rPr lang="fi-FI" dirty="0" err="1"/>
              <a:t>Workflow</a:t>
            </a:r>
            <a:r>
              <a:rPr lang="fi-FI" dirty="0"/>
              <a:t> with Qt </a:t>
            </a:r>
            <a:r>
              <a:rPr lang="fi-FI" dirty="0" err="1"/>
              <a:t>Quick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2142" y="3064904"/>
            <a:ext cx="1488956" cy="1583756"/>
            <a:chOff x="4824846" y="2712502"/>
            <a:chExt cx="1117008" cy="13197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2799" y="2712502"/>
              <a:ext cx="629152" cy="10147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24846" y="3831746"/>
              <a:ext cx="1117008" cy="200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>
                <a:lnSpc>
                  <a:spcPts val="1820"/>
                </a:lnSpc>
              </a:pPr>
              <a:r>
                <a:rPr lang="en-US" dirty="0">
                  <a:solidFill>
                    <a:schemeClr val="accent1"/>
                  </a:solidFill>
                  <a:cs typeface="Open Sans Light"/>
                </a:rPr>
                <a:t>Developer</a:t>
              </a:r>
            </a:p>
          </p:txBody>
        </p:sp>
      </p:grpSp>
      <p:sp>
        <p:nvSpPr>
          <p:cNvPr id="8" name="Rounded Rectangle 7"/>
          <p:cNvSpPr/>
          <p:nvPr/>
        </p:nvSpPr>
        <p:spPr bwMode="auto">
          <a:xfrm>
            <a:off x="3329201" y="1660826"/>
            <a:ext cx="5478411" cy="114693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dirty="0">
                <a:solidFill>
                  <a:srgbClr val="46A2DA"/>
                </a:solidFill>
                <a:cs typeface="Open Sans"/>
              </a:rPr>
              <a:t>Declarative UI Design</a:t>
            </a:r>
            <a:endParaRPr lang="en-US" sz="1500" dirty="0">
              <a:cs typeface="Open Sans Light"/>
            </a:endParaRPr>
          </a:p>
          <a:p>
            <a:pPr algn="l"/>
            <a:endParaRPr lang="en-US" sz="1500" dirty="0">
              <a:cs typeface="Open Sans Light"/>
            </a:endParaRPr>
          </a:p>
          <a:p>
            <a:pPr algn="l"/>
            <a:r>
              <a:rPr lang="en-US" sz="1500" dirty="0">
                <a:cs typeface="Open Sans Light"/>
              </a:rPr>
              <a:t>Stunningly Fluent Modern User Interfaces, written with QML. Ideal for rapid UI prototyping.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341835" y="2991167"/>
            <a:ext cx="5465777" cy="1142264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cs typeface="Open Sans"/>
              </a:rPr>
              <a:t>Imperative Logic</a:t>
            </a:r>
            <a:endParaRPr lang="en-US" sz="1500" dirty="0">
              <a:cs typeface="Open Sans Light"/>
            </a:endParaRPr>
          </a:p>
          <a:p>
            <a:pPr algn="l"/>
            <a:endParaRPr lang="en-US" sz="1500" dirty="0">
              <a:cs typeface="Open Sans Light"/>
            </a:endParaRPr>
          </a:p>
          <a:p>
            <a:pPr algn="l"/>
            <a:r>
              <a:rPr lang="en-US" sz="1500" dirty="0">
                <a:cs typeface="Open Sans Light"/>
              </a:rPr>
              <a:t>Power of Cross-Platform Native </a:t>
            </a:r>
            <a:r>
              <a:rPr lang="en-US" sz="1500" dirty="0" err="1">
                <a:cs typeface="Open Sans Light"/>
              </a:rPr>
              <a:t>Qt</a:t>
            </a:r>
            <a:r>
              <a:rPr lang="en-US" sz="1500" dirty="0">
                <a:cs typeface="Open Sans Light"/>
              </a:rPr>
              <a:t>/C++</a:t>
            </a:r>
            <a:endParaRPr lang="en-US" sz="1300" dirty="0">
              <a:cs typeface="Open Sans Light"/>
            </a:endParaRPr>
          </a:p>
          <a:p>
            <a:pPr algn="l"/>
            <a:endParaRPr lang="en-US" sz="1300" dirty="0">
              <a:cs typeface="Open Sans Ligh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1937242" y="2734809"/>
            <a:ext cx="1123772" cy="1011660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2858258" y="2637721"/>
            <a:ext cx="306034" cy="281850"/>
            <a:chOff x="2143060" y="2451081"/>
            <a:chExt cx="229586" cy="234875"/>
          </a:xfrm>
        </p:grpSpPr>
        <p:cxnSp>
          <p:nvCxnSpPr>
            <p:cNvPr id="12" name="Straight Connector 11"/>
            <p:cNvCxnSpPr/>
            <p:nvPr/>
          </p:nvCxnSpPr>
          <p:spPr bwMode="auto">
            <a:xfrm rot="18900000">
              <a:off x="2143060" y="2451081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2700000">
              <a:off x="2235861" y="2549170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" name="Straight Connector 13"/>
          <p:cNvCxnSpPr/>
          <p:nvPr/>
        </p:nvCxnSpPr>
        <p:spPr bwMode="auto">
          <a:xfrm>
            <a:off x="1925608" y="3917978"/>
            <a:ext cx="1032380" cy="9253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 rot="2700000">
            <a:off x="2746560" y="3769174"/>
            <a:ext cx="275503" cy="313085"/>
            <a:chOff x="2295460" y="3200595"/>
            <a:chExt cx="229586" cy="234875"/>
          </a:xfrm>
        </p:grpSpPr>
        <p:cxnSp>
          <p:nvCxnSpPr>
            <p:cNvPr id="16" name="Straight Connector 15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8" name="Straight Connector 17"/>
          <p:cNvCxnSpPr/>
          <p:nvPr/>
        </p:nvCxnSpPr>
        <p:spPr bwMode="auto">
          <a:xfrm>
            <a:off x="1925608" y="1979673"/>
            <a:ext cx="1032380" cy="9253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 rot="2700000">
            <a:off x="2746560" y="1830866"/>
            <a:ext cx="275503" cy="313085"/>
            <a:chOff x="2295460" y="3200595"/>
            <a:chExt cx="229586" cy="234875"/>
          </a:xfrm>
        </p:grpSpPr>
        <p:cxnSp>
          <p:nvCxnSpPr>
            <p:cNvPr id="20" name="Straight Connector 19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46A2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46A2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extBox 21"/>
          <p:cNvSpPr txBox="1"/>
          <p:nvPr/>
        </p:nvSpPr>
        <p:spPr>
          <a:xfrm>
            <a:off x="3322786" y="1301171"/>
            <a:ext cx="1258081" cy="240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>
              <a:lnSpc>
                <a:spcPts val="1820"/>
              </a:lnSpc>
            </a:pPr>
            <a:r>
              <a:rPr lang="en-US" dirty="0" err="1">
                <a:cs typeface="Open Sans"/>
              </a:rPr>
              <a:t>Qt</a:t>
            </a:r>
            <a:r>
              <a:rPr lang="en-US" dirty="0">
                <a:cs typeface="Open Sans"/>
              </a:rPr>
              <a:t> Quick</a:t>
            </a:r>
          </a:p>
        </p:txBody>
      </p:sp>
      <p:grpSp>
        <p:nvGrpSpPr>
          <p:cNvPr id="23" name="Group 22"/>
          <p:cNvGrpSpPr/>
          <p:nvPr/>
        </p:nvGrpSpPr>
        <p:grpSpPr>
          <a:xfrm rot="13074579">
            <a:off x="8882356" y="3391408"/>
            <a:ext cx="306034" cy="281850"/>
            <a:chOff x="2295460" y="3200595"/>
            <a:chExt cx="229586" cy="234875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 rot="13500000">
            <a:off x="8901767" y="2074726"/>
            <a:ext cx="275503" cy="313085"/>
            <a:chOff x="2295460" y="3200595"/>
            <a:chExt cx="229586" cy="234875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9" name="Rounded Rectangle 28"/>
          <p:cNvSpPr/>
          <p:nvPr/>
        </p:nvSpPr>
        <p:spPr bwMode="auto">
          <a:xfrm>
            <a:off x="4005271" y="4325622"/>
            <a:ext cx="2124696" cy="149174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cs typeface="Open Sans"/>
              </a:rPr>
              <a:t>Core</a:t>
            </a:r>
            <a:endParaRPr lang="en-US" dirty="0">
              <a:cs typeface="Open Sans Light"/>
            </a:endParaRPr>
          </a:p>
          <a:p>
            <a:pPr algn="l"/>
            <a:endParaRPr lang="en-US" sz="1500" dirty="0">
              <a:cs typeface="Open Sans Light"/>
            </a:endParaRPr>
          </a:p>
          <a:p>
            <a:pPr algn="l"/>
            <a:r>
              <a:rPr lang="en-US" sz="1500" dirty="0">
                <a:cs typeface="Open Sans Light"/>
              </a:rPr>
              <a:t>Processes, Threads,</a:t>
            </a:r>
          </a:p>
          <a:p>
            <a:pPr algn="l"/>
            <a:r>
              <a:rPr lang="en-US" sz="1500" dirty="0">
                <a:cs typeface="Open Sans Light"/>
              </a:rPr>
              <a:t>IPC, Containers,</a:t>
            </a:r>
          </a:p>
          <a:p>
            <a:pPr algn="l"/>
            <a:r>
              <a:rPr lang="en-US" sz="1500" dirty="0">
                <a:cs typeface="Open Sans Light"/>
              </a:rPr>
              <a:t>I/O, Strings,</a:t>
            </a:r>
          </a:p>
          <a:p>
            <a:pPr algn="l"/>
            <a:r>
              <a:rPr lang="en-US" sz="1500" dirty="0">
                <a:cs typeface="Open Sans Light"/>
              </a:rPr>
              <a:t>Etc.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6184021" y="4325411"/>
            <a:ext cx="1289471" cy="149174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cs typeface="Open Sans"/>
              </a:rPr>
              <a:t>Network</a:t>
            </a:r>
          </a:p>
          <a:p>
            <a:pPr algn="l"/>
            <a:endParaRPr lang="en-US" sz="1500" dirty="0">
              <a:cs typeface="Open Sans Light"/>
            </a:endParaRPr>
          </a:p>
          <a:p>
            <a:pPr algn="l"/>
            <a:r>
              <a:rPr lang="en-US" sz="1500" dirty="0">
                <a:cs typeface="Open Sans Light"/>
              </a:rPr>
              <a:t>HTTP</a:t>
            </a:r>
          </a:p>
          <a:p>
            <a:pPr algn="l"/>
            <a:r>
              <a:rPr lang="en-US" sz="1500" dirty="0">
                <a:cs typeface="Open Sans Light"/>
              </a:rPr>
              <a:t>FTP</a:t>
            </a:r>
          </a:p>
          <a:p>
            <a:pPr algn="l"/>
            <a:r>
              <a:rPr lang="en-US" sz="1500" dirty="0">
                <a:cs typeface="Open Sans Light"/>
              </a:rPr>
              <a:t>SSL</a:t>
            </a:r>
          </a:p>
          <a:p>
            <a:pPr algn="l"/>
            <a:endParaRPr lang="en-US" sz="1500" dirty="0">
              <a:cs typeface="Open Sans Light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7527545" y="4331677"/>
            <a:ext cx="1224874" cy="149174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  <a:cs typeface="Open Sans"/>
              </a:rPr>
              <a:t>Sql</a:t>
            </a:r>
            <a:endParaRPr lang="en-US" dirty="0">
              <a:solidFill>
                <a:schemeClr val="accent1"/>
              </a:solidFill>
              <a:cs typeface="Open Sans"/>
            </a:endParaRPr>
          </a:p>
          <a:p>
            <a:pPr algn="l"/>
            <a:endParaRPr lang="en-US" sz="1500" dirty="0">
              <a:cs typeface="Open Sans Light"/>
            </a:endParaRPr>
          </a:p>
          <a:p>
            <a:pPr algn="l"/>
            <a:r>
              <a:rPr lang="en-US" sz="1500" dirty="0">
                <a:cs typeface="Open Sans Light"/>
              </a:rPr>
              <a:t>SQL</a:t>
            </a:r>
          </a:p>
          <a:p>
            <a:pPr algn="l"/>
            <a:r>
              <a:rPr lang="en-US" sz="1500" dirty="0">
                <a:cs typeface="Open Sans Light"/>
              </a:rPr>
              <a:t>&amp;</a:t>
            </a:r>
          </a:p>
          <a:p>
            <a:pPr algn="l"/>
            <a:r>
              <a:rPr lang="en-US" sz="1500" dirty="0">
                <a:cs typeface="Open Sans Light"/>
              </a:rPr>
              <a:t>Oracle</a:t>
            </a:r>
          </a:p>
          <a:p>
            <a:pPr algn="l"/>
            <a:r>
              <a:rPr lang="en-US" sz="1500" dirty="0">
                <a:cs typeface="Open Sans Light"/>
              </a:rPr>
              <a:t>Databases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8806473" y="4326158"/>
            <a:ext cx="509879" cy="147775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cs typeface="Open Sans"/>
              </a:rPr>
              <a:t>XML</a:t>
            </a:r>
            <a:endParaRPr lang="en-US" sz="1500" dirty="0">
              <a:cs typeface="Open Sans Light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9425832" y="4326158"/>
            <a:ext cx="510012" cy="147775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cs typeface="Open Sans"/>
              </a:rPr>
              <a:t>Bluetooth</a:t>
            </a:r>
            <a:endParaRPr lang="en-US" sz="1500" dirty="0">
              <a:cs typeface="Open Sans Ligh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10045194" y="4326158"/>
            <a:ext cx="510012" cy="147775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cs typeface="Open Sans"/>
              </a:rPr>
              <a:t>Positioning</a:t>
            </a:r>
            <a:endParaRPr lang="en-US" sz="1500" dirty="0">
              <a:cs typeface="Open Sans Light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10664556" y="4326158"/>
            <a:ext cx="510012" cy="147775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cs typeface="Open Sans"/>
              </a:rPr>
              <a:t>NFC</a:t>
            </a:r>
            <a:endParaRPr lang="en-US" sz="1500" dirty="0">
              <a:cs typeface="Open Sans Light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11283914" y="4326158"/>
            <a:ext cx="510012" cy="147775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cs typeface="Open Sans"/>
              </a:rPr>
              <a:t>Serial Port</a:t>
            </a:r>
            <a:endParaRPr lang="en-US" sz="1500" dirty="0">
              <a:cs typeface="Open Sans Light"/>
            </a:endParaRPr>
          </a:p>
        </p:txBody>
      </p:sp>
      <p:sp>
        <p:nvSpPr>
          <p:cNvPr id="37" name="Right Bracket 36"/>
          <p:cNvSpPr/>
          <p:nvPr/>
        </p:nvSpPr>
        <p:spPr bwMode="auto">
          <a:xfrm>
            <a:off x="8956405" y="2228486"/>
            <a:ext cx="705287" cy="1311702"/>
          </a:xfrm>
          <a:prstGeom prst="rightBracket">
            <a:avLst>
              <a:gd name="adj" fmla="val 103296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572141" y="1425824"/>
            <a:ext cx="1488956" cy="1286915"/>
            <a:chOff x="428026" y="1226634"/>
            <a:chExt cx="1117008" cy="1072429"/>
          </a:xfrm>
        </p:grpSpPr>
        <p:sp>
          <p:nvSpPr>
            <p:cNvPr id="39" name="TextBox 38"/>
            <p:cNvSpPr txBox="1"/>
            <p:nvPr/>
          </p:nvSpPr>
          <p:spPr>
            <a:xfrm>
              <a:off x="428026" y="2098510"/>
              <a:ext cx="1117008" cy="200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>
                <a:lnSpc>
                  <a:spcPts val="1820"/>
                </a:lnSpc>
              </a:pPr>
              <a:r>
                <a:rPr lang="en-US" dirty="0">
                  <a:solidFill>
                    <a:srgbClr val="46A2DA"/>
                  </a:solidFill>
                  <a:cs typeface="Open Sans Light"/>
                </a:rPr>
                <a:t>Designer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452" y="1226634"/>
              <a:ext cx="638717" cy="767490"/>
            </a:xfrm>
            <a:prstGeom prst="rect">
              <a:avLst/>
            </a:prstGeom>
          </p:spPr>
        </p:pic>
      </p:grpSp>
      <p:sp>
        <p:nvSpPr>
          <p:cNvPr id="41" name="Rounded Rectangle 40"/>
          <p:cNvSpPr/>
          <p:nvPr/>
        </p:nvSpPr>
        <p:spPr bwMode="auto">
          <a:xfrm>
            <a:off x="4004266" y="5807012"/>
            <a:ext cx="7848239" cy="35829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359"/>
              </a:lnSpc>
            </a:pPr>
            <a:r>
              <a:rPr lang="en-US" sz="1500" dirty="0">
                <a:cs typeface="Open Sans Light"/>
              </a:rPr>
              <a:t>+ Direct Hardware Access</a:t>
            </a:r>
          </a:p>
        </p:txBody>
      </p:sp>
      <p:sp>
        <p:nvSpPr>
          <p:cNvPr id="4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44" name="Footer Placeholder 3">
            <a:extLst>
              <a:ext uri="{FF2B5EF4-FFF2-40B4-BE49-F238E27FC236}">
                <a16:creationId xmlns:a16="http://schemas.microsoft.com/office/drawing/2014/main" id="{1BBCA9DB-5020-E647-98CD-B8A07109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455281205"/>
      </p:ext>
    </p:extLst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JavaScript methods can be added to existing types</a:t>
            </a:r>
          </a:p>
          <a:p>
            <a:pPr lvl="1"/>
            <a:r>
              <a:rPr lang="en-US" dirty="0"/>
              <a:t>Usable from QML directly as is, and from C++ as slot functions</a:t>
            </a:r>
          </a:p>
          <a:p>
            <a:pPr lvl="1"/>
            <a:r>
              <a:rPr lang="en-US" b="1" i="1" dirty="0"/>
              <a:t>Note:</a:t>
            </a:r>
            <a:r>
              <a:rPr lang="en-US" dirty="0"/>
              <a:t> use property bindings instead of methods if you can!</a:t>
            </a:r>
            <a:endParaRPr lang="en-US" sz="2300" dirty="0"/>
          </a:p>
          <a:p>
            <a:r>
              <a:rPr lang="en-US" dirty="0"/>
              <a:t>Methods can have un-typed parameters</a:t>
            </a:r>
          </a:p>
          <a:p>
            <a:pPr lvl="1"/>
            <a:r>
              <a:rPr lang="en-US" dirty="0"/>
              <a:t>Because JavaScript itself is dynamically typed</a:t>
            </a:r>
          </a:p>
          <a:p>
            <a:pPr lvl="1"/>
            <a:r>
              <a:rPr lang="en-US" dirty="0"/>
              <a:t>In C++ the parameter type is </a:t>
            </a:r>
            <a:r>
              <a:rPr lang="en-US" dirty="0" err="1">
                <a:latin typeface="Courier New" pitchFamily="49" charset="0"/>
              </a:rPr>
              <a:t>QVariant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Methods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0862" y="3861048"/>
            <a:ext cx="10945738" cy="2105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Define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method for an 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Item</a:t>
            </a:r>
            <a:r>
              <a:rPr lang="en-US" sz="1300" dirty="0"/>
              <a:t> { </a:t>
            </a:r>
          </a:p>
          <a:p>
            <a:r>
              <a:rPr lang="en-US" sz="1300" dirty="0"/>
              <a:t>   id: </a:t>
            </a:r>
            <a:r>
              <a:rPr lang="en-US" sz="1300" dirty="0" err="1"/>
              <a:t>myItem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</a:t>
            </a:r>
            <a:r>
              <a:rPr lang="en-US" sz="1300" dirty="0"/>
              <a:t>function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say(text) { </a:t>
            </a:r>
          </a:p>
          <a:p>
            <a:r>
              <a:rPr lang="en-US" sz="1300" dirty="0"/>
              <a:t>      console.log(</a:t>
            </a:r>
            <a:r>
              <a:rPr lang="en-US" sz="1300" dirty="0">
                <a:solidFill>
                  <a:srgbClr val="008000"/>
                </a:solidFill>
              </a:rPr>
              <a:t>"You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said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”</a:t>
            </a:r>
            <a:r>
              <a:rPr lang="en-US" sz="1300" dirty="0"/>
              <a:t>, text);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</a:p>
          <a:p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Use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the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method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/>
              <a:t>myItem.say</a:t>
            </a:r>
            <a:r>
              <a:rPr lang="en-US" sz="1300" dirty="0"/>
              <a:t>(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HelloWorld</a:t>
            </a:r>
            <a:r>
              <a:rPr lang="en-US" sz="1300" dirty="0">
                <a:solidFill>
                  <a:srgbClr val="008000"/>
                </a:solidFill>
              </a:rPr>
              <a:t>!"</a:t>
            </a:r>
            <a:r>
              <a:rPr lang="en-US" sz="1300" dirty="0"/>
              <a:t>);</a:t>
            </a:r>
            <a:endParaRPr lang="fi-FI" sz="1300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8EF0E53-B485-5540-BBA2-FFB7792D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626824479"/>
      </p:ext>
    </p:extLst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QML components can be grouped into </a:t>
            </a:r>
            <a:r>
              <a:rPr lang="en-US" i="1" dirty="0"/>
              <a:t>QML modules</a:t>
            </a:r>
          </a:p>
          <a:p>
            <a:pPr lvl="1"/>
            <a:r>
              <a:rPr lang="en-US" dirty="0"/>
              <a:t>The easiest way is to just create a sub-directory containing all the components for the module</a:t>
            </a:r>
          </a:p>
          <a:p>
            <a:pPr lvl="1"/>
            <a:r>
              <a:rPr lang="en-US" dirty="0"/>
              <a:t>These local modules can then be imported in other QML documents: </a:t>
            </a:r>
            <a:r>
              <a:rPr lang="en-US" dirty="0">
                <a:latin typeface="Courier New" pitchFamily="49" charset="0"/>
              </a:rPr>
              <a:t>import ”</a:t>
            </a:r>
            <a:r>
              <a:rPr lang="en-US" dirty="0" err="1">
                <a:latin typeface="Courier New" pitchFamily="49" charset="0"/>
              </a:rPr>
              <a:t>path_to_mymodule</a:t>
            </a:r>
            <a:r>
              <a:rPr lang="en-US" dirty="0">
                <a:latin typeface="Courier New" pitchFamily="49" charset="0"/>
              </a:rPr>
              <a:t>”</a:t>
            </a:r>
          </a:p>
          <a:p>
            <a:pPr lvl="1"/>
            <a:r>
              <a:rPr lang="en-US" dirty="0"/>
              <a:t>The path to the module is relative to the file Importing it</a:t>
            </a:r>
          </a:p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Modules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4829" y="4859115"/>
            <a:ext cx="4232837" cy="1360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/>
              <a:t>import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”</a:t>
            </a:r>
            <a:r>
              <a:rPr lang="en-US" sz="1300" b="1" dirty="0" err="1">
                <a:solidFill>
                  <a:srgbClr val="008000"/>
                </a:solidFill>
              </a:rPr>
              <a:t>qrc</a:t>
            </a:r>
            <a:r>
              <a:rPr lang="en-US" sz="1300" b="1" dirty="0">
                <a:solidFill>
                  <a:srgbClr val="008000"/>
                </a:solidFill>
              </a:rPr>
              <a:t>:/components" as Comps</a:t>
            </a:r>
            <a:r>
              <a:rPr lang="en-US" sz="1300" b="1" dirty="0"/>
              <a:t>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 …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</a:t>
            </a:r>
            <a:r>
              <a:rPr lang="en-US" sz="1300" b="1" dirty="0" err="1"/>
              <a:t>Comps.</a:t>
            </a:r>
            <a:r>
              <a:rPr lang="en-US" sz="1300" b="1" dirty="0" err="1">
                <a:solidFill>
                  <a:srgbClr val="800080"/>
                </a:solidFill>
              </a:rPr>
              <a:t>Button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</a:t>
            </a:r>
            <a:endParaRPr lang="en-US" sz="1300" b="1" dirty="0">
              <a:solidFill>
                <a:srgbClr val="800000"/>
              </a:solidFill>
            </a:endParaRPr>
          </a:p>
          <a:p>
            <a:r>
              <a:rPr lang="en-US" sz="1300" dirty="0">
                <a:solidFill>
                  <a:srgbClr val="800000"/>
                </a:solidFill>
              </a:rPr>
              <a:t>   </a:t>
            </a:r>
            <a:r>
              <a:rPr lang="en-US" sz="1300" dirty="0">
                <a:solidFill>
                  <a:srgbClr val="008000"/>
                </a:solidFill>
              </a:rPr>
              <a:t>// …</a:t>
            </a:r>
            <a:endParaRPr lang="fi-FI" sz="13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7359" y="3499912"/>
            <a:ext cx="4232837" cy="1360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/>
              <a:t>import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”</a:t>
            </a:r>
            <a:r>
              <a:rPr lang="en-US" sz="1300" b="1" dirty="0" err="1">
                <a:solidFill>
                  <a:srgbClr val="008000"/>
                </a:solidFill>
              </a:rPr>
              <a:t>qrc</a:t>
            </a:r>
            <a:r>
              <a:rPr lang="en-US" sz="1300" b="1" dirty="0">
                <a:solidFill>
                  <a:srgbClr val="008000"/>
                </a:solidFill>
              </a:rPr>
              <a:t>:/components"</a:t>
            </a:r>
            <a:r>
              <a:rPr lang="en-US" sz="1300" b="1" dirty="0"/>
              <a:t>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 …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  <a:endParaRPr lang="en-US" sz="1300" dirty="0">
              <a:solidFill>
                <a:srgbClr val="800000"/>
              </a:solidFill>
            </a:endParaRP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>
                <a:solidFill>
                  <a:srgbClr val="008000"/>
                </a:solidFill>
              </a:rPr>
              <a:t>// …</a:t>
            </a:r>
            <a:endParaRPr lang="fi-FI" sz="1300" dirty="0"/>
          </a:p>
        </p:txBody>
      </p:sp>
      <p:sp>
        <p:nvSpPr>
          <p:cNvPr id="8" name="Line Callout 1 7"/>
          <p:cNvSpPr/>
          <p:nvPr/>
        </p:nvSpPr>
        <p:spPr>
          <a:xfrm>
            <a:off x="5534720" y="4576398"/>
            <a:ext cx="5752454" cy="443516"/>
          </a:xfrm>
          <a:prstGeom prst="borderCallout1">
            <a:avLst>
              <a:gd name="adj1" fmla="val 31250"/>
              <a:gd name="adj2" fmla="val -1482"/>
              <a:gd name="adj3" fmla="val -1521"/>
              <a:gd name="adj4" fmla="val -15717"/>
            </a:avLst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b="1" kern="0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main.qml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imports components as is…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534723" y="5156012"/>
            <a:ext cx="5757344" cy="1097684"/>
          </a:xfrm>
          <a:prstGeom prst="borderCallout1">
            <a:avLst>
              <a:gd name="adj1" fmla="val 31250"/>
              <a:gd name="adj2" fmla="val -1482"/>
              <a:gd name="adj3" fmla="val 22262"/>
              <a:gd name="adj4" fmla="val -14106"/>
            </a:avLst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… or into a namespace (e.g. if there is a danger of name clashes when importing multiple modules)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24" y="3145074"/>
            <a:ext cx="2354198" cy="1356371"/>
          </a:xfrm>
          <a:prstGeom prst="rect">
            <a:avLst/>
          </a:prstGeom>
        </p:spPr>
      </p:pic>
      <p:sp>
        <p:nvSpPr>
          <p:cNvPr id="11" name="Line Callout 1 10"/>
          <p:cNvSpPr/>
          <p:nvPr/>
        </p:nvSpPr>
        <p:spPr>
          <a:xfrm>
            <a:off x="9129968" y="3328206"/>
            <a:ext cx="2737163" cy="987520"/>
          </a:xfrm>
          <a:prstGeom prst="borderCallout1">
            <a:avLst>
              <a:gd name="adj1" fmla="val 31250"/>
              <a:gd name="adj2" fmla="val -1482"/>
              <a:gd name="adj3" fmla="val 34571"/>
              <a:gd name="adj4" fmla="val -26758"/>
            </a:avLst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Button</a:t>
            </a:r>
            <a:r>
              <a:rPr lang="en-US" kern="0" dirty="0">
                <a:solidFill>
                  <a:sysClr val="windowText" lastClr="000000"/>
                </a:solidFill>
                <a:latin typeface="Open Sans Light"/>
                <a:cs typeface="Open Sans Light"/>
              </a:rPr>
              <a:t> </a:t>
            </a:r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placed in a subfolder (possibly along with other components)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customItems/modules</a:t>
            </a:r>
            <a:endParaRPr lang="en-US" sz="1400" dirty="0">
              <a:cs typeface="Open Sans Ligh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22ADA417-834A-1147-86D1-CA1A7BE0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1091862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directory called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r>
              <a:rPr lang="en-US" dirty="0"/>
              <a:t> containing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LineEdit-1.0.qml </a:t>
            </a:r>
            <a:r>
              <a:rPr lang="en-US" dirty="0"/>
              <a:t>– implementation of the custom item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LineEdit-1.1.qml </a:t>
            </a:r>
            <a:r>
              <a:rPr lang="en-US" dirty="0"/>
              <a:t>– another version of the custom item</a:t>
            </a:r>
          </a:p>
          <a:p>
            <a:pPr lvl="1"/>
            <a:r>
              <a:rPr lang="en-US" b="1" dirty="0" err="1"/>
              <a:t>qmldir</a:t>
            </a:r>
            <a:r>
              <a:rPr lang="en-US" dirty="0"/>
              <a:t> – version information for the module</a:t>
            </a:r>
          </a:p>
          <a:p>
            <a:r>
              <a:rPr lang="en-US" dirty="0"/>
              <a:t>The </a:t>
            </a:r>
            <a:r>
              <a:rPr lang="en-US" b="1" dirty="0" err="1"/>
              <a:t>qmldir</a:t>
            </a:r>
            <a:r>
              <a:rPr lang="en-US" dirty="0"/>
              <a:t> file contains information about each version: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1.0 LineEdit-1.0.qml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1.1 LineEdit-1.1.qml</a:t>
            </a:r>
          </a:p>
          <a:p>
            <a:pPr lvl="1"/>
            <a:r>
              <a:rPr lang="en-US" dirty="0"/>
              <a:t>Describes the name of the item exported by the module</a:t>
            </a:r>
          </a:p>
          <a:p>
            <a:pPr lvl="1"/>
            <a:r>
              <a:rPr lang="en-US" dirty="0"/>
              <a:t>Relates a version number to the file containing the implementation</a:t>
            </a:r>
          </a:p>
          <a:p>
            <a:r>
              <a:rPr lang="en-US" dirty="0"/>
              <a:t>Now explicitly import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Using a relative path and a version number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1.0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import “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qrc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” 1.1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import “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qrc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TheQtCompany.LineEdit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” 1.0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Versions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796" y="3068962"/>
            <a:ext cx="3553502" cy="11212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customItems/versions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F1A6C37-AB2A-9145-9F43-3B027A8F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271240997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import modules from outside your project</a:t>
            </a:r>
          </a:p>
          <a:p>
            <a:endParaRPr lang="en-US" dirty="0"/>
          </a:p>
          <a:p>
            <a:r>
              <a:rPr lang="en-US" dirty="0"/>
              <a:t>Must use an unquoted URI with a version number for locally installed modules</a:t>
            </a:r>
          </a:p>
          <a:p>
            <a:pPr lvl="1"/>
            <a:r>
              <a:rPr lang="en-US" dirty="0">
                <a:latin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</a:rPr>
              <a:t>com.digia.SomeStuff</a:t>
            </a:r>
            <a:r>
              <a:rPr lang="en-US" dirty="0">
                <a:latin typeface="Courier New" pitchFamily="49" charset="0"/>
              </a:rPr>
              <a:t> 1.0</a:t>
            </a:r>
            <a:endParaRPr lang="en-US" dirty="0"/>
          </a:p>
          <a:p>
            <a:endParaRPr lang="en-US" dirty="0"/>
          </a:p>
          <a:p>
            <a:r>
              <a:rPr lang="en-US" dirty="0"/>
              <a:t>… or a quoted URL with a version number for remote location modules</a:t>
            </a:r>
          </a:p>
          <a:p>
            <a:pPr lvl="1"/>
            <a:r>
              <a:rPr lang="en-US" dirty="0">
                <a:latin typeface="Courier New" pitchFamily="49" charset="0"/>
              </a:rPr>
              <a:t>import ”http://myserver.com/.../...” 1.0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Transparency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745B9D3-FA5B-0E4C-9A1D-151E37CB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4235539439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clear separation between the business logic and UI</a:t>
            </a:r>
          </a:p>
          <a:p>
            <a:pPr lvl="1"/>
            <a:r>
              <a:rPr lang="en-US" dirty="0"/>
              <a:t>Separation between .</a:t>
            </a:r>
            <a:r>
              <a:rPr lang="en-US" dirty="0" err="1"/>
              <a:t>qml</a:t>
            </a:r>
            <a:r>
              <a:rPr lang="en-US" dirty="0"/>
              <a:t> and .</a:t>
            </a:r>
            <a:r>
              <a:rPr lang="en-US" dirty="0" err="1"/>
              <a:t>ui.qml</a:t>
            </a:r>
            <a:r>
              <a:rPr lang="en-US" dirty="0"/>
              <a:t> helps</a:t>
            </a:r>
          </a:p>
          <a:p>
            <a:pPr lvl="1"/>
            <a:r>
              <a:rPr lang="en-US" dirty="0"/>
              <a:t>For larger applications, separate business logic to C++</a:t>
            </a:r>
          </a:p>
          <a:p>
            <a:endParaRPr lang="en-US" dirty="0"/>
          </a:p>
          <a:p>
            <a:r>
              <a:rPr lang="en-US" dirty="0"/>
              <a:t>Consider QML type as a class</a:t>
            </a:r>
          </a:p>
          <a:p>
            <a:pPr lvl="1"/>
            <a:r>
              <a:rPr lang="en-US" dirty="0"/>
              <a:t>Write a new type, when you would write a new class</a:t>
            </a:r>
          </a:p>
          <a:p>
            <a:pPr lvl="1"/>
            <a:r>
              <a:rPr lang="en-US" dirty="0"/>
              <a:t>All properties are public, no protected/private scope!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Component Design </a:t>
            </a:r>
            <a:r>
              <a:rPr lang="fi-FI" dirty="0" err="1"/>
              <a:t>Guidelines</a:t>
            </a:r>
            <a:r>
              <a:rPr lang="fi-FI" dirty="0"/>
              <a:t> </a:t>
            </a:r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7009C4-5F0F-8F4A-A4F8-7B715250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481837521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1844826"/>
            <a:ext cx="11087386" cy="792087"/>
          </a:xfrm>
        </p:spPr>
        <p:txBody>
          <a:bodyPr/>
          <a:lstStyle/>
          <a:p>
            <a:r>
              <a:rPr lang="en-US" dirty="0"/>
              <a:t>Do not implement specializations for every need</a:t>
            </a:r>
          </a:p>
          <a:p>
            <a:pPr lvl="1"/>
            <a:r>
              <a:rPr lang="en-US" dirty="0"/>
              <a:t>Let users to define specialized content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Component Structure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4973" y="2636913"/>
            <a:ext cx="3564384" cy="3672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300" dirty="0" err="1">
                <a:solidFill>
                  <a:srgbClr val="7030A0"/>
                </a:solidFill>
              </a:rPr>
              <a:t>Window</a:t>
            </a:r>
            <a:r>
              <a:rPr lang="fi-FI" sz="1300" dirty="0"/>
              <a:t> {</a:t>
            </a:r>
          </a:p>
          <a:p>
            <a:r>
              <a:rPr lang="fi-FI" sz="1300" dirty="0"/>
              <a:t>    </a:t>
            </a:r>
            <a:r>
              <a:rPr lang="fi-FI" sz="1300" dirty="0" err="1">
                <a:solidFill>
                  <a:srgbClr val="7030A0"/>
                </a:solidFill>
              </a:rPr>
              <a:t>MyComponent</a:t>
            </a:r>
            <a:r>
              <a:rPr lang="fi-FI" sz="1300" dirty="0"/>
              <a:t> {</a:t>
            </a:r>
          </a:p>
          <a:p>
            <a:r>
              <a:rPr lang="fi-FI" sz="1300" dirty="0"/>
              <a:t>        </a:t>
            </a:r>
            <a:r>
              <a:rPr lang="fi-FI" sz="1300" dirty="0" err="1"/>
              <a:t>anchors.fill</a:t>
            </a:r>
            <a:r>
              <a:rPr lang="fi-FI" sz="1300" dirty="0"/>
              <a:t>: </a:t>
            </a:r>
            <a:r>
              <a:rPr lang="fi-FI" sz="1300" dirty="0" err="1"/>
              <a:t>parent</a:t>
            </a:r>
            <a:endParaRPr lang="fi-FI" sz="1300" dirty="0"/>
          </a:p>
          <a:p>
            <a:endParaRPr lang="fi-FI" sz="1300" dirty="0"/>
          </a:p>
          <a:p>
            <a:r>
              <a:rPr lang="fi-FI" sz="1300" dirty="0"/>
              <a:t>        </a:t>
            </a:r>
            <a:r>
              <a:rPr lang="fi-FI" sz="1300" dirty="0" err="1">
                <a:solidFill>
                  <a:srgbClr val="7030A0"/>
                </a:solidFill>
              </a:rPr>
              <a:t>Rectangle</a:t>
            </a:r>
            <a:r>
              <a:rPr lang="fi-FI" sz="1300" dirty="0"/>
              <a:t> {</a:t>
            </a:r>
          </a:p>
          <a:p>
            <a:r>
              <a:rPr lang="fi-FI" sz="1300" dirty="0"/>
              <a:t>            </a:t>
            </a:r>
            <a:r>
              <a:rPr lang="fi-FI" sz="1300" dirty="0" err="1"/>
              <a:t>width</a:t>
            </a:r>
            <a:r>
              <a:rPr lang="fi-FI" sz="1300" dirty="0"/>
              <a:t>: </a:t>
            </a:r>
            <a:r>
              <a:rPr lang="fi-FI" sz="1300" dirty="0" err="1"/>
              <a:t>parent.width</a:t>
            </a:r>
            <a:endParaRPr lang="fi-FI" sz="1300" dirty="0"/>
          </a:p>
          <a:p>
            <a:r>
              <a:rPr lang="fi-FI" sz="1300" dirty="0"/>
              <a:t>            </a:t>
            </a:r>
            <a:r>
              <a:rPr lang="fi-FI" sz="1300" dirty="0" err="1"/>
              <a:t>height</a:t>
            </a:r>
            <a:r>
              <a:rPr lang="fi-FI" sz="1300" dirty="0"/>
              <a:t>: 20</a:t>
            </a:r>
          </a:p>
          <a:p>
            <a:r>
              <a:rPr lang="fi-FI" sz="1300" dirty="0"/>
              <a:t>            </a:t>
            </a:r>
            <a:r>
              <a:rPr lang="fi-FI" sz="1300" dirty="0" err="1"/>
              <a:t>color</a:t>
            </a:r>
            <a:r>
              <a:rPr lang="fi-FI" sz="1300" dirty="0"/>
              <a:t>: "</a:t>
            </a:r>
            <a:r>
              <a:rPr lang="fi-FI" sz="1300" dirty="0" err="1"/>
              <a:t>lightsteelblue</a:t>
            </a:r>
            <a:r>
              <a:rPr lang="fi-FI" sz="1300" dirty="0"/>
              <a:t>"</a:t>
            </a:r>
          </a:p>
          <a:p>
            <a:r>
              <a:rPr lang="fi-FI" sz="1300" dirty="0"/>
              <a:t>        }</a:t>
            </a:r>
          </a:p>
          <a:p>
            <a:r>
              <a:rPr lang="fi-FI" sz="1300" dirty="0"/>
              <a:t>        </a:t>
            </a:r>
            <a:r>
              <a:rPr lang="fi-FI" sz="1300" dirty="0" err="1">
                <a:solidFill>
                  <a:srgbClr val="7030A0"/>
                </a:solidFill>
              </a:rPr>
              <a:t>Rectangle</a:t>
            </a:r>
            <a:r>
              <a:rPr lang="fi-FI" sz="1300" dirty="0"/>
              <a:t> {</a:t>
            </a:r>
          </a:p>
          <a:p>
            <a:r>
              <a:rPr lang="fi-FI" sz="1300" dirty="0"/>
              <a:t>            y: 40</a:t>
            </a:r>
          </a:p>
          <a:p>
            <a:r>
              <a:rPr lang="fi-FI" sz="1300" dirty="0"/>
              <a:t>            </a:t>
            </a:r>
            <a:r>
              <a:rPr lang="fi-FI" sz="1300" dirty="0" err="1"/>
              <a:t>width</a:t>
            </a:r>
            <a:r>
              <a:rPr lang="fi-FI" sz="1300" dirty="0"/>
              <a:t>: </a:t>
            </a:r>
            <a:r>
              <a:rPr lang="fi-FI" sz="1300" dirty="0" err="1"/>
              <a:t>parent.width</a:t>
            </a:r>
            <a:endParaRPr lang="fi-FI" sz="1300" dirty="0"/>
          </a:p>
          <a:p>
            <a:r>
              <a:rPr lang="fi-FI" sz="1300" dirty="0"/>
              <a:t>            </a:t>
            </a:r>
            <a:r>
              <a:rPr lang="fi-FI" sz="1300" dirty="0" err="1"/>
              <a:t>color</a:t>
            </a:r>
            <a:r>
              <a:rPr lang="fi-FI" sz="1300" dirty="0"/>
              <a:t>: "</a:t>
            </a:r>
            <a:r>
              <a:rPr lang="fi-FI" sz="1300" dirty="0" err="1"/>
              <a:t>lightgreen</a:t>
            </a:r>
            <a:r>
              <a:rPr lang="fi-FI" sz="1300" dirty="0"/>
              <a:t>"</a:t>
            </a:r>
          </a:p>
          <a:p>
            <a:r>
              <a:rPr lang="fi-FI" sz="1300" dirty="0"/>
              <a:t>            </a:t>
            </a:r>
            <a:r>
              <a:rPr lang="fi-FI" sz="1300" dirty="0" err="1"/>
              <a:t>height</a:t>
            </a:r>
            <a:r>
              <a:rPr lang="fi-FI" sz="1300" dirty="0"/>
              <a:t>: 20</a:t>
            </a:r>
          </a:p>
          <a:p>
            <a:r>
              <a:rPr lang="fi-FI" sz="1300" dirty="0"/>
              <a:t>        }</a:t>
            </a:r>
          </a:p>
          <a:p>
            <a:r>
              <a:rPr lang="fi-FI" sz="1300" dirty="0"/>
              <a:t>    }</a:t>
            </a:r>
          </a:p>
          <a:p>
            <a:r>
              <a:rPr lang="fi-FI" sz="1300" dirty="0"/>
              <a:t>}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97388" y="2636914"/>
            <a:ext cx="4246884" cy="3672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300" dirty="0">
                <a:solidFill>
                  <a:srgbClr val="7030A0"/>
                </a:solidFill>
              </a:rPr>
              <a:t>//</a:t>
            </a:r>
            <a:r>
              <a:rPr lang="fi-FI" sz="1300" dirty="0" err="1">
                <a:solidFill>
                  <a:srgbClr val="7030A0"/>
                </a:solidFill>
              </a:rPr>
              <a:t>Mycomponent.qml</a:t>
            </a:r>
            <a:endParaRPr lang="fi-FI" sz="1300" dirty="0">
              <a:solidFill>
                <a:srgbClr val="7030A0"/>
              </a:solidFill>
            </a:endParaRPr>
          </a:p>
          <a:p>
            <a:r>
              <a:rPr lang="fi-FI" sz="1300" dirty="0" err="1">
                <a:solidFill>
                  <a:srgbClr val="7030A0"/>
                </a:solidFill>
              </a:rPr>
              <a:t>Rectangle</a:t>
            </a:r>
            <a:r>
              <a:rPr lang="fi-FI" sz="1300" dirty="0">
                <a:solidFill>
                  <a:srgbClr val="7030A0"/>
                </a:solidFill>
              </a:rPr>
              <a:t> {</a:t>
            </a:r>
          </a:p>
          <a:p>
            <a:r>
              <a:rPr lang="fi-FI" sz="1300" dirty="0">
                <a:solidFill>
                  <a:srgbClr val="7030A0"/>
                </a:solidFill>
              </a:rPr>
              <a:t>    </a:t>
            </a:r>
            <a:r>
              <a:rPr lang="fi-FI" sz="1300" dirty="0" err="1"/>
              <a:t>default</a:t>
            </a:r>
            <a:r>
              <a:rPr lang="fi-FI" sz="1300" dirty="0"/>
              <a:t> </a:t>
            </a:r>
            <a:r>
              <a:rPr lang="fi-FI" sz="1300" dirty="0" err="1"/>
              <a:t>property</a:t>
            </a:r>
            <a:r>
              <a:rPr lang="fi-FI" sz="1300" dirty="0"/>
              <a:t> alias </a:t>
            </a:r>
            <a:r>
              <a:rPr lang="fi-FI" sz="1300" dirty="0" err="1"/>
              <a:t>content</a:t>
            </a:r>
            <a:r>
              <a:rPr lang="fi-FI" sz="1300" dirty="0"/>
              <a:t>: 	</a:t>
            </a:r>
            <a:r>
              <a:rPr lang="fi-FI" sz="1300" dirty="0" err="1"/>
              <a:t>contentItem.children</a:t>
            </a:r>
            <a:endParaRPr lang="fi-FI" sz="1300" dirty="0"/>
          </a:p>
          <a:p>
            <a:endParaRPr lang="fi-FI" sz="1300" dirty="0">
              <a:solidFill>
                <a:srgbClr val="7030A0"/>
              </a:solidFill>
            </a:endParaRPr>
          </a:p>
          <a:p>
            <a:r>
              <a:rPr lang="fi-FI" sz="1300" dirty="0">
                <a:solidFill>
                  <a:srgbClr val="7030A0"/>
                </a:solidFill>
              </a:rPr>
              <a:t>    </a:t>
            </a:r>
            <a:r>
              <a:rPr lang="fi-FI" sz="1300" dirty="0" err="1">
                <a:solidFill>
                  <a:srgbClr val="7030A0"/>
                </a:solidFill>
              </a:rPr>
              <a:t>Rectangle</a:t>
            </a:r>
            <a:r>
              <a:rPr lang="fi-FI" sz="1300" dirty="0">
                <a:solidFill>
                  <a:srgbClr val="7030A0"/>
                </a:solidFill>
              </a:rPr>
              <a:t> </a:t>
            </a:r>
            <a:r>
              <a:rPr lang="fi-FI" sz="1300" dirty="0"/>
              <a:t>{</a:t>
            </a:r>
          </a:p>
          <a:p>
            <a:r>
              <a:rPr lang="fi-FI" sz="1300" dirty="0"/>
              <a:t>        id: </a:t>
            </a:r>
            <a:r>
              <a:rPr lang="fi-FI" sz="1300" dirty="0" err="1"/>
              <a:t>contentItem</a:t>
            </a:r>
            <a:endParaRPr lang="fi-FI" sz="1300" dirty="0"/>
          </a:p>
          <a:p>
            <a:r>
              <a:rPr lang="fi-FI" sz="1300" dirty="0"/>
              <a:t>        </a:t>
            </a:r>
            <a:r>
              <a:rPr lang="fi-FI" sz="1300" dirty="0" err="1"/>
              <a:t>width</a:t>
            </a:r>
            <a:r>
              <a:rPr lang="fi-FI" sz="1300" dirty="0"/>
              <a:t>: 150</a:t>
            </a:r>
          </a:p>
          <a:p>
            <a:r>
              <a:rPr lang="fi-FI" sz="1300" dirty="0"/>
              <a:t>        </a:t>
            </a:r>
            <a:r>
              <a:rPr lang="fi-FI" sz="1300" dirty="0" err="1"/>
              <a:t>height</a:t>
            </a:r>
            <a:r>
              <a:rPr lang="fi-FI" sz="1300" dirty="0"/>
              <a:t>: 100</a:t>
            </a:r>
          </a:p>
          <a:p>
            <a:r>
              <a:rPr lang="fi-FI" sz="1300" dirty="0"/>
              <a:t>        </a:t>
            </a:r>
            <a:r>
              <a:rPr lang="fi-FI" sz="1300" dirty="0" err="1"/>
              <a:t>anchors.centerIn</a:t>
            </a:r>
            <a:r>
              <a:rPr lang="fi-FI" sz="1300" dirty="0"/>
              <a:t>: </a:t>
            </a:r>
            <a:r>
              <a:rPr lang="fi-FI" sz="1300" dirty="0" err="1"/>
              <a:t>parent</a:t>
            </a:r>
            <a:endParaRPr lang="fi-FI" sz="1300" dirty="0"/>
          </a:p>
          <a:p>
            <a:r>
              <a:rPr lang="fi-FI" sz="1300" dirty="0"/>
              <a:t>    }</a:t>
            </a:r>
            <a:endParaRPr lang="fi-FI" sz="1300" dirty="0">
              <a:solidFill>
                <a:srgbClr val="7030A0"/>
              </a:solidFill>
            </a:endParaRPr>
          </a:p>
          <a:p>
            <a:r>
              <a:rPr lang="fi-FI" sz="1300" dirty="0">
                <a:solidFill>
                  <a:srgbClr val="7030A0"/>
                </a:solidFill>
              </a:rPr>
              <a:t>    </a:t>
            </a:r>
            <a:r>
              <a:rPr lang="fi-FI" sz="1300" dirty="0" err="1">
                <a:solidFill>
                  <a:srgbClr val="7030A0"/>
                </a:solidFill>
              </a:rPr>
              <a:t>Rectangle</a:t>
            </a:r>
            <a:r>
              <a:rPr lang="fi-FI" sz="1300" dirty="0">
                <a:solidFill>
                  <a:srgbClr val="7030A0"/>
                </a:solidFill>
              </a:rPr>
              <a:t> {</a:t>
            </a:r>
            <a:endParaRPr lang="fi-FI" sz="1300" dirty="0"/>
          </a:p>
          <a:p>
            <a:r>
              <a:rPr lang="fi-FI" sz="1300" dirty="0"/>
              <a:t>        </a:t>
            </a:r>
            <a:r>
              <a:rPr lang="fi-FI" sz="1300" dirty="0" err="1"/>
              <a:t>anchors.top</a:t>
            </a:r>
            <a:r>
              <a:rPr lang="fi-FI" sz="1300" dirty="0"/>
              <a:t>: </a:t>
            </a:r>
            <a:r>
              <a:rPr lang="fi-FI" sz="1300" dirty="0" err="1"/>
              <a:t>contentItem.bottom</a:t>
            </a:r>
            <a:endParaRPr lang="fi-FI" sz="1300" dirty="0"/>
          </a:p>
          <a:p>
            <a:r>
              <a:rPr lang="fi-FI" sz="1300" dirty="0"/>
              <a:t>        </a:t>
            </a:r>
            <a:r>
              <a:rPr lang="fi-FI" sz="1300" dirty="0" err="1"/>
              <a:t>anchors.topMargin</a:t>
            </a:r>
            <a:r>
              <a:rPr lang="fi-FI" sz="1300" dirty="0"/>
              <a:t>: 10</a:t>
            </a:r>
          </a:p>
          <a:p>
            <a:r>
              <a:rPr lang="fi-FI" sz="1300" dirty="0"/>
              <a:t>        </a:t>
            </a:r>
            <a:r>
              <a:rPr lang="fi-FI" sz="1300" dirty="0" err="1"/>
              <a:t>anchors.left</a:t>
            </a:r>
            <a:r>
              <a:rPr lang="fi-FI" sz="1300" dirty="0"/>
              <a:t>: </a:t>
            </a:r>
            <a:r>
              <a:rPr lang="fi-FI" sz="1300" dirty="0" err="1"/>
              <a:t>contentItem.left</a:t>
            </a:r>
            <a:r>
              <a:rPr lang="fi-FI" sz="1300" dirty="0"/>
              <a:t>…</a:t>
            </a:r>
          </a:p>
          <a:p>
            <a:r>
              <a:rPr lang="fi-FI" sz="1300" dirty="0"/>
              <a:t>    }</a:t>
            </a:r>
          </a:p>
          <a:p>
            <a:r>
              <a:rPr lang="fi-FI" sz="1300" dirty="0">
                <a:solidFill>
                  <a:srgbClr val="7030A0"/>
                </a:solidFill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2636912"/>
            <a:ext cx="1924050" cy="220980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EFD96FC-6766-034C-BA8A-CC0B3FB4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191753064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1844826"/>
            <a:ext cx="6839836" cy="4321025"/>
          </a:xfrm>
        </p:spPr>
        <p:txBody>
          <a:bodyPr/>
          <a:lstStyle/>
          <a:p>
            <a:r>
              <a:rPr lang="en-US" dirty="0"/>
              <a:t>Avoid large number of dependencies (bindings, signals) between your custom objects</a:t>
            </a:r>
          </a:p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anchors</a:t>
            </a:r>
            <a:r>
              <a:rPr lang="fi-FI" dirty="0"/>
              <a:t> to </a:t>
            </a:r>
            <a:r>
              <a:rPr lang="fi-FI" dirty="0" err="1"/>
              <a:t>adapt</a:t>
            </a:r>
            <a:r>
              <a:rPr lang="fi-FI" dirty="0"/>
              <a:t> to the </a:t>
            </a:r>
            <a:r>
              <a:rPr lang="fi-FI" dirty="0" err="1"/>
              <a:t>lodging</a:t>
            </a:r>
            <a:r>
              <a:rPr lang="fi-FI" dirty="0"/>
              <a:t> component </a:t>
            </a:r>
            <a:r>
              <a:rPr lang="fi-FI" dirty="0" err="1"/>
              <a:t>size</a:t>
            </a:r>
            <a:endParaRPr lang="fi-FI" dirty="0"/>
          </a:p>
          <a:p>
            <a:pPr lvl="1"/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let</a:t>
            </a:r>
            <a:r>
              <a:rPr lang="fi-FI" dirty="0"/>
              <a:t> </a:t>
            </a:r>
            <a:r>
              <a:rPr lang="fi-FI" dirty="0" err="1"/>
              <a:t>parent</a:t>
            </a:r>
            <a:r>
              <a:rPr lang="fi-FI" dirty="0"/>
              <a:t> set the </a:t>
            </a:r>
            <a:r>
              <a:rPr lang="fi-FI" dirty="0" err="1"/>
              <a:t>size</a:t>
            </a:r>
            <a:r>
              <a:rPr lang="fi-FI" dirty="0"/>
              <a:t>,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rely</a:t>
            </a:r>
            <a:r>
              <a:rPr lang="fi-FI" dirty="0"/>
              <a:t> on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hard-coded</a:t>
            </a:r>
            <a:r>
              <a:rPr lang="fi-FI" dirty="0"/>
              <a:t> </a:t>
            </a:r>
            <a:r>
              <a:rPr lang="fi-FI" dirty="0" err="1"/>
              <a:t>size</a:t>
            </a:r>
            <a:endParaRPr lang="fi-FI" dirty="0"/>
          </a:p>
          <a:p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rely</a:t>
            </a:r>
            <a:r>
              <a:rPr lang="fi-FI" dirty="0"/>
              <a:t> on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certain</a:t>
            </a:r>
            <a:r>
              <a:rPr lang="fi-FI" dirty="0"/>
              <a:t> </a:t>
            </a:r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(with </a:t>
            </a:r>
            <a:r>
              <a:rPr lang="fi-FI" dirty="0" err="1"/>
              <a:t>named</a:t>
            </a:r>
            <a:r>
              <a:rPr lang="fi-FI" dirty="0"/>
              <a:t> id)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lvl="1"/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is </a:t>
            </a:r>
            <a:r>
              <a:rPr lang="fi-FI" dirty="0" err="1"/>
              <a:t>needed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property</a:t>
            </a:r>
            <a:r>
              <a:rPr lang="fi-FI" dirty="0"/>
              <a:t> to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it</a:t>
            </a:r>
            <a:endParaRPr lang="fi-FI" dirty="0"/>
          </a:p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fi-FI" dirty="0"/>
              <a:t>  and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fi-FI" dirty="0"/>
              <a:t> </a:t>
            </a:r>
            <a:r>
              <a:rPr lang="fi-FI" dirty="0" err="1"/>
              <a:t>keywords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applicable</a:t>
            </a:r>
            <a:endParaRPr lang="fi-FI" dirty="0"/>
          </a:p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explicit</a:t>
            </a:r>
            <a:r>
              <a:rPr lang="fi-FI" dirty="0"/>
              <a:t> (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i-FI" dirty="0"/>
              <a:t>,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fi-FI" dirty="0"/>
              <a:t> etc.) </a:t>
            </a:r>
            <a:r>
              <a:rPr lang="fi-FI" dirty="0" err="1"/>
              <a:t>types</a:t>
            </a:r>
            <a:r>
              <a:rPr lang="fi-FI" dirty="0"/>
              <a:t> – no </a:t>
            </a:r>
            <a:r>
              <a:rPr lang="fi-FI" dirty="0" err="1"/>
              <a:t>need</a:t>
            </a:r>
            <a:r>
              <a:rPr lang="fi-FI" dirty="0"/>
              <a:t> for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conversions</a:t>
            </a:r>
            <a:endParaRPr lang="fi-FI" dirty="0"/>
          </a:p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signals</a:t>
            </a:r>
            <a:r>
              <a:rPr lang="fi-FI" dirty="0"/>
              <a:t> and </a:t>
            </a:r>
            <a:r>
              <a:rPr lang="fi-FI" dirty="0" err="1"/>
              <a:t>let</a:t>
            </a:r>
            <a:r>
              <a:rPr lang="fi-FI" dirty="0"/>
              <a:t> </a:t>
            </a:r>
            <a:r>
              <a:rPr lang="fi-FI" dirty="0" err="1"/>
              <a:t>parent</a:t>
            </a:r>
            <a:r>
              <a:rPr lang="fi-FI" dirty="0"/>
              <a:t> to </a:t>
            </a:r>
            <a:r>
              <a:rPr lang="fi-FI" dirty="0" err="1"/>
              <a:t>decide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with the </a:t>
            </a:r>
            <a:r>
              <a:rPr lang="fi-FI" dirty="0" err="1"/>
              <a:t>event</a:t>
            </a:r>
            <a:endParaRPr lang="fi-FI" dirty="0"/>
          </a:p>
          <a:p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private</a:t>
            </a:r>
            <a:r>
              <a:rPr lang="fi-FI" dirty="0"/>
              <a:t> </a:t>
            </a:r>
            <a:r>
              <a:rPr lang="fi-FI" dirty="0" err="1"/>
              <a:t>scope</a:t>
            </a:r>
            <a:r>
              <a:rPr lang="fi-FI" dirty="0"/>
              <a:t> for </a:t>
            </a:r>
            <a:r>
              <a:rPr lang="fi-FI" dirty="0" err="1"/>
              <a:t>internal</a:t>
            </a:r>
            <a:r>
              <a:rPr lang="fi-FI" dirty="0"/>
              <a:t> </a:t>
            </a:r>
            <a:r>
              <a:rPr lang="fi-FI" dirty="0" err="1"/>
              <a:t>properties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QML Component API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824193" y="1916832"/>
            <a:ext cx="4032969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Item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/>
              <a:t>    </a:t>
            </a:r>
            <a:r>
              <a:rPr lang="fi-FI" sz="1200" dirty="0" err="1"/>
              <a:t>property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var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00"/>
                </a:solidFill>
              </a:rPr>
              <a:t>externalRef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80"/>
                </a:solidFill>
              </a:rPr>
              <a:t>    </a:t>
            </a:r>
            <a:r>
              <a:rPr lang="fi-FI" sz="1200" dirty="0" err="1">
                <a:solidFill>
                  <a:srgbClr val="800080"/>
                </a:solidFill>
              </a:rPr>
              <a:t>Connections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</a:t>
            </a:r>
            <a:r>
              <a:rPr lang="fi-FI" sz="1200" dirty="0" err="1">
                <a:solidFill>
                  <a:srgbClr val="800000"/>
                </a:solidFill>
              </a:rPr>
              <a:t>target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externalRef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</a:t>
            </a:r>
            <a:r>
              <a:rPr lang="fi-FI" sz="1200" dirty="0" err="1">
                <a:solidFill>
                  <a:srgbClr val="800000"/>
                </a:solidFill>
              </a:rPr>
              <a:t>onSomethingHappened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} </a:t>
            </a:r>
          </a:p>
          <a:p>
            <a:r>
              <a:rPr lang="fi-FI" sz="1200" dirty="0"/>
              <a:t>    } </a:t>
            </a:r>
          </a:p>
          <a:p>
            <a:r>
              <a:rPr lang="fi-FI" dirty="0"/>
              <a:t>}</a:t>
            </a:r>
            <a:endParaRPr lang="fi-FI" sz="13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824193" y="3933480"/>
            <a:ext cx="4030637" cy="1511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Item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/>
              <a:t>    </a:t>
            </a:r>
            <a:r>
              <a:rPr lang="fi-FI" sz="1200" dirty="0" err="1"/>
              <a:t>property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int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00"/>
                </a:solidFill>
              </a:rPr>
              <a:t>publicAccess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0 </a:t>
            </a:r>
          </a:p>
          <a:p>
            <a:r>
              <a:rPr lang="fi-FI" sz="1200" dirty="0">
                <a:solidFill>
                  <a:srgbClr val="800080"/>
                </a:solidFill>
              </a:rPr>
              <a:t>    </a:t>
            </a:r>
            <a:r>
              <a:rPr lang="fi-FI" sz="1200" dirty="0" err="1">
                <a:solidFill>
                  <a:srgbClr val="800080"/>
                </a:solidFill>
              </a:rPr>
              <a:t>QtObject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id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internal</a:t>
            </a:r>
            <a:r>
              <a:rPr lang="fi-FI" sz="1200" dirty="0"/>
              <a:t> </a:t>
            </a:r>
          </a:p>
          <a:p>
            <a:r>
              <a:rPr lang="fi-FI" sz="1200" dirty="0"/>
              <a:t>        </a:t>
            </a:r>
            <a:r>
              <a:rPr lang="fi-FI" sz="1200" dirty="0" err="1"/>
              <a:t>property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int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00"/>
                </a:solidFill>
              </a:rPr>
              <a:t>privateAccess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1 </a:t>
            </a:r>
          </a:p>
          <a:p>
            <a:r>
              <a:rPr lang="fi-FI" sz="1200" dirty="0"/>
              <a:t>    } </a:t>
            </a:r>
          </a:p>
          <a:p>
            <a:r>
              <a:rPr lang="fi-FI" sz="1200" dirty="0"/>
              <a:t>} </a:t>
            </a:r>
            <a:endParaRPr lang="fi-FI" sz="13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2ADE7382-B270-5A40-857E-7EABA017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102231639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QML Component API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57040" y="2184956"/>
            <a:ext cx="4462896" cy="4052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117226" tIns="58613" rIns="117226" bIns="58613" rtlCol="0" anchor="t" anchorCtr="0">
            <a:noAutofit/>
          </a:bodyPr>
          <a:lstStyle>
            <a:defPPr>
              <a:defRPr lang="en-US"/>
            </a:defPPr>
            <a:lvl1pPr marL="0" indent="0" algn="l" defTabSz="914400" rtl="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None/>
              <a:defRPr sz="1400" kern="1200">
                <a:solidFill>
                  <a:srgbClr val="808000"/>
                </a:solidFill>
                <a:latin typeface="Courier New" pitchFamily="49" charset="0"/>
                <a:ea typeface="+mn-ea"/>
                <a:cs typeface="Courier New" pitchFamily="49" charset="0"/>
              </a:defRPr>
            </a:lvl1pPr>
            <a:lvl2pPr marL="719138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9500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39863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98638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Item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id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root</a:t>
            </a:r>
            <a:r>
              <a:rPr lang="fi-FI" sz="1200" dirty="0"/>
              <a:t> </a:t>
            </a:r>
          </a:p>
          <a:p>
            <a:r>
              <a:rPr lang="fi-FI" sz="1200" dirty="0"/>
              <a:t>    </a:t>
            </a:r>
          </a:p>
          <a:p>
            <a:r>
              <a:rPr lang="fi-FI" sz="1200" dirty="0"/>
              <a:t>    </a:t>
            </a:r>
            <a:r>
              <a:rPr lang="fi-FI" sz="1200" dirty="0" err="1"/>
              <a:t>function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handlePress</a:t>
            </a:r>
            <a:r>
              <a:rPr lang="fi-FI" sz="1200" dirty="0"/>
              <a:t>()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{} </a:t>
            </a:r>
          </a:p>
          <a:p>
            <a:endParaRPr lang="fi-FI" sz="1200" u="sng" dirty="0"/>
          </a:p>
          <a:p>
            <a:r>
              <a:rPr lang="fi-FI" sz="1200" dirty="0"/>
              <a:t>    </a:t>
            </a:r>
            <a:r>
              <a:rPr lang="fi-FI" sz="1200" dirty="0" err="1"/>
              <a:t>MyComponent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endParaRPr lang="fi-FI" sz="1200" dirty="0"/>
          </a:p>
          <a:p>
            <a:r>
              <a:rPr lang="fi-FI" sz="1200" dirty="0"/>
              <a:t>    } </a:t>
            </a:r>
          </a:p>
          <a:p>
            <a:r>
              <a:rPr lang="fi-FI" sz="1200" dirty="0"/>
              <a:t>} </a:t>
            </a:r>
          </a:p>
          <a:p>
            <a:endParaRPr lang="fi-FI" sz="1200" dirty="0">
              <a:solidFill>
                <a:srgbClr val="008000"/>
              </a:solidFill>
            </a:endParaRPr>
          </a:p>
          <a:p>
            <a:r>
              <a:rPr lang="fi-FI" sz="1200" dirty="0">
                <a:solidFill>
                  <a:srgbClr val="008000"/>
                </a:solidFill>
              </a:rPr>
              <a:t>//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8000"/>
                </a:solidFill>
              </a:rPr>
              <a:t>MyComponent.qml</a:t>
            </a:r>
            <a:endParaRPr lang="fi-FI" sz="1200" dirty="0">
              <a:solidFill>
                <a:srgbClr val="008000"/>
              </a:solidFill>
            </a:endParaRPr>
          </a:p>
          <a:p>
            <a:r>
              <a:rPr lang="fi-FI" sz="1200" dirty="0" err="1">
                <a:solidFill>
                  <a:srgbClr val="800080"/>
                </a:solidFill>
              </a:rPr>
              <a:t>Rectangle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</a:t>
            </a:r>
            <a:r>
              <a:rPr lang="fi-FI" sz="1200" dirty="0" err="1">
                <a:solidFill>
                  <a:srgbClr val="800000"/>
                </a:solidFill>
              </a:rPr>
              <a:t>width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root</a:t>
            </a:r>
            <a:r>
              <a:rPr lang="fi-FI" sz="1200" dirty="0" err="1"/>
              <a:t>.width</a:t>
            </a:r>
            <a:r>
              <a:rPr lang="fi-FI" sz="1200" dirty="0"/>
              <a:t> </a:t>
            </a:r>
          </a:p>
          <a:p>
            <a:endParaRPr lang="fi-FI" sz="1200" dirty="0">
              <a:solidFill>
                <a:srgbClr val="800080"/>
              </a:solidFill>
            </a:endParaRPr>
          </a:p>
          <a:p>
            <a:r>
              <a:rPr lang="fi-FI" sz="1200" dirty="0">
                <a:solidFill>
                  <a:srgbClr val="800080"/>
                </a:solidFill>
              </a:rPr>
              <a:t>    </a:t>
            </a:r>
            <a:r>
              <a:rPr lang="fi-FI" sz="1200" dirty="0" err="1">
                <a:solidFill>
                  <a:srgbClr val="800080"/>
                </a:solidFill>
              </a:rPr>
              <a:t>MouseArea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</a:t>
            </a:r>
            <a:r>
              <a:rPr lang="fi-FI" sz="1200" dirty="0" err="1">
                <a:solidFill>
                  <a:srgbClr val="800000"/>
                </a:solidFill>
              </a:rPr>
              <a:t>onClicked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root</a:t>
            </a:r>
            <a:r>
              <a:rPr lang="fi-FI" sz="1200" dirty="0" err="1"/>
              <a:t>.handlePress</a:t>
            </a:r>
            <a:r>
              <a:rPr lang="fi-FI" sz="1200" dirty="0"/>
              <a:t>()</a:t>
            </a:r>
          </a:p>
          <a:p>
            <a:r>
              <a:rPr lang="fi-FI" sz="1200" dirty="0"/>
              <a:t>    }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</a:p>
          <a:p>
            <a:r>
              <a:rPr lang="fi-FI" sz="1200" dirty="0"/>
              <a:t>}</a:t>
            </a:r>
            <a:endParaRPr lang="fi-FI" sz="13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72065" y="2184956"/>
            <a:ext cx="4394597" cy="4052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117226" tIns="58613" rIns="117226" bIns="58613" rtlCol="0" anchor="t" anchorCtr="0">
            <a:noAutofit/>
          </a:bodyPr>
          <a:lstStyle>
            <a:defPPr>
              <a:defRPr lang="en-US"/>
            </a:defPPr>
            <a:lvl1pPr marL="0" indent="0" algn="l" defTabSz="914400" rtl="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None/>
              <a:defRPr sz="1400" kern="1200">
                <a:solidFill>
                  <a:srgbClr val="808000"/>
                </a:solidFill>
                <a:latin typeface="Courier New" pitchFamily="49" charset="0"/>
                <a:ea typeface="+mn-ea"/>
                <a:cs typeface="Courier New" pitchFamily="49" charset="0"/>
              </a:defRPr>
            </a:lvl1pPr>
            <a:lvl2pPr marL="719138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9500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39863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98638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Item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id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root</a:t>
            </a:r>
            <a:r>
              <a:rPr lang="fi-FI" sz="1200" dirty="0"/>
              <a:t> </a:t>
            </a:r>
          </a:p>
          <a:p>
            <a:endParaRPr lang="fi-FI" sz="1200" dirty="0"/>
          </a:p>
          <a:p>
            <a:r>
              <a:rPr lang="fi-FI" sz="1200" dirty="0"/>
              <a:t>    </a:t>
            </a:r>
            <a:r>
              <a:rPr lang="fi-FI" sz="1200" dirty="0" err="1"/>
              <a:t>function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handlePress</a:t>
            </a:r>
            <a:r>
              <a:rPr lang="fi-FI" sz="1200" dirty="0"/>
              <a:t>()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{} </a:t>
            </a:r>
          </a:p>
          <a:p>
            <a:endParaRPr lang="fi-FI" sz="1200" u="sng" dirty="0"/>
          </a:p>
          <a:p>
            <a:r>
              <a:rPr lang="fi-FI" sz="1200" dirty="0"/>
              <a:t>    </a:t>
            </a:r>
            <a:r>
              <a:rPr lang="fi-FI" sz="1200" dirty="0" err="1"/>
              <a:t>MyComponent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</a:t>
            </a:r>
            <a:r>
              <a:rPr lang="fi-FI" sz="1200" dirty="0" err="1">
                <a:solidFill>
                  <a:srgbClr val="800000"/>
                </a:solidFill>
              </a:rPr>
              <a:t>onMousePress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handlePress</a:t>
            </a:r>
            <a:r>
              <a:rPr lang="fi-FI" sz="1200" dirty="0"/>
              <a:t>() </a:t>
            </a:r>
          </a:p>
          <a:p>
            <a:r>
              <a:rPr lang="fi-FI" sz="1200" dirty="0"/>
              <a:t>    } </a:t>
            </a:r>
          </a:p>
          <a:p>
            <a:r>
              <a:rPr lang="fi-FI" sz="1200" dirty="0"/>
              <a:t>} </a:t>
            </a:r>
          </a:p>
          <a:p>
            <a:endParaRPr lang="fi-FI" sz="1200" dirty="0">
              <a:solidFill>
                <a:srgbClr val="008000"/>
              </a:solidFill>
            </a:endParaRPr>
          </a:p>
          <a:p>
            <a:r>
              <a:rPr lang="fi-FI" sz="1200" dirty="0">
                <a:solidFill>
                  <a:srgbClr val="008000"/>
                </a:solidFill>
              </a:rPr>
              <a:t>//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8000"/>
                </a:solidFill>
              </a:rPr>
              <a:t>MyComponent.qml</a:t>
            </a:r>
            <a:r>
              <a:rPr lang="fi-FI" sz="1200" dirty="0"/>
              <a:t> </a:t>
            </a:r>
          </a:p>
          <a:p>
            <a:r>
              <a:rPr lang="fi-FI" sz="1200" dirty="0" err="1">
                <a:solidFill>
                  <a:srgbClr val="800080"/>
                </a:solidFill>
              </a:rPr>
              <a:t>Rectangle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/>
              <a:t>    </a:t>
            </a:r>
            <a:r>
              <a:rPr lang="fi-FI" sz="1200" dirty="0" err="1"/>
              <a:t>signal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00"/>
                </a:solidFill>
              </a:rPr>
              <a:t>mousePress</a:t>
            </a:r>
            <a:r>
              <a:rPr lang="fi-FI" sz="1200" dirty="0"/>
              <a:t> </a:t>
            </a:r>
          </a:p>
          <a:p>
            <a:endParaRPr lang="fi-FI" sz="1200" dirty="0">
              <a:solidFill>
                <a:srgbClr val="800000"/>
              </a:solidFill>
            </a:endParaRPr>
          </a:p>
          <a:p>
            <a:r>
              <a:rPr lang="fi-FI" sz="1200" dirty="0">
                <a:solidFill>
                  <a:srgbClr val="800000"/>
                </a:solidFill>
              </a:rPr>
              <a:t>    </a:t>
            </a:r>
            <a:r>
              <a:rPr lang="fi-FI" sz="1200" dirty="0" err="1">
                <a:solidFill>
                  <a:srgbClr val="800000"/>
                </a:solidFill>
              </a:rPr>
              <a:t>width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parent</a:t>
            </a:r>
            <a:r>
              <a:rPr lang="fi-FI" sz="1200" dirty="0" err="1"/>
              <a:t>.width</a:t>
            </a:r>
            <a:r>
              <a:rPr lang="fi-FI" sz="1200" dirty="0"/>
              <a:t> </a:t>
            </a:r>
          </a:p>
          <a:p>
            <a:endParaRPr lang="fi-FI" sz="1200" dirty="0">
              <a:solidFill>
                <a:srgbClr val="800080"/>
              </a:solidFill>
            </a:endParaRPr>
          </a:p>
          <a:p>
            <a:r>
              <a:rPr lang="fi-FI" sz="1200" dirty="0">
                <a:solidFill>
                  <a:srgbClr val="800080"/>
                </a:solidFill>
              </a:rPr>
              <a:t>    </a:t>
            </a:r>
            <a:r>
              <a:rPr lang="fi-FI" sz="1200" dirty="0" err="1">
                <a:solidFill>
                  <a:srgbClr val="800080"/>
                </a:solidFill>
              </a:rPr>
              <a:t>MouseArea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</a:t>
            </a:r>
            <a:r>
              <a:rPr lang="fi-FI" sz="1200" dirty="0" err="1">
                <a:solidFill>
                  <a:srgbClr val="800000"/>
                </a:solidFill>
              </a:rPr>
              <a:t>onClicked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mousePress</a:t>
            </a:r>
            <a:r>
              <a:rPr lang="fi-FI" sz="1200" dirty="0"/>
              <a:t>() </a:t>
            </a:r>
          </a:p>
          <a:p>
            <a:r>
              <a:rPr lang="fi-FI" sz="1200" dirty="0"/>
              <a:t>    }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</a:p>
          <a:p>
            <a:r>
              <a:rPr lang="fi-FI" sz="1200" dirty="0"/>
              <a:t>}</a:t>
            </a:r>
            <a:endParaRPr lang="fi-FI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2423592" y="177321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BAD WAY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87600" y="184467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GOOD WAY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6269FFB6-D0BB-9947-9296-B1ED32AEC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311692394"/>
      </p:ext>
    </p:extLst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items (and other QML types) can be created by composing other items</a:t>
            </a:r>
          </a:p>
          <a:p>
            <a:endParaRPr lang="en-US" dirty="0"/>
          </a:p>
          <a:p>
            <a:r>
              <a:rPr lang="en-US" dirty="0"/>
              <a:t>A QML file (document) defines a component</a:t>
            </a:r>
          </a:p>
          <a:p>
            <a:pPr lvl="1"/>
            <a:r>
              <a:rPr lang="en-US" dirty="0"/>
              <a:t>Component can be used to create objects</a:t>
            </a:r>
          </a:p>
          <a:p>
            <a:pPr lvl="1"/>
            <a:endParaRPr lang="en-US" dirty="0"/>
          </a:p>
          <a:p>
            <a:r>
              <a:rPr lang="en-US" dirty="0"/>
              <a:t>Inline components may be defined with </a:t>
            </a:r>
            <a:r>
              <a:rPr lang="en-US" dirty="0">
                <a:latin typeface="Courier New"/>
                <a:cs typeface="Courier New"/>
              </a:rPr>
              <a:t>Component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Component</a:t>
            </a:r>
            <a:r>
              <a:rPr lang="en-US" dirty="0"/>
              <a:t> defines visibility scope for properties</a:t>
            </a:r>
          </a:p>
          <a:p>
            <a:pPr lvl="1"/>
            <a:r>
              <a:rPr lang="en-US" dirty="0"/>
              <a:t>All object ids and root object’s properties can be accessed in the component</a:t>
            </a:r>
          </a:p>
          <a:p>
            <a:pPr lvl="1"/>
            <a:endParaRPr lang="en-US" dirty="0"/>
          </a:p>
          <a:p>
            <a:r>
              <a:rPr lang="en-US" dirty="0"/>
              <a:t>All ancestor </a:t>
            </a:r>
            <a:r>
              <a:rPr lang="en-US" dirty="0">
                <a:latin typeface="Courier New"/>
                <a:cs typeface="Courier New"/>
              </a:rPr>
              <a:t>Component</a:t>
            </a:r>
            <a:r>
              <a:rPr lang="en-US" dirty="0"/>
              <a:t> scopes are also accessible within a component</a:t>
            </a:r>
          </a:p>
          <a:p>
            <a:endParaRPr lang="en-US" dirty="0"/>
          </a:p>
          <a:p>
            <a:r>
              <a:rPr lang="en-US" dirty="0"/>
              <a:t>Component-specific properties may be defined with contexts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3: </a:t>
            </a:r>
            <a:r>
              <a:rPr lang="fi-FI" sz="1400" dirty="0" err="1">
                <a:cs typeface="Open Sans Light"/>
              </a:rPr>
              <a:t>Custom</a:t>
            </a:r>
            <a:r>
              <a:rPr lang="fi-FI" sz="1400" dirty="0">
                <a:cs typeface="Open Sans Light"/>
              </a:rPr>
              <a:t> </a:t>
            </a:r>
            <a:r>
              <a:rPr lang="fi-FI" sz="1400" dirty="0" err="1">
                <a:cs typeface="Open Sans Light"/>
              </a:rPr>
              <a:t>Items</a:t>
            </a:r>
            <a:endParaRPr lang="en-US" sz="1400" dirty="0">
              <a:cs typeface="Open Sans Light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5D964BCE-98B1-6A41-926C-612814D4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870637495"/>
      </p:ext>
    </p:extLst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FF2093-A47E-BC48-ADB7-5197433949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Qt Quick Controls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B9421A3-58AE-9B4E-B3C7-9B8130F9CF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682F1-AABB-7742-942F-5A7CC16DF5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0BACCD-4920-4241-B720-8F32D98549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9438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308" y="1844826"/>
            <a:ext cx="8351275" cy="4321025"/>
          </a:xfrm>
        </p:spPr>
        <p:txBody>
          <a:bodyPr>
            <a:normAutofit/>
          </a:bodyPr>
          <a:lstStyle/>
          <a:p>
            <a:r>
              <a:rPr lang="en-US" dirty="0"/>
              <a:t>User interface is composed with ready-made and custom visual QML types, AKA items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Item, Rectangle, Image, Text,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TextInpu</a:t>
            </a:r>
            <a:r>
              <a:rPr lang="en-US" dirty="0" err="1"/>
              <a:t>t</a:t>
            </a:r>
            <a:r>
              <a:rPr lang="en-US" dirty="0"/>
              <a:t>, Qt Quick Controls </a:t>
            </a:r>
          </a:p>
          <a:p>
            <a:pPr lvl="1"/>
            <a:r>
              <a:rPr lang="en-US" dirty="0"/>
              <a:t>New types can be composed from existing types or implemented in C++</a:t>
            </a:r>
          </a:p>
          <a:p>
            <a:endParaRPr lang="en-US" dirty="0"/>
          </a:p>
          <a:p>
            <a:r>
              <a:rPr lang="en-US" dirty="0"/>
              <a:t>Qt Quick Designer often used to create new composite types</a:t>
            </a:r>
          </a:p>
          <a:p>
            <a:pPr lvl="1"/>
            <a:r>
              <a:rPr lang="en-US" dirty="0"/>
              <a:t>Splits the UI (form) and business logic to separate files – </a:t>
            </a:r>
            <a:r>
              <a:rPr lang="en-US" b="1" dirty="0" err="1"/>
              <a:t>customForm.ui.qml</a:t>
            </a:r>
            <a:r>
              <a:rPr lang="en-US" b="1" dirty="0"/>
              <a:t> </a:t>
            </a:r>
            <a:r>
              <a:rPr lang="en-US" dirty="0"/>
              <a:t>vs. </a:t>
            </a:r>
            <a:r>
              <a:rPr lang="en-US" b="1" dirty="0" err="1"/>
              <a:t>customForm.qml</a:t>
            </a:r>
            <a:endParaRPr lang="en-US" b="1" dirty="0"/>
          </a:p>
          <a:p>
            <a:pPr lvl="1"/>
            <a:r>
              <a:rPr lang="en-US" dirty="0"/>
              <a:t>In many cases, the business logic implemented in C++ for performance reasons  </a:t>
            </a:r>
          </a:p>
          <a:p>
            <a:endParaRPr lang="en-US" dirty="0"/>
          </a:p>
          <a:p>
            <a:r>
              <a:rPr lang="en-US" dirty="0"/>
              <a:t>States and ready-made controls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StackView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SwipeView</a:t>
            </a:r>
            <a:r>
              <a:rPr lang="en-US" dirty="0"/>
              <a:t>) allow defining animated transitions between forms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Workflow</a:t>
            </a:r>
          </a:p>
        </p:txBody>
      </p:sp>
      <p:pic>
        <p:nvPicPr>
          <p:cNvPr id="5" name="Picture 4" descr="menu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15" y="1228438"/>
            <a:ext cx="2537622" cy="1522969"/>
          </a:xfrm>
          <a:prstGeom prst="rect">
            <a:avLst/>
          </a:prstGeom>
          <a:ln w="76200" cmpd="sng">
            <a:solidFill>
              <a:srgbClr val="43A11F"/>
            </a:solidFill>
          </a:ln>
        </p:spPr>
      </p:pic>
      <p:pic>
        <p:nvPicPr>
          <p:cNvPr id="6" name="Picture 5" descr="menu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15" y="2810801"/>
            <a:ext cx="2537622" cy="1522969"/>
          </a:xfrm>
          <a:prstGeom prst="rect">
            <a:avLst/>
          </a:prstGeom>
          <a:ln w="76200" cmpd="sng">
            <a:solidFill>
              <a:srgbClr val="43A11F"/>
            </a:solidFill>
          </a:ln>
        </p:spPr>
      </p:pic>
      <p:pic>
        <p:nvPicPr>
          <p:cNvPr id="7" name="Picture 6" descr="menu3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15" y="4395600"/>
            <a:ext cx="2537622" cy="1522969"/>
          </a:xfrm>
          <a:prstGeom prst="rect">
            <a:avLst/>
          </a:prstGeom>
          <a:ln w="76200" cmpd="sng">
            <a:solidFill>
              <a:srgbClr val="43A11F"/>
            </a:solidFill>
          </a:ln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33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9AE7A0D-2D6E-134D-96F0-14F1566A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396520847"/>
      </p:ext>
    </p:extLst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Qt Quick Controls Introduction</a:t>
            </a:r>
          </a:p>
          <a:p>
            <a:r>
              <a:rPr lang="en-US" dirty="0"/>
              <a:t>Window and Application Window</a:t>
            </a:r>
          </a:p>
          <a:p>
            <a:r>
              <a:rPr lang="en-US" dirty="0"/>
              <a:t>Controls</a:t>
            </a:r>
          </a:p>
          <a:p>
            <a:r>
              <a:rPr lang="en-US" dirty="0"/>
              <a:t>Localization </a:t>
            </a:r>
          </a:p>
          <a:p>
            <a:r>
              <a:rPr lang="en-US" dirty="0"/>
              <a:t>Container Controls</a:t>
            </a:r>
          </a:p>
          <a:p>
            <a:r>
              <a:rPr lang="en-US" dirty="0"/>
              <a:t>Views</a:t>
            </a:r>
          </a:p>
          <a:p>
            <a:r>
              <a:rPr lang="en-US" dirty="0"/>
              <a:t>Qt Quick Layouts</a:t>
            </a:r>
          </a:p>
          <a:p>
            <a:r>
              <a:rPr lang="en-US" dirty="0"/>
              <a:t>Styling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003" y="6381754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4CC7714-915C-864A-B46D-4899553A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57965638"/>
      </p:ext>
    </p:extLst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Ready-made UI control QML types in two versions</a:t>
            </a:r>
          </a:p>
          <a:p>
            <a:r>
              <a:rPr lang="en-US" dirty="0"/>
              <a:t>Qt Quick Controls 1 </a:t>
            </a:r>
          </a:p>
          <a:p>
            <a:pPr lvl="1"/>
            <a:r>
              <a:rPr lang="en-US" dirty="0"/>
              <a:t>Implemented in QML, by extending existing QML types (</a:t>
            </a:r>
            <a:r>
              <a:rPr lang="en-US" dirty="0">
                <a:latin typeface="Courier New"/>
                <a:cs typeface="Courier New"/>
              </a:rPr>
              <a:t>Button</a:t>
            </a:r>
            <a:r>
              <a:rPr lang="en-US" dirty="0"/>
              <a:t> -&gt; </a:t>
            </a:r>
            <a:r>
              <a:rPr lang="en-US" dirty="0" err="1">
                <a:latin typeface="Courier New"/>
                <a:cs typeface="Courier New"/>
              </a:rPr>
              <a:t>FocusScope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Rather heavy in terms of memory consumption</a:t>
            </a:r>
          </a:p>
          <a:p>
            <a:pPr lvl="2"/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n-US" dirty="0"/>
              <a:t> allocated 60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QObjects</a:t>
            </a:r>
            <a:r>
              <a:rPr lang="en-US" dirty="0"/>
              <a:t>, while Qt Quick Controls 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n-US" dirty="0"/>
              <a:t> allocates 7</a:t>
            </a:r>
          </a:p>
          <a:p>
            <a:pPr lvl="1"/>
            <a:r>
              <a:rPr lang="en-US" dirty="0"/>
              <a:t>Customization sometimes difficult as more specialized than Qt Quick 2 Controls </a:t>
            </a:r>
          </a:p>
          <a:p>
            <a:pPr lvl="1"/>
            <a:r>
              <a:rPr lang="en-US" dirty="0"/>
              <a:t>Styled with control-specific style types</a:t>
            </a:r>
          </a:p>
          <a:p>
            <a:r>
              <a:rPr lang="en-US" dirty="0"/>
              <a:t>Qt Quick Controls 2</a:t>
            </a:r>
          </a:p>
          <a:p>
            <a:pPr lvl="1"/>
            <a:r>
              <a:rPr lang="en-US" dirty="0"/>
              <a:t>Easier to customize as control content can be any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Event handling in C++, no need for a separate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MouseArea</a:t>
            </a:r>
            <a:r>
              <a:rPr lang="en-US" dirty="0"/>
              <a:t>, for example </a:t>
            </a:r>
          </a:p>
          <a:p>
            <a:pPr lvl="1"/>
            <a:r>
              <a:rPr lang="en-US" dirty="0"/>
              <a:t>More memory efficient </a:t>
            </a:r>
          </a:p>
          <a:p>
            <a:pPr lvl="1"/>
            <a:r>
              <a:rPr lang="en-US" dirty="0"/>
              <a:t>Styled with application-global, configurable style </a:t>
            </a:r>
          </a:p>
          <a:p>
            <a:pPr lvl="1"/>
            <a:r>
              <a:rPr lang="en-US" dirty="0"/>
              <a:t>High-DPI support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Controls Introduction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54F6FF9-A9D2-3B49-9421-C02A739E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795453868"/>
      </p:ext>
    </p:extLst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just UI controls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ApplicationWindow</a:t>
            </a:r>
            <a:r>
              <a:rPr lang="en-US" dirty="0"/>
              <a:t> </a:t>
            </a:r>
          </a:p>
          <a:p>
            <a:r>
              <a:rPr lang="en-US" dirty="0"/>
              <a:t>Views</a:t>
            </a:r>
          </a:p>
          <a:p>
            <a:pPr lvl="1"/>
            <a:r>
              <a:rPr lang="en-US" dirty="0"/>
              <a:t>Ready-made layout and/or navigation</a:t>
            </a:r>
          </a:p>
          <a:p>
            <a:pPr lvl="1"/>
            <a:r>
              <a:rPr lang="en-US" dirty="0"/>
              <a:t>Scroll, stack, and swipe views</a:t>
            </a:r>
          </a:p>
          <a:p>
            <a:pPr lvl="1"/>
            <a:r>
              <a:rPr lang="en-US" dirty="0"/>
              <a:t>Split, tab, and table views only in Qt Quick Controls 1</a:t>
            </a:r>
          </a:p>
          <a:p>
            <a:r>
              <a:rPr lang="en-US" dirty="0"/>
              <a:t>Layouts</a:t>
            </a:r>
          </a:p>
          <a:p>
            <a:pPr lvl="1"/>
            <a:r>
              <a:rPr lang="en-US" dirty="0"/>
              <a:t>Can dynamically shrink/expand items in the layout </a:t>
            </a:r>
          </a:p>
          <a:p>
            <a:r>
              <a:rPr lang="en-US" dirty="0"/>
              <a:t>Controls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Button,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BusyIndicator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ComboBox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Drawer, Page, Pane,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ScrollBar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Slider,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SpinBox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Tumbler,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RangeSlider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DelayButton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9" y="1772816"/>
            <a:ext cx="4175488" cy="330425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6789FDD-ED2F-E142-907E-22F834655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3004617086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308" y="1844826"/>
            <a:ext cx="11087386" cy="2592286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Window</a:t>
            </a:r>
            <a:r>
              <a:rPr lang="en-US" dirty="0"/>
              <a:t> QML type instantiates </a:t>
            </a:r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/>
              <a:t> C++ class</a:t>
            </a:r>
          </a:p>
          <a:p>
            <a:pPr lvl="1"/>
            <a:r>
              <a:rPr lang="en-US" dirty="0"/>
              <a:t>Basic window management: geometry, visibility, window flags, background color </a:t>
            </a:r>
          </a:p>
          <a:p>
            <a:pPr lvl="1"/>
            <a:r>
              <a:rPr lang="en-US" dirty="0"/>
              <a:t>Syncs with scene graph to render items on the scene </a:t>
            </a:r>
          </a:p>
          <a:p>
            <a:r>
              <a:rPr lang="en-US" dirty="0"/>
              <a:t>Multiple screen support</a:t>
            </a:r>
          </a:p>
          <a:p>
            <a:pPr lvl="1"/>
            <a:r>
              <a:rPr lang="en-US" dirty="0"/>
              <a:t>Qt supports multiple screens </a:t>
            </a:r>
          </a:p>
          <a:p>
            <a:pPr lvl="1"/>
            <a:r>
              <a:rPr lang="en-US" dirty="0"/>
              <a:t>Easy to define  with which screen the window is associated with – use property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</a:p>
          <a:p>
            <a:pPr lvl="1"/>
            <a:r>
              <a:rPr lang="en-US" dirty="0"/>
              <a:t>Useful </a:t>
            </a:r>
            <a:r>
              <a:rPr lang="en-US" dirty="0">
                <a:latin typeface="Courier New"/>
                <a:cs typeface="Courier New"/>
              </a:rPr>
              <a:t>Screen</a:t>
            </a:r>
            <a:r>
              <a:rPr lang="en-US" dirty="0"/>
              <a:t> properties: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screen orientation, screen physical dimensions and pixels, pixel density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ApplicationWindow</a:t>
            </a:r>
            <a:r>
              <a:rPr lang="en-US" dirty="0">
                <a:cs typeface="Courier New" panose="02070309020205020404" pitchFamily="49" charset="0"/>
              </a:rPr>
              <a:t> extends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</a:p>
          <a:p>
            <a:pPr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and Application Window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0862" y="4437112"/>
            <a:ext cx="10945738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orientation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Screen</a:t>
            </a:r>
            <a:r>
              <a:rPr lang="en-US" dirty="0" err="1"/>
              <a:t>.orientation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>
                <a:solidFill>
                  <a:srgbClr val="800000"/>
                </a:solidFill>
              </a:rPr>
              <a:t>Screen.orientationUpdateMask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.PortraitOrientation</a:t>
            </a:r>
            <a:r>
              <a:rPr lang="en-US" dirty="0">
                <a:solidFill>
                  <a:srgbClr val="00008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000080"/>
                </a:solidFill>
              </a:rPr>
              <a:t>// The default mask value is 0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B6D761D-EF0D-0945-A50B-E68DEA79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181413433"/>
      </p:ext>
    </p:extLst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863" y="1844824"/>
            <a:ext cx="5257106" cy="4321025"/>
          </a:xfrm>
        </p:spPr>
        <p:txBody>
          <a:bodyPr/>
          <a:lstStyle/>
          <a:p>
            <a:r>
              <a:rPr lang="en-US" dirty="0"/>
              <a:t>Header and footer items</a:t>
            </a:r>
          </a:p>
          <a:p>
            <a:r>
              <a:rPr lang="en-US" dirty="0" err="1"/>
              <a:t>Menubar</a:t>
            </a:r>
            <a:endParaRPr lang="en-US" dirty="0"/>
          </a:p>
          <a:p>
            <a:pPr lvl="1"/>
            <a:r>
              <a:rPr lang="en-US" dirty="0"/>
              <a:t>With menus, sub-menus, separators, and actions </a:t>
            </a:r>
          </a:p>
          <a:p>
            <a:r>
              <a:rPr lang="en-US" dirty="0"/>
              <a:t>Content</a:t>
            </a:r>
          </a:p>
          <a:p>
            <a:pPr lvl="1"/>
            <a:r>
              <a:rPr lang="en-US" dirty="0"/>
              <a:t>Window children</a:t>
            </a:r>
          </a:p>
          <a:p>
            <a:pPr lvl="1"/>
            <a:r>
              <a:rPr lang="en-US" dirty="0"/>
              <a:t>For example, a view, a container, a control, an item</a:t>
            </a:r>
          </a:p>
          <a:p>
            <a:r>
              <a:rPr lang="en-US" dirty="0"/>
              <a:t>Background </a:t>
            </a:r>
          </a:p>
          <a:p>
            <a:pPr lvl="1"/>
            <a:r>
              <a:rPr lang="en-US" dirty="0"/>
              <a:t>Any item</a:t>
            </a:r>
          </a:p>
          <a:p>
            <a:r>
              <a:rPr lang="en-US" dirty="0"/>
              <a:t>Overlay </a:t>
            </a:r>
          </a:p>
          <a:p>
            <a:pPr lvl="1"/>
            <a:r>
              <a:rPr lang="en-US" dirty="0"/>
              <a:t>Modal or non-modal popup</a:t>
            </a:r>
          </a:p>
          <a:p>
            <a:pPr lvl="1"/>
            <a:r>
              <a:rPr lang="en-US" dirty="0"/>
              <a:t>Modal popup dims the window </a:t>
            </a:r>
          </a:p>
          <a:p>
            <a:r>
              <a:rPr lang="en-US" dirty="0"/>
              <a:t>Window-specific palette</a:t>
            </a:r>
          </a:p>
          <a:p>
            <a:pPr marL="357187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Window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685815-584B-0D4E-B899-D15BFD34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39" y="1368152"/>
            <a:ext cx="6723723" cy="548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997617-92DC-2D43-8087-CACDEF4A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535" y="3815705"/>
            <a:ext cx="3317766" cy="270892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1C70D57-669B-2E44-8F35-3162FB1D5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E6C5A-C037-D047-B0BB-4394C4D89FF8}"/>
              </a:ext>
            </a:extLst>
          </p:cNvPr>
          <p:cNvSpPr txBox="1"/>
          <p:nvPr/>
        </p:nvSpPr>
        <p:spPr>
          <a:xfrm>
            <a:off x="8255679" y="332660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controls</a:t>
            </a:r>
            <a:r>
              <a:rPr lang="fi-FI" sz="1400" dirty="0">
                <a:cs typeface="Open Sans Light"/>
              </a:rPr>
              <a:t>/</a:t>
            </a:r>
            <a:r>
              <a:rPr lang="fi-FI" sz="1400" dirty="0" err="1">
                <a:cs typeface="Open Sans Light"/>
              </a:rPr>
              <a:t>applicationWindow</a:t>
            </a:r>
            <a:endParaRPr lang="en-US" sz="1400" dirty="0"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31661731"/>
      </p:ext>
    </p:extLst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Window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5400" y="1556792"/>
            <a:ext cx="10548528" cy="4608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ApplicationWindow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visible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true;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640;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480; </a:t>
            </a:r>
            <a:r>
              <a:rPr lang="en-US" dirty="0">
                <a:solidFill>
                  <a:srgbClr val="800000"/>
                </a:solidFill>
              </a:rPr>
              <a:t>title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"Hello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World"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800000"/>
                </a:solidFill>
              </a:rPr>
              <a:t>header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Label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horizontalAlignment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.AlignHCenter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"This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header"</a:t>
            </a:r>
            <a:r>
              <a:rPr lang="en-US" dirty="0"/>
              <a:t>)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footer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TabBar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</a:t>
            </a:r>
            <a:r>
              <a:rPr lang="en-US" dirty="0" err="1">
                <a:solidFill>
                  <a:srgbClr val="800080"/>
                </a:solidFill>
              </a:rPr>
              <a:t>TabButton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"Open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popup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1"</a:t>
            </a:r>
            <a:r>
              <a:rPr lang="en-US" dirty="0"/>
              <a:t>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popup</a:t>
            </a:r>
            <a:r>
              <a:rPr lang="en-US" dirty="0" err="1"/>
              <a:t>.open</a:t>
            </a:r>
            <a:r>
              <a:rPr lang="en-US" dirty="0"/>
              <a:t>();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dirty="0">
                <a:solidFill>
                  <a:srgbClr val="800000"/>
                </a:solidFill>
              </a:rPr>
              <a:t>    menuBar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800080"/>
                </a:solidFill>
              </a:rPr>
              <a:t>MenuBar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dirty="0">
                <a:solidFill>
                  <a:srgbClr val="800080"/>
                </a:solidFill>
              </a:rPr>
              <a:t>        Menu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  <a:r>
              <a:rPr lang="fi-FI" dirty="0" err="1">
                <a:solidFill>
                  <a:srgbClr val="800000"/>
                </a:solidFill>
              </a:rPr>
              <a:t>title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55AF"/>
                </a:solidFill>
              </a:rPr>
              <a:t>qsTr</a:t>
            </a:r>
            <a:r>
              <a:rPr lang="fi-FI" dirty="0"/>
              <a:t>(</a:t>
            </a:r>
            <a:r>
              <a:rPr lang="fi-FI" dirty="0">
                <a:solidFill>
                  <a:srgbClr val="008000"/>
                </a:solidFill>
              </a:rPr>
              <a:t>"&amp;</a:t>
            </a:r>
            <a:r>
              <a:rPr lang="fi-FI" dirty="0" err="1">
                <a:solidFill>
                  <a:srgbClr val="008000"/>
                </a:solidFill>
              </a:rPr>
              <a:t>File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/>
              <a:t>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dirty="0">
                <a:solidFill>
                  <a:srgbClr val="800080"/>
                </a:solidFill>
              </a:rPr>
              <a:t>        Action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800000"/>
                </a:solidFill>
              </a:rPr>
              <a:t>text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55AF"/>
                </a:solidFill>
              </a:rPr>
              <a:t>qsTr</a:t>
            </a:r>
            <a:r>
              <a:rPr lang="fi-FI" dirty="0"/>
              <a:t>(</a:t>
            </a:r>
            <a:r>
              <a:rPr lang="fi-FI" dirty="0">
                <a:solidFill>
                  <a:srgbClr val="008000"/>
                </a:solidFill>
              </a:rPr>
              <a:t>"&amp;New..."</a:t>
            </a:r>
            <a:r>
              <a:rPr lang="fi-FI" dirty="0"/>
              <a:t>)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} </a:t>
            </a:r>
            <a:endParaRPr lang="fi-FI" dirty="0">
              <a:solidFill>
                <a:srgbClr val="800080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dirty="0">
                <a:solidFill>
                  <a:srgbClr val="800080"/>
                </a:solidFill>
              </a:rPr>
              <a:t>        </a:t>
            </a:r>
            <a:r>
              <a:rPr lang="fi-FI" dirty="0" err="1">
                <a:solidFill>
                  <a:srgbClr val="800080"/>
                </a:solidFill>
              </a:rPr>
              <a:t>MenuSeparator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}</a:t>
            </a:r>
            <a:endParaRPr lang="en-US" dirty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Popup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popup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0.5;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0.5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width</a:t>
            </a:r>
            <a:r>
              <a:rPr lang="en-US" dirty="0"/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height</a:t>
            </a:r>
            <a:r>
              <a:rPr lang="en-US" dirty="0"/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    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modal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popup"</a:t>
            </a:r>
            <a:r>
              <a:rPr lang="en-US" dirty="0"/>
              <a:t>)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Container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container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BB8A6B0-4708-1F43-A9B1-7981BDEA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682047511"/>
      </p:ext>
    </p:extLst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595032"/>
            <a:ext cx="7344816" cy="565513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03277E-84D4-BD42-8CF0-5E71E8C1E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1383695934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50863" y="1844675"/>
            <a:ext cx="5689153" cy="4321175"/>
          </a:xfrm>
        </p:spPr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Extend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Control</a:t>
            </a:r>
          </a:p>
          <a:p>
            <a:r>
              <a:rPr lang="en-US" dirty="0">
                <a:cs typeface="Courier New" panose="02070309020205020404" pitchFamily="49" charset="0"/>
              </a:rPr>
              <a:t>Generic content – property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contentItem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Event handling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Interactive controls do not pass mouse click and touch events to the item below them</a:t>
            </a:r>
          </a:p>
          <a:p>
            <a:r>
              <a:rPr lang="en-US" dirty="0">
                <a:cs typeface="Courier New" panose="02070309020205020404" pitchFamily="49" charset="0"/>
              </a:rPr>
              <a:t>Locale aware </a:t>
            </a:r>
          </a:p>
          <a:p>
            <a:r>
              <a:rPr lang="en-US" dirty="0">
                <a:cs typeface="Courier New" panose="02070309020205020404" pitchFamily="49" charset="0"/>
              </a:rPr>
              <a:t>Background</a:t>
            </a:r>
          </a:p>
          <a:p>
            <a:r>
              <a:rPr lang="en-US" dirty="0">
                <a:cs typeface="Courier New" panose="02070309020205020404" pitchFamily="49" charset="0"/>
              </a:rPr>
              <a:t>Layout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Control’s implicit size is the background’s implicit size by default</a:t>
            </a:r>
          </a:p>
          <a:p>
            <a:r>
              <a:rPr lang="en-US" dirty="0">
                <a:cs typeface="Courier New" panose="02070309020205020404" pitchFamily="49" charset="0"/>
              </a:rPr>
              <a:t>Palette</a:t>
            </a:r>
          </a:p>
          <a:p>
            <a:r>
              <a:rPr lang="en-US" dirty="0"/>
              <a:t>Focus</a:t>
            </a:r>
          </a:p>
          <a:p>
            <a:pPr lvl="1"/>
            <a:r>
              <a:rPr lang="en-US" dirty="0"/>
              <a:t>Any item may request to get active focus (property </a:t>
            </a:r>
            <a:r>
              <a:rPr lang="en-US" dirty="0">
                <a:latin typeface="Courier New"/>
                <a:cs typeface="Courier New"/>
              </a:rPr>
              <a:t>focus</a:t>
            </a:r>
            <a:r>
              <a:rPr lang="en-US" dirty="0"/>
              <a:t>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2A67110-5260-1647-9C15-2A697564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AAED5-EC7B-FD4B-9C7F-A474EC4286D7}"/>
              </a:ext>
            </a:extLst>
          </p:cNvPr>
          <p:cNvSpPr/>
          <p:nvPr/>
        </p:nvSpPr>
        <p:spPr>
          <a:xfrm>
            <a:off x="6960096" y="2564904"/>
            <a:ext cx="4320480" cy="18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27025C-D541-FF42-81F4-BF6DD889CD58}"/>
              </a:ext>
            </a:extLst>
          </p:cNvPr>
          <p:cNvSpPr/>
          <p:nvPr/>
        </p:nvSpPr>
        <p:spPr>
          <a:xfrm>
            <a:off x="7680176" y="2924944"/>
            <a:ext cx="302433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9B2DE-4BEB-274D-86D3-93AF1DF5C260}"/>
              </a:ext>
            </a:extLst>
          </p:cNvPr>
          <p:cNvSpPr txBox="1"/>
          <p:nvPr/>
        </p:nvSpPr>
        <p:spPr>
          <a:xfrm>
            <a:off x="6960096" y="256025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C41D90-CBB0-0748-B6EE-C8AD987E77C7}"/>
              </a:ext>
            </a:extLst>
          </p:cNvPr>
          <p:cNvSpPr txBox="1"/>
          <p:nvPr/>
        </p:nvSpPr>
        <p:spPr>
          <a:xfrm>
            <a:off x="8544272" y="327608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item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9D4458-F966-6E42-9F82-C8FC192B056E}"/>
              </a:ext>
            </a:extLst>
          </p:cNvPr>
          <p:cNvSpPr txBox="1"/>
          <p:nvPr/>
        </p:nvSpPr>
        <p:spPr>
          <a:xfrm>
            <a:off x="8040216" y="4046386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Padding (top, bottom, left, right)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BEA0E-1158-7E46-8D1F-272D2AEDF538}"/>
              </a:ext>
            </a:extLst>
          </p:cNvPr>
          <p:cNvSpPr txBox="1"/>
          <p:nvPr/>
        </p:nvSpPr>
        <p:spPr>
          <a:xfrm>
            <a:off x="8832304" y="4520153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width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1963B6-428A-3B48-AA1E-4359024DD64C}"/>
              </a:ext>
            </a:extLst>
          </p:cNvPr>
          <p:cNvSpPr txBox="1"/>
          <p:nvPr/>
        </p:nvSpPr>
        <p:spPr>
          <a:xfrm>
            <a:off x="6096000" y="342939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height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78DBF3-BFBA-8442-A6D1-C6F50DB71BAA}"/>
              </a:ext>
            </a:extLst>
          </p:cNvPr>
          <p:cNvSpPr txBox="1"/>
          <p:nvPr/>
        </p:nvSpPr>
        <p:spPr>
          <a:xfrm>
            <a:off x="8697447" y="3727668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width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577D5-13FB-AA4D-AE42-21D1B9D19E54}"/>
              </a:ext>
            </a:extLst>
          </p:cNvPr>
          <p:cNvSpPr txBox="1"/>
          <p:nvPr/>
        </p:nvSpPr>
        <p:spPr>
          <a:xfrm>
            <a:off x="7824192" y="302459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height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CA7D6A-F18D-1B4D-AFA6-C813B55514FE}"/>
              </a:ext>
            </a:extLst>
          </p:cNvPr>
          <p:cNvCxnSpPr/>
          <p:nvPr/>
        </p:nvCxnSpPr>
        <p:spPr>
          <a:xfrm>
            <a:off x="6816080" y="2606255"/>
            <a:ext cx="0" cy="1774231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426DD6-FBAB-5441-9A95-8E4F1DEC0BE8}"/>
              </a:ext>
            </a:extLst>
          </p:cNvPr>
          <p:cNvCxnSpPr/>
          <p:nvPr/>
        </p:nvCxnSpPr>
        <p:spPr>
          <a:xfrm>
            <a:off x="6960096" y="4463967"/>
            <a:ext cx="4320480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812778-DDF5-2648-AEA9-FC397D87B7FA}"/>
              </a:ext>
            </a:extLst>
          </p:cNvPr>
          <p:cNvCxnSpPr>
            <a:cxnSpLocks/>
          </p:cNvCxnSpPr>
          <p:nvPr/>
        </p:nvCxnSpPr>
        <p:spPr>
          <a:xfrm>
            <a:off x="7824192" y="2924944"/>
            <a:ext cx="0" cy="108012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0886FD-911D-CE49-860E-9D6363EDC156}"/>
              </a:ext>
            </a:extLst>
          </p:cNvPr>
          <p:cNvCxnSpPr>
            <a:cxnSpLocks/>
          </p:cNvCxnSpPr>
          <p:nvPr/>
        </p:nvCxnSpPr>
        <p:spPr>
          <a:xfrm>
            <a:off x="7680176" y="3706395"/>
            <a:ext cx="302433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200410"/>
      </p:ext>
    </p:extLst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Basic QML type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</a:p>
          <a:p>
            <a:r>
              <a:rPr lang="en-US" dirty="0">
                <a:cs typeface="Courier New" panose="02070309020205020404" pitchFamily="49" charset="0"/>
              </a:rPr>
              <a:t>Defines color of various roles </a:t>
            </a:r>
          </a:p>
          <a:p>
            <a:r>
              <a:rPr lang="en-US" dirty="0">
                <a:cs typeface="Courier New" panose="02070309020205020404" pitchFamily="49" charset="0"/>
              </a:rPr>
              <a:t>Application wide 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Maintained by the application window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Can be set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QGuiApplication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Propagated to all window children</a:t>
            </a:r>
          </a:p>
          <a:p>
            <a:r>
              <a:rPr lang="en-US" dirty="0">
                <a:cs typeface="Courier New" panose="02070309020205020404" pitchFamily="49" charset="0"/>
              </a:rPr>
              <a:t>Can be customized in controls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All control children will use the customized palette</a:t>
            </a:r>
          </a:p>
          <a:p>
            <a:r>
              <a:rPr lang="en-US" dirty="0">
                <a:cs typeface="Courier New" panose="02070309020205020404" pitchFamily="49" charset="0"/>
              </a:rPr>
              <a:t>Some color properties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palette.base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palette.brightText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palette.text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29 April 2018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2A67110-5260-1647-9C15-2A697564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Palette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35653C-398B-D14A-910E-3BB68DBF2660}"/>
              </a:ext>
            </a:extLst>
          </p:cNvPr>
          <p:cNvSpPr txBox="1">
            <a:spLocks/>
          </p:cNvSpPr>
          <p:nvPr/>
        </p:nvSpPr>
        <p:spPr>
          <a:xfrm>
            <a:off x="5807968" y="1844675"/>
            <a:ext cx="6048672" cy="1512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dirty="0" err="1">
                <a:solidFill>
                  <a:srgbClr val="800080"/>
                </a:solidFill>
              </a:rPr>
              <a:t>ApplicationWindow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dirty="0">
                <a:solidFill>
                  <a:srgbClr val="800000"/>
                </a:solidFill>
              </a:rPr>
              <a:t>    id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i="1" dirty="0" err="1">
                <a:solidFill>
                  <a:srgbClr val="000000"/>
                </a:solidFill>
              </a:rPr>
              <a:t>window</a:t>
            </a:r>
            <a:r>
              <a:rPr lang="fi-FI" dirty="0"/>
              <a:t> </a:t>
            </a:r>
            <a:r>
              <a:rPr lang="fi-FI" dirty="0" err="1">
                <a:solidFill>
                  <a:srgbClr val="800000"/>
                </a:solidFill>
              </a:rPr>
              <a:t>visible</a:t>
            </a:r>
            <a:endParaRPr lang="fi-FI" dirty="0">
              <a:solidFill>
                <a:srgbClr val="800000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dirty="0">
                <a:solidFill>
                  <a:srgbClr val="800000"/>
                </a:solidFill>
              </a:rPr>
              <a:t>    </a:t>
            </a:r>
            <a:r>
              <a:rPr lang="fi-FI" dirty="0">
                <a:solidFill>
                  <a:srgbClr val="008000"/>
                </a:solidFill>
              </a:rPr>
              <a:t>//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All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child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controls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will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have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blue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foreground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 err="1">
                <a:solidFill>
                  <a:srgbClr val="008000"/>
                </a:solidFill>
              </a:rPr>
              <a:t>text</a:t>
            </a:r>
            <a:r>
              <a:rPr lang="fi-FI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dirty="0"/>
              <a:t>    </a:t>
            </a:r>
            <a:r>
              <a:rPr lang="fi-FI" dirty="0" err="1"/>
              <a:t>palette</a:t>
            </a:r>
            <a:r>
              <a:rPr lang="fi-FI" dirty="0" err="1">
                <a:solidFill>
                  <a:srgbClr val="800000"/>
                </a:solidFill>
              </a:rPr>
              <a:t>.text</a:t>
            </a:r>
            <a:r>
              <a:rPr lang="fi-FI" dirty="0"/>
              <a:t>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 err="1">
                <a:solidFill>
                  <a:srgbClr val="008000"/>
                </a:solidFill>
              </a:rPr>
              <a:t>blue</a:t>
            </a:r>
            <a:r>
              <a:rPr lang="fi-FI" dirty="0">
                <a:solidFill>
                  <a:srgbClr val="008000"/>
                </a:solidFill>
              </a:rPr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33118"/>
      </p:ext>
    </p:extLst>
  </p:cSld>
  <p:clrMapOvr>
    <a:masterClrMapping/>
  </p:clrMapOvr>
  <p:transition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6D8D0B-11EA-554E-9199-702DF189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urier New" pitchFamily="49" charset="0"/>
              </a:rPr>
              <a:t>Unicode support for strings </a:t>
            </a:r>
            <a:endParaRPr lang="en-US" dirty="0"/>
          </a:p>
          <a:p>
            <a:r>
              <a:rPr lang="en-US" dirty="0"/>
              <a:t>On-screen user visible texts</a:t>
            </a:r>
          </a:p>
          <a:p>
            <a:pPr lvl="1"/>
            <a:r>
              <a:rPr lang="en-US" dirty="0"/>
              <a:t>Can be marked localizable  </a:t>
            </a:r>
          </a:p>
          <a:p>
            <a:pPr lvl="1"/>
            <a:r>
              <a:rPr lang="nn-NO" dirty="0"/>
              <a:t>Plural handling (1 file </a:t>
            </a:r>
            <a:r>
              <a:rPr lang="nn-NO" dirty="0" err="1"/>
              <a:t>vs</a:t>
            </a:r>
            <a:r>
              <a:rPr lang="nn-NO" dirty="0"/>
              <a:t> 2 files)</a:t>
            </a:r>
            <a:endParaRPr lang="en-US" dirty="0"/>
          </a:p>
          <a:p>
            <a:r>
              <a:rPr lang="en-US" dirty="0"/>
              <a:t>Retranslation support</a:t>
            </a:r>
          </a:p>
          <a:p>
            <a:pPr lvl="1"/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QQmlEngine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retranslate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Locale awareness </a:t>
            </a:r>
          </a:p>
          <a:p>
            <a:pPr lvl="1"/>
            <a:r>
              <a:rPr lang="en-US" dirty="0"/>
              <a:t>Number and date formats</a:t>
            </a:r>
          </a:p>
          <a:p>
            <a:pPr lvl="1"/>
            <a:r>
              <a:rPr lang="en-US" dirty="0"/>
              <a:t>Locale-based resources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icon_de_DE.png</a:t>
            </a:r>
            <a:r>
              <a:rPr lang="en-US" dirty="0"/>
              <a:t>)</a:t>
            </a:r>
          </a:p>
          <a:p>
            <a:r>
              <a:rPr lang="en-US" dirty="0"/>
              <a:t>Translation tool - Qt Linguist </a:t>
            </a:r>
          </a:p>
          <a:p>
            <a:r>
              <a:rPr lang="en-US" dirty="0"/>
              <a:t>LTR and RTL text, positioners, list and grid views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76B6-13A2-BE4A-A495-D4A9B4B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4F3F-E56B-4C7A-BFF5-C8D0054EC276}" type="datetime3">
              <a:rPr lang="en-US" smtClean="0"/>
              <a:t>29 April 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1F65-3787-244B-8AA7-E0720D33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99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69325A-EFCF-2E48-A0DC-1EECB9BF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0A3C0F7-2848-A441-BD8C-DB139CDD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912" y="6381750"/>
            <a:ext cx="8785225" cy="1428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Open Sans"/>
              </a:rPr>
              <a:t>Qt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232206591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he QT Company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A76FDA5-2777-4795-92B7-67D03C5B08B0}" vid="{05B28644-DD47-409B-B126-3019DAFA3E9F}"/>
    </a:ext>
  </a:extLst>
</a:theme>
</file>

<file path=ppt/theme/theme2.xml><?xml version="1.0" encoding="utf-8"?>
<a:theme xmlns:a="http://schemas.openxmlformats.org/drawingml/2006/main" name="Office Theme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TheQT_version2_WIP</Template>
  <TotalTime>44774</TotalTime>
  <Words>29679</Words>
  <Application>Microsoft Macintosh PowerPoint</Application>
  <PresentationFormat>Widescreen</PresentationFormat>
  <Paragraphs>5758</Paragraphs>
  <Slides>318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318</vt:i4>
      </vt:variant>
    </vt:vector>
  </HeadingPairs>
  <TitlesOfParts>
    <vt:vector size="331" baseType="lpstr">
      <vt:lpstr>MS PGothic</vt:lpstr>
      <vt:lpstr>ヒラギノ角ゴ Pro W3</vt:lpstr>
      <vt:lpstr>Arial</vt:lpstr>
      <vt:lpstr>Calibri</vt:lpstr>
      <vt:lpstr>Courier New</vt:lpstr>
      <vt:lpstr>Nokia Standard Multiscript</vt:lpstr>
      <vt:lpstr>Open Sans</vt:lpstr>
      <vt:lpstr>Open Sans Light</vt:lpstr>
      <vt:lpstr>Times New Roman</vt:lpstr>
      <vt:lpstr>Titillium Web</vt:lpstr>
      <vt:lpstr>Verdana</vt:lpstr>
      <vt:lpstr>Wingdings</vt:lpstr>
      <vt:lpstr>The QT Company</vt:lpstr>
      <vt:lpstr>QML Edition </vt:lpstr>
      <vt:lpstr>Contents</vt:lpstr>
      <vt:lpstr>Contents</vt:lpstr>
      <vt:lpstr>Objectives</vt:lpstr>
      <vt:lpstr>Introduction to QtQuick and QML</vt:lpstr>
      <vt:lpstr>Contents</vt:lpstr>
      <vt:lpstr>Declarative UI and QML</vt:lpstr>
      <vt:lpstr>Rapid Workflow with Qt Quick</vt:lpstr>
      <vt:lpstr>Design Workflow</vt:lpstr>
      <vt:lpstr>Qt Quick Designer </vt:lpstr>
      <vt:lpstr>Separation between the UI and Business Logic</vt:lpstr>
      <vt:lpstr>Additional Qt Quick Designer Features </vt:lpstr>
      <vt:lpstr>QML Essentials</vt:lpstr>
      <vt:lpstr>Contents</vt:lpstr>
      <vt:lpstr>QML Applications</vt:lpstr>
      <vt:lpstr>Project Files</vt:lpstr>
      <vt:lpstr>QML User Interface</vt:lpstr>
      <vt:lpstr>QML Types</vt:lpstr>
      <vt:lpstr>Some QML Types</vt:lpstr>
      <vt:lpstr>Rectangle, Image, Text</vt:lpstr>
      <vt:lpstr>QML Constructs </vt:lpstr>
      <vt:lpstr>Order of Constructs in the QML File </vt:lpstr>
      <vt:lpstr>Import Statement</vt:lpstr>
      <vt:lpstr>Properties</vt:lpstr>
      <vt:lpstr>Property Bindings </vt:lpstr>
      <vt:lpstr>Attached and Custom Properties </vt:lpstr>
      <vt:lpstr>Uncreatable Types</vt:lpstr>
      <vt:lpstr>JavaScript Methods</vt:lpstr>
      <vt:lpstr>Summary</vt:lpstr>
      <vt:lpstr>User Interactions</vt:lpstr>
      <vt:lpstr>Contents</vt:lpstr>
      <vt:lpstr>Signal Handlers </vt:lpstr>
      <vt:lpstr>Mouse Events – Press, Release, Click, Double Click</vt:lpstr>
      <vt:lpstr>Mouse Events – Dragging Objects </vt:lpstr>
      <vt:lpstr>Mouse Events – Hovering </vt:lpstr>
      <vt:lpstr>Key Events </vt:lpstr>
      <vt:lpstr>Key Events – KeyNavigation </vt:lpstr>
      <vt:lpstr>Keyboard Focus</vt:lpstr>
      <vt:lpstr>FocusScope</vt:lpstr>
      <vt:lpstr>Touch Events and Gestures</vt:lpstr>
      <vt:lpstr>Multi-Touch</vt:lpstr>
      <vt:lpstr>TouchPoint Signals</vt:lpstr>
      <vt:lpstr>Flickable</vt:lpstr>
      <vt:lpstr>Pinch Gestures</vt:lpstr>
      <vt:lpstr>Pointer Handlers </vt:lpstr>
      <vt:lpstr>Pointer Handlers </vt:lpstr>
      <vt:lpstr>Summary</vt:lpstr>
      <vt:lpstr>Layout Management</vt:lpstr>
      <vt:lpstr>Contents</vt:lpstr>
      <vt:lpstr>Layout Management </vt:lpstr>
      <vt:lpstr>Nested Items</vt:lpstr>
      <vt:lpstr>Anchor Layout</vt:lpstr>
      <vt:lpstr>Anchor Layout</vt:lpstr>
      <vt:lpstr>Anchor Layout</vt:lpstr>
      <vt:lpstr>Anchor Layout</vt:lpstr>
      <vt:lpstr>Hints and Tips</vt:lpstr>
      <vt:lpstr>Use Strategies </vt:lpstr>
      <vt:lpstr>Basic Positioners</vt:lpstr>
      <vt:lpstr>Basic Positioners</vt:lpstr>
      <vt:lpstr>Basic Positioners</vt:lpstr>
      <vt:lpstr>Basic Positioners</vt:lpstr>
      <vt:lpstr>Qt Quick Layouts</vt:lpstr>
      <vt:lpstr>Summary</vt:lpstr>
      <vt:lpstr>Custom Items</vt:lpstr>
      <vt:lpstr>Contents</vt:lpstr>
      <vt:lpstr>Custom Items</vt:lpstr>
      <vt:lpstr>Property Scope</vt:lpstr>
      <vt:lpstr>Property Scope</vt:lpstr>
      <vt:lpstr>Context</vt:lpstr>
      <vt:lpstr>Scopes and Contexts </vt:lpstr>
      <vt:lpstr>Custom Item Example</vt:lpstr>
      <vt:lpstr>Extending QML Types</vt:lpstr>
      <vt:lpstr>Adding New Properties</vt:lpstr>
      <vt:lpstr>Property Alias Example</vt:lpstr>
      <vt:lpstr>Notes on Property Aliases</vt:lpstr>
      <vt:lpstr>Notes on Property Aliases</vt:lpstr>
      <vt:lpstr>Property Change Signals</vt:lpstr>
      <vt:lpstr>Adding New Signals</vt:lpstr>
      <vt:lpstr>Adding New Signals Example</vt:lpstr>
      <vt:lpstr>Adding New Methods</vt:lpstr>
      <vt:lpstr>QML Modules</vt:lpstr>
      <vt:lpstr>Module Versions</vt:lpstr>
      <vt:lpstr>Network Transparency</vt:lpstr>
      <vt:lpstr>Component Design Guidelines </vt:lpstr>
      <vt:lpstr>QML Component Structure </vt:lpstr>
      <vt:lpstr>QML Component API</vt:lpstr>
      <vt:lpstr>QML Component API</vt:lpstr>
      <vt:lpstr>Summary</vt:lpstr>
      <vt:lpstr>Qt Quick Controls</vt:lpstr>
      <vt:lpstr>Contents</vt:lpstr>
      <vt:lpstr>Qt Quick Controls Introduction</vt:lpstr>
      <vt:lpstr>Basic Building Blocks </vt:lpstr>
      <vt:lpstr>Window and Application Window</vt:lpstr>
      <vt:lpstr>Application Window</vt:lpstr>
      <vt:lpstr>Application Window</vt:lpstr>
      <vt:lpstr>Controls</vt:lpstr>
      <vt:lpstr>Controls</vt:lpstr>
      <vt:lpstr>Palette</vt:lpstr>
      <vt:lpstr>Localization</vt:lpstr>
      <vt:lpstr>Localized Strings </vt:lpstr>
      <vt:lpstr>Translation Process</vt:lpstr>
      <vt:lpstr>String Localization in QML</vt:lpstr>
      <vt:lpstr>String Localization in QML</vt:lpstr>
      <vt:lpstr>LTR and RTL Support</vt:lpstr>
      <vt:lpstr>LTR and RTL Support</vt:lpstr>
      <vt:lpstr>Locale-Aware Applications</vt:lpstr>
      <vt:lpstr>Best Practices </vt:lpstr>
      <vt:lpstr>Some Controls </vt:lpstr>
      <vt:lpstr>Container Controls</vt:lpstr>
      <vt:lpstr>Dynamic Management of Container Items </vt:lpstr>
      <vt:lpstr>Views – StackView </vt:lpstr>
      <vt:lpstr>Views – SwipeView</vt:lpstr>
      <vt:lpstr>Qt Quick Controls 1 Views</vt:lpstr>
      <vt:lpstr>TableView</vt:lpstr>
      <vt:lpstr>Qt Quick Layouts</vt:lpstr>
      <vt:lpstr>Layouts Example </vt:lpstr>
      <vt:lpstr>Styling Qt Quick Controls </vt:lpstr>
      <vt:lpstr>Icon Themes </vt:lpstr>
      <vt:lpstr>Qt Quick Templates </vt:lpstr>
      <vt:lpstr>Custom Page Example</vt:lpstr>
      <vt:lpstr>Theme</vt:lpstr>
      <vt:lpstr>Qt Quick Controls Styles </vt:lpstr>
      <vt:lpstr>Custom Style Properties  </vt:lpstr>
      <vt:lpstr>Configuration File</vt:lpstr>
      <vt:lpstr>Platform, Locale, and Style Variants</vt:lpstr>
      <vt:lpstr>Summary</vt:lpstr>
      <vt:lpstr>Animations, States, and State Machines</vt:lpstr>
      <vt:lpstr>Contents</vt:lpstr>
      <vt:lpstr>My First Animation</vt:lpstr>
      <vt:lpstr>Animation types</vt:lpstr>
      <vt:lpstr>Animation Types</vt:lpstr>
      <vt:lpstr>Path Animation</vt:lpstr>
      <vt:lpstr>Path Animation</vt:lpstr>
      <vt:lpstr>Sprite Animation</vt:lpstr>
      <vt:lpstr>Animation Thread</vt:lpstr>
      <vt:lpstr>Animation Types</vt:lpstr>
      <vt:lpstr>Animation Types</vt:lpstr>
      <vt:lpstr>PowerPoint Presentation</vt:lpstr>
      <vt:lpstr>PowerPoint Presentation</vt:lpstr>
      <vt:lpstr>PowerPoint Presentation</vt:lpstr>
      <vt:lpstr>Easing Curves</vt:lpstr>
      <vt:lpstr>State Machines</vt:lpstr>
      <vt:lpstr>States and State Machines</vt:lpstr>
      <vt:lpstr>States Example</vt:lpstr>
      <vt:lpstr>States Example</vt:lpstr>
      <vt:lpstr>State Machine Example</vt:lpstr>
      <vt:lpstr>Transitions</vt:lpstr>
      <vt:lpstr>Transition Example</vt:lpstr>
      <vt:lpstr>Further Notes</vt:lpstr>
      <vt:lpstr>Additional types</vt:lpstr>
      <vt:lpstr>Parent Changes</vt:lpstr>
      <vt:lpstr>Anchor Changes</vt:lpstr>
      <vt:lpstr>Summary</vt:lpstr>
      <vt:lpstr>Data Models and Views</vt:lpstr>
      <vt:lpstr>Contents</vt:lpstr>
      <vt:lpstr>Why Model/View Separation?</vt:lpstr>
      <vt:lpstr>Concepts</vt:lpstr>
      <vt:lpstr>QML Model/View Overview</vt:lpstr>
      <vt:lpstr>Lists and Models</vt:lpstr>
      <vt:lpstr>ListModel Example</vt:lpstr>
      <vt:lpstr>ListModel Example</vt:lpstr>
      <vt:lpstr>Manipulating ListModel Items</vt:lpstr>
      <vt:lpstr>QML Models – XmlListModel</vt:lpstr>
      <vt:lpstr>Models – XmlListModel Example</vt:lpstr>
      <vt:lpstr>QML Models – Table and Hierarchical Models </vt:lpstr>
      <vt:lpstr>Hierarchical Model Example</vt:lpstr>
      <vt:lpstr>Visual data model: DelegateModel (VisualDataModel)</vt:lpstr>
      <vt:lpstr>Visual data model: DelegateModel (VisualDataModel)</vt:lpstr>
      <vt:lpstr>Views</vt:lpstr>
      <vt:lpstr>View Types</vt:lpstr>
      <vt:lpstr>ListView</vt:lpstr>
      <vt:lpstr>ListView Decoration</vt:lpstr>
      <vt:lpstr>ListView Navigation</vt:lpstr>
      <vt:lpstr>Sections</vt:lpstr>
      <vt:lpstr>Delegates</vt:lpstr>
      <vt:lpstr>Delegate Memory Management</vt:lpstr>
      <vt:lpstr>TableView vs. GridView</vt:lpstr>
      <vt:lpstr>PathView</vt:lpstr>
      <vt:lpstr>PathView Example 1</vt:lpstr>
      <vt:lpstr>PathView Example 2</vt:lpstr>
      <vt:lpstr>Custom Views</vt:lpstr>
      <vt:lpstr>Performance Considerations</vt:lpstr>
      <vt:lpstr>Performance Considerations</vt:lpstr>
      <vt:lpstr>Summary</vt:lpstr>
      <vt:lpstr>QML and Scripting</vt:lpstr>
      <vt:lpstr>Contents</vt:lpstr>
      <vt:lpstr>JavaScript</vt:lpstr>
      <vt:lpstr>JavaScript Logic</vt:lpstr>
      <vt:lpstr>JavaScript Logic</vt:lpstr>
      <vt:lpstr>PowerPoint Presentation</vt:lpstr>
      <vt:lpstr>PowerPoint Presentation</vt:lpstr>
      <vt:lpstr>QML Global Object</vt:lpstr>
      <vt:lpstr>The Qt Object</vt:lpstr>
      <vt:lpstr>QML Global Object Example</vt:lpstr>
      <vt:lpstr>XMLHttpRequest</vt:lpstr>
      <vt:lpstr>XMLHttpRequest</vt:lpstr>
      <vt:lpstr>Offline Storage API</vt:lpstr>
      <vt:lpstr>Offline Storage</vt:lpstr>
      <vt:lpstr>JavaScript Restrictions</vt:lpstr>
      <vt:lpstr>JavaScript Restrictions</vt:lpstr>
      <vt:lpstr>WorkerScripts</vt:lpstr>
      <vt:lpstr>WorkerScript</vt:lpstr>
      <vt:lpstr>Startup Scripts</vt:lpstr>
      <vt:lpstr>Qt Quick Compiler</vt:lpstr>
      <vt:lpstr>Summary</vt:lpstr>
      <vt:lpstr>Dynamic QML</vt:lpstr>
      <vt:lpstr>Contents</vt:lpstr>
      <vt:lpstr>Dynamic QML</vt:lpstr>
      <vt:lpstr>Dynamic Object Management in QML</vt:lpstr>
      <vt:lpstr>Loader</vt:lpstr>
      <vt:lpstr>Loader</vt:lpstr>
      <vt:lpstr>Qt.createComponent()</vt:lpstr>
      <vt:lpstr>Qt.createComponent()</vt:lpstr>
      <vt:lpstr>Qt.createQmlObject()</vt:lpstr>
      <vt:lpstr>Deleting Objects</vt:lpstr>
      <vt:lpstr>Deleting Objects </vt:lpstr>
      <vt:lpstr>Incubation – Qt.incubateObject()</vt:lpstr>
      <vt:lpstr>PowerPoint Presentation</vt:lpstr>
      <vt:lpstr>Summary</vt:lpstr>
      <vt:lpstr>Canvas</vt:lpstr>
      <vt:lpstr>Contents</vt:lpstr>
      <vt:lpstr>Canvas</vt:lpstr>
      <vt:lpstr>Canvas</vt:lpstr>
      <vt:lpstr>Canvas Rendering</vt:lpstr>
      <vt:lpstr>Hello World</vt:lpstr>
      <vt:lpstr>Shapes</vt:lpstr>
      <vt:lpstr>Shapes</vt:lpstr>
      <vt:lpstr>Particle System</vt:lpstr>
      <vt:lpstr>Contents</vt:lpstr>
      <vt:lpstr>Particle System</vt:lpstr>
      <vt:lpstr>Emitter</vt:lpstr>
      <vt:lpstr>Direction Sub-Types</vt:lpstr>
      <vt:lpstr>ParticlePainter – Particle Visualizer </vt:lpstr>
      <vt:lpstr>Affector</vt:lpstr>
      <vt:lpstr>Affector Sub-Types</vt:lpstr>
      <vt:lpstr>Affector Sub-Types</vt:lpstr>
      <vt:lpstr>Particle Groups </vt:lpstr>
      <vt:lpstr>Qt Graphical Effects </vt:lpstr>
      <vt:lpstr>Qt Graphical Effects </vt:lpstr>
      <vt:lpstr>Graphical Effects Examples</vt:lpstr>
      <vt:lpstr>Summary</vt:lpstr>
      <vt:lpstr>Multimedia </vt:lpstr>
      <vt:lpstr>Contents</vt:lpstr>
      <vt:lpstr>Media Player </vt:lpstr>
      <vt:lpstr>Camera</vt:lpstr>
      <vt:lpstr>Other Features </vt:lpstr>
      <vt:lpstr>3D Audio Engine</vt:lpstr>
      <vt:lpstr>3D Audio Engine</vt:lpstr>
      <vt:lpstr>Summary</vt:lpstr>
      <vt:lpstr>Using QML in Qt/C++ Applications</vt:lpstr>
      <vt:lpstr>Contents</vt:lpstr>
      <vt:lpstr>Essential Classes </vt:lpstr>
      <vt:lpstr>QQuickView</vt:lpstr>
      <vt:lpstr>QQuickWindow</vt:lpstr>
      <vt:lpstr>Qt Quick Application Architecture </vt:lpstr>
      <vt:lpstr>QQuickItem</vt:lpstr>
      <vt:lpstr>QQuickItem</vt:lpstr>
      <vt:lpstr>QQmlEngine</vt:lpstr>
      <vt:lpstr>QQmlEngine</vt:lpstr>
      <vt:lpstr>QQmlEngine Loading Process – Allocation </vt:lpstr>
      <vt:lpstr>QQmlEngine Loading Process – Allocation </vt:lpstr>
      <vt:lpstr>QML and C++ Integration</vt:lpstr>
      <vt:lpstr>QObject Visibility in QML</vt:lpstr>
      <vt:lpstr>Exposing Properties to QML </vt:lpstr>
      <vt:lpstr>Exposing QObject Pointers to QML</vt:lpstr>
      <vt:lpstr>Exposing QObjects to QML </vt:lpstr>
      <vt:lpstr>Calling QML Methods from C++</vt:lpstr>
      <vt:lpstr>QML Views &amp; C++ Models</vt:lpstr>
      <vt:lpstr>Example – QStringList</vt:lpstr>
      <vt:lpstr>Example – QList&lt;QObject*&gt;</vt:lpstr>
      <vt:lpstr>QAbstractItemModel </vt:lpstr>
      <vt:lpstr>QQmlComponent</vt:lpstr>
      <vt:lpstr>QQmlComponent</vt:lpstr>
      <vt:lpstr>QQmlContext</vt:lpstr>
      <vt:lpstr>Notes on QQmlContext</vt:lpstr>
      <vt:lpstr>Summary</vt:lpstr>
      <vt:lpstr>Creating QML Types in C++</vt:lpstr>
      <vt:lpstr>Contents</vt:lpstr>
      <vt:lpstr>Adding New Types </vt:lpstr>
      <vt:lpstr>Exporting C++ Types</vt:lpstr>
      <vt:lpstr>Register Functions qqml.h </vt:lpstr>
      <vt:lpstr>Simple Example</vt:lpstr>
      <vt:lpstr>Simple Example</vt:lpstr>
      <vt:lpstr>NOTIFY Signal</vt:lpstr>
      <vt:lpstr>NOTIFY Signal</vt:lpstr>
      <vt:lpstr>Enumerations and List Properties </vt:lpstr>
      <vt:lpstr>Default and Grouped Properties </vt:lpstr>
      <vt:lpstr>Optimized Way to Create Costly Structures</vt:lpstr>
      <vt:lpstr>Visual Items</vt:lpstr>
      <vt:lpstr>Visual Items</vt:lpstr>
      <vt:lpstr>Qt Quick Items</vt:lpstr>
      <vt:lpstr>Exporting Scene Graph Items</vt:lpstr>
      <vt:lpstr>Exporting Scene Graph Items</vt:lpstr>
      <vt:lpstr>QML Plugins – Wizard </vt:lpstr>
      <vt:lpstr>QML Plugins – Implementation </vt:lpstr>
      <vt:lpstr>QML Plugins – Implementation </vt:lpstr>
      <vt:lpstr>Deployment – Target is the Development Host</vt:lpstr>
      <vt:lpstr>Deployment – The Target Has Qt Libs</vt:lpstr>
      <vt:lpstr>Deployment – The Target Does not Have Qt Libs</vt:lpstr>
      <vt:lpstr>Deployment – The Target Does not Have Qt Libs</vt:lpstr>
      <vt:lpstr>Summary</vt:lpstr>
      <vt:lpstr>QML Rendering</vt:lpstr>
      <vt:lpstr>Contents</vt:lpstr>
      <vt:lpstr>Scene Graph Nodes</vt:lpstr>
      <vt:lpstr>Scene Graph Nodes and Material Classes</vt:lpstr>
      <vt:lpstr>Scene Graph Node Implementation</vt:lpstr>
      <vt:lpstr>Custom Geometry Node</vt:lpstr>
      <vt:lpstr>Custom Material</vt:lpstr>
      <vt:lpstr>Scene Graph Rendering and Optimizations </vt:lpstr>
      <vt:lpstr>Renderer Optimizations – Batches </vt:lpstr>
      <vt:lpstr>Default Renderer Optimizations – Batches </vt:lpstr>
      <vt:lpstr>Developer Optimizations </vt:lpstr>
      <vt:lpstr>Scene Graph Rendering</vt:lpstr>
      <vt:lpstr>Custom Renders</vt:lpstr>
      <vt:lpstr>Threading Model</vt:lpstr>
      <vt:lpstr>PowerPoint Presentation</vt:lpstr>
      <vt:lpstr>Summary</vt:lpstr>
      <vt:lpstr>Thank You</vt:lpstr>
    </vt:vector>
  </TitlesOfParts>
  <Company>grow.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Sales Training 15.-17.1.2018</dc:title>
  <dc:creator>Petteri Holländer</dc:creator>
  <dc:description>updated august 2017</dc:description>
  <cp:lastModifiedBy>Tino Pyssysalo</cp:lastModifiedBy>
  <cp:revision>739</cp:revision>
  <cp:lastPrinted>2016-03-29T08:16:01Z</cp:lastPrinted>
  <dcterms:created xsi:type="dcterms:W3CDTF">2017-12-18T20:24:37Z</dcterms:created>
  <dcterms:modified xsi:type="dcterms:W3CDTF">2018-04-29T14:28:03Z</dcterms:modified>
</cp:coreProperties>
</file>